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163.xml" ContentType="application/vnd.openxmlformats-officedocument.presentationml.notesSlide+xml"/>
  <Override PartName="/ppt/notesSlides/notesSlide16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6"/>
  </p:notesMasterIdLst>
  <p:sldIdLst>
    <p:sldId id="256" r:id="rId2"/>
    <p:sldId id="470" r:id="rId3"/>
    <p:sldId id="534" r:id="rId4"/>
    <p:sldId id="535" r:id="rId5"/>
    <p:sldId id="530" r:id="rId6"/>
    <p:sldId id="492" r:id="rId7"/>
    <p:sldId id="425" r:id="rId8"/>
    <p:sldId id="493" r:id="rId9"/>
    <p:sldId id="42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471" r:id="rId28"/>
    <p:sldId id="427" r:id="rId29"/>
    <p:sldId id="277" r:id="rId30"/>
    <p:sldId id="428" r:id="rId31"/>
    <p:sldId id="279" r:id="rId32"/>
    <p:sldId id="280" r:id="rId33"/>
    <p:sldId id="281" r:id="rId34"/>
    <p:sldId id="282" r:id="rId35"/>
    <p:sldId id="283" r:id="rId36"/>
    <p:sldId id="472" r:id="rId37"/>
    <p:sldId id="286" r:id="rId38"/>
    <p:sldId id="287" r:id="rId39"/>
    <p:sldId id="288" r:id="rId40"/>
    <p:sldId id="289" r:id="rId41"/>
    <p:sldId id="291" r:id="rId42"/>
    <p:sldId id="292" r:id="rId43"/>
    <p:sldId id="473" r:id="rId44"/>
    <p:sldId id="527" r:id="rId45"/>
    <p:sldId id="299" r:id="rId46"/>
    <p:sldId id="430" r:id="rId47"/>
    <p:sldId id="301" r:id="rId48"/>
    <p:sldId id="551" r:id="rId49"/>
    <p:sldId id="475" r:id="rId50"/>
    <p:sldId id="494" r:id="rId51"/>
    <p:sldId id="474" r:id="rId52"/>
    <p:sldId id="437" r:id="rId53"/>
    <p:sldId id="309" r:id="rId54"/>
    <p:sldId id="438" r:id="rId55"/>
    <p:sldId id="435" r:id="rId56"/>
    <p:sldId id="436" r:id="rId57"/>
    <p:sldId id="495" r:id="rId58"/>
    <p:sldId id="439" r:id="rId59"/>
    <p:sldId id="543" r:id="rId60"/>
    <p:sldId id="500" r:id="rId61"/>
    <p:sldId id="544" r:id="rId62"/>
    <p:sldId id="545" r:id="rId63"/>
    <p:sldId id="506" r:id="rId64"/>
    <p:sldId id="550" r:id="rId65"/>
    <p:sldId id="547" r:id="rId66"/>
    <p:sldId id="441" r:id="rId67"/>
    <p:sldId id="509" r:id="rId68"/>
    <p:sldId id="511" r:id="rId69"/>
    <p:sldId id="513" r:id="rId70"/>
    <p:sldId id="514" r:id="rId71"/>
    <p:sldId id="515" r:id="rId72"/>
    <p:sldId id="516" r:id="rId73"/>
    <p:sldId id="517" r:id="rId74"/>
    <p:sldId id="548" r:id="rId75"/>
    <p:sldId id="496" r:id="rId76"/>
    <p:sldId id="452" r:id="rId77"/>
    <p:sldId id="324" r:id="rId78"/>
    <p:sldId id="453" r:id="rId79"/>
    <p:sldId id="456" r:id="rId80"/>
    <p:sldId id="532" r:id="rId81"/>
    <p:sldId id="497" r:id="rId82"/>
    <p:sldId id="457" r:id="rId83"/>
    <p:sldId id="518" r:id="rId84"/>
    <p:sldId id="519" r:id="rId85"/>
    <p:sldId id="520" r:id="rId86"/>
    <p:sldId id="521" r:id="rId87"/>
    <p:sldId id="522" r:id="rId88"/>
    <p:sldId id="523" r:id="rId89"/>
    <p:sldId id="552" r:id="rId90"/>
    <p:sldId id="463" r:id="rId91"/>
    <p:sldId id="549" r:id="rId92"/>
    <p:sldId id="525" r:id="rId93"/>
    <p:sldId id="526" r:id="rId94"/>
    <p:sldId id="346" r:id="rId95"/>
    <p:sldId id="479" r:id="rId96"/>
    <p:sldId id="540" r:id="rId97"/>
    <p:sldId id="541" r:id="rId98"/>
    <p:sldId id="480" r:id="rId99"/>
    <p:sldId id="481" r:id="rId100"/>
    <p:sldId id="298" r:id="rId101"/>
    <p:sldId id="409" r:id="rId102"/>
    <p:sldId id="300" r:id="rId103"/>
    <p:sldId id="396" r:id="rId104"/>
    <p:sldId id="482" r:id="rId105"/>
    <p:sldId id="397" r:id="rId106"/>
    <p:sldId id="418" r:id="rId107"/>
    <p:sldId id="327" r:id="rId108"/>
    <p:sldId id="328" r:id="rId109"/>
    <p:sldId id="407" r:id="rId110"/>
    <p:sldId id="380" r:id="rId111"/>
    <p:sldId id="310" r:id="rId112"/>
    <p:sldId id="384" r:id="rId113"/>
    <p:sldId id="385" r:id="rId114"/>
    <p:sldId id="329" r:id="rId115"/>
    <p:sldId id="330" r:id="rId116"/>
    <p:sldId id="331" r:id="rId117"/>
    <p:sldId id="332" r:id="rId118"/>
    <p:sldId id="334" r:id="rId119"/>
    <p:sldId id="483" r:id="rId120"/>
    <p:sldId id="410" r:id="rId121"/>
    <p:sldId id="419" r:id="rId122"/>
    <p:sldId id="388" r:id="rId123"/>
    <p:sldId id="412" r:id="rId124"/>
    <p:sldId id="401" r:id="rId125"/>
    <p:sldId id="335" r:id="rId126"/>
    <p:sldId id="336" r:id="rId127"/>
    <p:sldId id="337" r:id="rId128"/>
    <p:sldId id="338" r:id="rId129"/>
    <p:sldId id="389" r:id="rId130"/>
    <p:sldId id="340" r:id="rId131"/>
    <p:sldId id="341" r:id="rId132"/>
    <p:sldId id="390" r:id="rId133"/>
    <p:sldId id="342" r:id="rId134"/>
    <p:sldId id="392" r:id="rId135"/>
    <p:sldId id="402" r:id="rId136"/>
    <p:sldId id="403" r:id="rId137"/>
    <p:sldId id="413" r:id="rId138"/>
    <p:sldId id="344" r:id="rId139"/>
    <p:sldId id="484" r:id="rId140"/>
    <p:sldId id="350" r:id="rId141"/>
    <p:sldId id="352" r:id="rId142"/>
    <p:sldId id="354" r:id="rId143"/>
    <p:sldId id="355" r:id="rId144"/>
    <p:sldId id="356" r:id="rId145"/>
    <p:sldId id="357" r:id="rId146"/>
    <p:sldId id="358" r:id="rId147"/>
    <p:sldId id="381" r:id="rId148"/>
    <p:sldId id="382" r:id="rId149"/>
    <p:sldId id="348" r:id="rId150"/>
    <p:sldId id="362" r:id="rId151"/>
    <p:sldId id="361" r:id="rId152"/>
    <p:sldId id="363" r:id="rId153"/>
    <p:sldId id="368" r:id="rId154"/>
    <p:sldId id="369" r:id="rId155"/>
    <p:sldId id="485" r:id="rId156"/>
    <p:sldId id="538" r:id="rId157"/>
    <p:sldId id="486" r:id="rId158"/>
    <p:sldId id="536" r:id="rId159"/>
    <p:sldId id="537" r:id="rId160"/>
    <p:sldId id="488" r:id="rId161"/>
    <p:sldId id="529" r:id="rId162"/>
    <p:sldId id="490" r:id="rId163"/>
    <p:sldId id="489" r:id="rId164"/>
    <p:sldId id="491" r:id="rId16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2B93"/>
    <a:srgbClr val="A53699"/>
    <a:srgbClr val="04530E"/>
    <a:srgbClr val="C04F15"/>
    <a:srgbClr val="E8E8E8"/>
    <a:srgbClr val="FFFFFF"/>
    <a:srgbClr val="39B54A"/>
    <a:srgbClr val="8CC63F"/>
    <a:srgbClr val="4E95D9"/>
    <a:srgbClr val="5CBB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44" autoAdjust="0"/>
    <p:restoredTop sz="81995" autoAdjust="0"/>
  </p:normalViewPr>
  <p:slideViewPr>
    <p:cSldViewPr snapToGrid="0">
      <p:cViewPr varScale="1">
        <p:scale>
          <a:sx n="61" d="100"/>
          <a:sy n="61" d="100"/>
        </p:scale>
        <p:origin x="972" y="44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tableStyles" Target="tableStyle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6400F-6656-44F9-AE9B-4363DEFD192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535768-2920-4226-B1AC-610A576AF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167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1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1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1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35768-2920-4226-B1AC-610A576AF79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8885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35768-2920-4226-B1AC-610A576AF79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4288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35768-2920-4226-B1AC-610A576AF79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7520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35768-2920-4226-B1AC-610A576AF79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9463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4E3F07-A2BB-4006-BD21-7A69E4794B4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6651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35768-2920-4226-B1AC-610A576AF79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8683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35768-2920-4226-B1AC-610A576AF79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8125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35768-2920-4226-B1AC-610A576AF79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1727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2963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73338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705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96974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46876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06642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35768-2920-4226-B1AC-610A576AF79B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65125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34660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D7528-8240-4F94-8D01-3BEB7BB5FE7B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76925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D7528-8240-4F94-8D01-3BEB7BB5FE7B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49812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en-US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D7528-8240-4F94-8D01-3BEB7BB5FE7B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52526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D7528-8240-4F94-8D01-3BEB7BB5FE7B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46963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D7528-8240-4F94-8D01-3BEB7BB5FE7B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71643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95430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D7528-8240-4F94-8D01-3BEB7BB5FE7B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07044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en-US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D7528-8240-4F94-8D01-3BEB7BB5FE7B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63871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D7528-8240-4F94-8D01-3BEB7BB5FE7B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40913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D7528-8240-4F94-8D01-3BEB7BB5FE7B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35929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en-US" sz="1800" dirty="0">
              <a:solidFill>
                <a:srgbClr val="000000"/>
              </a:solidFill>
              <a:effectLst/>
              <a:latin typeface="Aptos" panose="0211000402020202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D7528-8240-4F94-8D01-3BEB7BB5FE7B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13965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D7528-8240-4F94-8D01-3BEB7BB5FE7B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47249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D7528-8240-4F94-8D01-3BEB7BB5FE7B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96223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en-US" sz="1800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D7528-8240-4F94-8D01-3BEB7BB5FE7B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90996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en-US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D7528-8240-4F94-8D01-3BEB7BB5FE7B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41627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D7528-8240-4F94-8D01-3BEB7BB5FE7B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05893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D7528-8240-4F94-8D01-3BEB7BB5FE7B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31234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D7528-8240-4F94-8D01-3BEB7BB5FE7B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088199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D7528-8240-4F94-8D01-3BEB7BB5FE7B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309163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D7528-8240-4F94-8D01-3BEB7BB5FE7B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71143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en-US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D7528-8240-4F94-8D01-3BEB7BB5FE7B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800437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D7528-8240-4F94-8D01-3BEB7BB5FE7B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977307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D7528-8240-4F94-8D01-3BEB7BB5FE7B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931076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813528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en-US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D7528-8240-4F94-8D01-3BEB7BB5FE7B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999874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en-US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D7528-8240-4F94-8D01-3BEB7BB5FE7B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488054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D7528-8240-4F94-8D01-3BEB7BB5FE7B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233254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D7528-8240-4F94-8D01-3BEB7BB5FE7B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121509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D7528-8240-4F94-8D01-3BEB7BB5FE7B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34749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658676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D7528-8240-4F94-8D01-3BEB7BB5FE7B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134407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D7528-8240-4F94-8D01-3BEB7BB5FE7B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181580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D7528-8240-4F94-8D01-3BEB7BB5FE7B}" type="slidenum">
              <a:rPr lang="en-US" smtClean="0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361840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D7528-8240-4F94-8D01-3BEB7BB5FE7B}" type="slidenum">
              <a:rPr lang="en-US" smtClean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170343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D7528-8240-4F94-8D01-3BEB7BB5FE7B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168745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D7528-8240-4F94-8D01-3BEB7BB5FE7B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903073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D7528-8240-4F94-8D01-3BEB7BB5FE7B}" type="slidenum">
              <a:rPr lang="en-US" smtClean="0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445661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D7528-8240-4F94-8D01-3BEB7BB5FE7B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87592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D7528-8240-4F94-8D01-3BEB7BB5FE7B}" type="slidenum">
              <a:rPr lang="en-US" smtClean="0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131488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D7528-8240-4F94-8D01-3BEB7BB5FE7B}" type="slidenum">
              <a:rPr lang="en-US" smtClean="0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507796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D7528-8240-4F94-8D01-3BEB7BB5FE7B}" type="slidenum">
              <a:rPr lang="en-US" smtClean="0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44817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D7528-8240-4F94-8D01-3BEB7BB5FE7B}" type="slidenum">
              <a:rPr lang="en-US" smtClean="0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2018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D7528-8240-4F94-8D01-3BEB7BB5FE7B}" type="slidenum">
              <a:rPr lang="en-US" smtClean="0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892122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960531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692375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784809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35768-2920-4226-B1AC-610A576AF79B}" type="slidenum">
              <a:rPr lang="en-US" smtClean="0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292693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678760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624317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814177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635179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631792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475209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966153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494636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660105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162619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109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620653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216014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481650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658285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528703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846956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578841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515860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67557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256538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119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965774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131160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345986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182070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377340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445206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877324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249871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420029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482302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906469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89361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499293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811763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432635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488064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324611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436552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336188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191266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139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868635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127494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992229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854834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446257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046166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288532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959956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778077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256983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277198"/>
      </p:ext>
    </p:extLst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636234"/>
      </p:ext>
    </p:extLst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422615"/>
      </p:ext>
    </p:extLst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629654"/>
      </p:ext>
    </p:extLst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935918"/>
      </p:ext>
    </p:extLst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38144-C961-6348-B731-59DFA4E1CA2F}" type="slidenum">
              <a:rPr lang="en-US" smtClean="0"/>
              <a:t>154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10115"/>
      </p:ext>
    </p:extLst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155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741995"/>
      </p:ext>
    </p:extLst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2C38144-C961-6348-B731-59DFA4E1CA2F}" type="slidenum">
              <a:rPr lang="en-US"/>
              <a:t>156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045566"/>
      </p:ext>
    </p:extLst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35768-2920-4226-B1AC-610A576AF79B}" type="slidenum">
              <a:rPr lang="en-US" smtClean="0"/>
              <a:t>157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722292"/>
      </p:ext>
    </p:extLst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35768-2920-4226-B1AC-610A576AF79B}" type="slidenum">
              <a:rPr lang="en-US" smtClean="0"/>
              <a:t>158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730330"/>
      </p:ext>
    </p:extLst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35768-2920-4226-B1AC-610A576AF79B}" type="slidenum">
              <a:rPr lang="en-US" smtClean="0"/>
              <a:t>159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956206"/>
      </p:ext>
    </p:extLst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35768-2920-4226-B1AC-610A576AF79B}" type="slidenum">
              <a:rPr lang="en-US" smtClean="0"/>
              <a:t>160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301103"/>
      </p:ext>
    </p:extLst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35768-2920-4226-B1AC-610A576AF79B}" type="slidenum">
              <a:rPr lang="en-US" smtClean="0"/>
              <a:t>161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750329"/>
      </p:ext>
    </p:extLst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35768-2920-4226-B1AC-610A576AF79B}" type="slidenum">
              <a:rPr lang="en-US" smtClean="0"/>
              <a:t>162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471270"/>
      </p:ext>
    </p:extLst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35768-2920-4226-B1AC-610A576AF79B}" type="slidenum">
              <a:rPr lang="en-US" smtClean="0"/>
              <a:t>163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592671"/>
      </p:ext>
    </p:extLst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35768-2920-4226-B1AC-610A576AF79B}" type="slidenum">
              <a:rPr lang="en-US" smtClean="0"/>
              <a:t>164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3151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F5CC9-410C-957D-9EA7-1473D7FAA7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51523"/>
            <a:ext cx="9144000" cy="1550499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18E03B-1398-EA8D-01EC-77DDE84B80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50715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353530-8102-883C-C4C4-9B1906838F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7539" y="5040578"/>
            <a:ext cx="5426865" cy="12488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1152998-CD3A-3567-07F0-96269A9DEB2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988009" y="5123927"/>
            <a:ext cx="3172361" cy="124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853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F5CC9-410C-957D-9EA7-1473D7FAA7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18E03B-1398-EA8D-01EC-77DDE84B80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7A096B-33FE-3406-9C43-B09A53002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65969" y="6356349"/>
            <a:ext cx="5400431" cy="365125"/>
          </a:xfrm>
        </p:spPr>
        <p:txBody>
          <a:bodyPr/>
          <a:lstStyle/>
          <a:p>
            <a:r>
              <a:rPr lang="en-US"/>
              <a:t>Introduction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147C1F-B2C0-3AFA-6BDB-0FD8C5FEF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412262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8EA42CC-BAB9-5FF4-C3A3-B20DBA29C6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5261" y="6152271"/>
            <a:ext cx="2477477" cy="57014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721EEE7-3C12-C757-57FB-7D031F068B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37876" y="6152271"/>
            <a:ext cx="1448249" cy="569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74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F5CC9-410C-957D-9EA7-1473D7FAA7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18E03B-1398-EA8D-01EC-77DDE84B80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891974B-E57E-D6C4-A6A5-47372106A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5784" y="6310312"/>
            <a:ext cx="5400431" cy="365125"/>
          </a:xfrm>
        </p:spPr>
        <p:txBody>
          <a:bodyPr/>
          <a:lstStyle/>
          <a:p>
            <a:r>
              <a:rPr lang="en-US"/>
              <a:t>Introduction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2AF9111-921B-EBE5-9F16-DB8139AC0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897264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11DB0654-8308-E25E-7E7C-CDBF428524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10311"/>
            <a:ext cx="1772138" cy="365125"/>
          </a:xfrm>
        </p:spPr>
        <p:txBody>
          <a:bodyPr/>
          <a:lstStyle/>
          <a:p>
            <a:fld id="{7EB2182F-6C8F-4A34-B014-72B4611F9643}" type="datetime1">
              <a:rPr lang="en-US" smtClean="0"/>
              <a:t>9/22/2026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93A1BC-D4A8-A86E-B449-20FC07A7A4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81810" y="252413"/>
            <a:ext cx="2477477" cy="5701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57AA75-E5DF-A6BF-57A0-A32AF1DB1E9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34425" y="252413"/>
            <a:ext cx="1448249" cy="569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442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B3B3C-17FA-5C3E-6484-C713A1526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EE5BCC-9879-B808-4983-F9E005BE83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A52A1A-5A3F-B88C-4EFC-4C496D298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77559-7C2A-465E-A208-712FD2C7AAFE}" type="datetime1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EC470-AE17-CACA-6ADA-BF35849C0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Introduction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2F9E81-82E4-C5C3-9790-54BF77C1D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653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B3B3C-17FA-5C3E-6484-C713A1526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EE5BCC-9879-B808-4983-F9E005BE8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469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C8C0B36-3A85-75D6-B143-D562DC6E7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65969" y="6356349"/>
            <a:ext cx="5400431" cy="365125"/>
          </a:xfrm>
        </p:spPr>
        <p:txBody>
          <a:bodyPr/>
          <a:lstStyle/>
          <a:p>
            <a:r>
              <a:rPr lang="en-US"/>
              <a:t>Introduction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2D0B388-90FE-EE6A-48D3-104510096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412262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758089-5609-1B53-ACFF-3334A94BDD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5261" y="6152271"/>
            <a:ext cx="2477477" cy="57014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4909C0-DCC7-8219-8BED-83872EBD05F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37876" y="6152271"/>
            <a:ext cx="1448249" cy="569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924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B3B3C-17FA-5C3E-6484-C713A1526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EE5BCC-9879-B808-4983-F9E005BE8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469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C8C0B36-3A85-75D6-B143-D562DC6E7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5784" y="6310312"/>
            <a:ext cx="5400431" cy="365125"/>
          </a:xfrm>
        </p:spPr>
        <p:txBody>
          <a:bodyPr/>
          <a:lstStyle/>
          <a:p>
            <a:r>
              <a:rPr lang="en-US"/>
              <a:t>Introduction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758089-5609-1B53-ACFF-3334A94BDD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81810" y="252413"/>
            <a:ext cx="2477477" cy="57014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4909C0-DCC7-8219-8BED-83872EBD05F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34425" y="252413"/>
            <a:ext cx="1448249" cy="569203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21A882-2344-889E-991E-D8A350BE28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10311"/>
            <a:ext cx="1772138" cy="365125"/>
          </a:xfrm>
        </p:spPr>
        <p:txBody>
          <a:bodyPr/>
          <a:lstStyle/>
          <a:p>
            <a:fld id="{7705399A-086E-4333-9573-1C9321771CE2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042EA2-6303-9084-3426-CE778367B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897264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253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50005-FACD-1253-5F9F-07463ED9C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BFADB1-6B1C-3B66-BC57-FB477AC0CE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C33944-8DB1-D463-B235-200FDD858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7ECDC-07D3-4719-AFD4-9071CD9A33C1}" type="datetime1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2C2A9C-48CA-295A-7B89-7D7B0987C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Introduction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98FCB1-5A9B-5F06-9494-35010A1D4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33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50005-FACD-1253-5F9F-07463ED9C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BFADB1-6B1C-3B66-BC57-FB477AC0CE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4B40DB0-57B2-BAFA-F824-06DD41B6F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65969" y="6356349"/>
            <a:ext cx="5400431" cy="365125"/>
          </a:xfrm>
        </p:spPr>
        <p:txBody>
          <a:bodyPr/>
          <a:lstStyle/>
          <a:p>
            <a:r>
              <a:rPr lang="en-US"/>
              <a:t>Introduction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B42B445-751A-EB11-8BB0-FE6648D30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412262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224EC75-9446-45AA-DFA0-09716F50225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5261" y="6152271"/>
            <a:ext cx="2477477" cy="57014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68EA456-CFA3-076C-0541-F2A6BEE56E5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37876" y="6152271"/>
            <a:ext cx="1448249" cy="569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490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3E23B-E264-5CF5-60F0-25B9DA571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C21A7A-4DE0-4CD8-8460-E81B5962B1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15E805-0B33-5187-12FE-D68E15C079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2B059A-F47E-A0E7-2101-746FCEFC2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3B5E6-F3B8-4F64-BBB1-20B149D8D57A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AEDBA5-574A-4669-85E5-070677442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Introduction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B8B8C3-A06F-C5FB-1C41-417BB214A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379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A525A-9253-48FE-FB99-07260B8CA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FEBE-014F-19A2-8189-79D2808B22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D35E7E-BB96-6C67-EE7E-C8B53CC3E1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21C58B-F11E-F796-3EF3-5D568368FA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67E364-884A-F960-A05D-A2895953AB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D0484C-3FC4-BB47-5609-B6A51EDE0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BC13E-AEAE-4669-A76B-9A9F32C7510F}" type="datetime1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94630C-51A0-81F1-E15A-393D94CCA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Introduction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54B1B6-2005-8358-E4E4-8DE0BD7B8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322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50068-7B37-F3A0-D7F4-94B5E9014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91EB4D-0657-B60A-A53B-4710289EB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D2792-A64C-4CE2-B541-62818C96E6A6}" type="datetime1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03FC36-9D84-20CB-6E63-D551FA270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Introduction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136135-7359-3964-0B39-D4A90DA1C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5094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640BF6-105F-6EF2-3551-614213426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69A7B-ED18-47C6-81DE-A81AE070A6B9}" type="datetime1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48B30F-0BE6-2698-6D86-A17F713C6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Introduction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397CF7-6482-EE36-AF1E-A14A0D0D2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082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25957-C850-AFD2-3186-C31736A22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4FEE2-D1A0-0949-E37D-AF6237B9F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A45761-AA53-C60F-C354-893E6CD2DA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43D89D-4980-B31C-0621-2C951848D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331F0-B553-4AF6-A280-93D182B61E35}" type="datetime1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1A0F18-1C19-CFA0-A0C2-2C66C26E2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Introduction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52AE28-BB3F-4369-1D79-ED24DCB15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0180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D64BD-2627-06F2-14E5-72F3E8251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BCF94D-601C-52BA-A5FC-72CFF03E77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67BB6E-F8AA-F55E-2612-18F485ADBA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689F3C-C645-A580-A996-0CB427299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D29A8-0432-45F2-B49B-FFC6CC167E4D}" type="datetime1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45AC3F-C47C-8FA2-E969-42F02EA0A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Introduction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ED4C1D-FD9B-994C-2FA5-78473D010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0941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4097B-C1CF-1259-372B-1FEBAAA4F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28939D-34B6-A6BA-6BD2-1B6C617D14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B2FE8-D8B4-E402-32AE-4AA3F2856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4872B-C295-4223-9DD1-A818921B90B1}" type="datetime1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660A1-8F4F-850E-253E-8329F4261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Introduction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D9B9B9-15A6-6796-5680-107D3AE1C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9130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8CD90C-0483-3028-C9A7-4B91A944DF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CFEE5A-B81A-9E2A-9DA7-946EF3FAE2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F77036-1552-2324-47D5-B7D18CB85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B860B-2BBC-4991-B70A-8F28681795B5}" type="datetime1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2DD8C9-3D95-5340-8527-F7C2182B4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Introduction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E3FB28-354A-6AE2-1713-DFFB35620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887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FE5A7E-4DD9-89CD-57A9-8BFDF3E6F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81B8BB-B701-F161-7B76-5EA91A900B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549F30-85DA-94C1-A948-C20E9FAA05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7C1816-BB40-4B14-BDF2-1B80609CCBAF}" type="datetime1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D1CF86-8C9D-F26C-E178-3F63721C3C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Introduction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EA4295-F7F5-2213-0EF0-DC25E7FF9B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A59CE0-FFC4-4C8F-84D3-07BC10536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930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9" r:id="rId3"/>
    <p:sldLayoutId id="2147483650" r:id="rId4"/>
    <p:sldLayoutId id="2147483665" r:id="rId5"/>
    <p:sldLayoutId id="2147483668" r:id="rId6"/>
    <p:sldLayoutId id="2147483651" r:id="rId7"/>
    <p:sldLayoutId id="2147483666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6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6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8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39.png"/><Relationship Id="rId9" Type="http://schemas.openxmlformats.org/officeDocument/2006/relationships/image" Target="../media/image3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8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39.png"/><Relationship Id="rId9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50.jpeg"/><Relationship Id="rId7" Type="http://schemas.microsoft.com/office/2007/relationships/hdphoto" Target="../media/hdphoto1.wdp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jpe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50.jpeg"/><Relationship Id="rId7" Type="http://schemas.microsoft.com/office/2007/relationships/hdphoto" Target="../media/hdphoto1.wdp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jpeg"/><Relationship Id="rId9" Type="http://schemas.openxmlformats.org/officeDocument/2006/relationships/image" Target="../media/image54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8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png"/><Relationship Id="rId5" Type="http://schemas.openxmlformats.org/officeDocument/2006/relationships/image" Target="../media/image58.png"/><Relationship Id="rId4" Type="http://schemas.openxmlformats.org/officeDocument/2006/relationships/image" Target="../media/image5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8.png"/><Relationship Id="rId5" Type="http://schemas.openxmlformats.org/officeDocument/2006/relationships/image" Target="../media/image55.png"/><Relationship Id="rId4" Type="http://schemas.openxmlformats.org/officeDocument/2006/relationships/image" Target="../media/image5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8.png"/><Relationship Id="rId5" Type="http://schemas.openxmlformats.org/officeDocument/2006/relationships/image" Target="../media/image55.png"/><Relationship Id="rId4" Type="http://schemas.openxmlformats.org/officeDocument/2006/relationships/image" Target="../media/image56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8.png"/><Relationship Id="rId5" Type="http://schemas.openxmlformats.org/officeDocument/2006/relationships/image" Target="../media/image55.png"/><Relationship Id="rId4" Type="http://schemas.openxmlformats.org/officeDocument/2006/relationships/image" Target="../media/image56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5.png"/><Relationship Id="rId4" Type="http://schemas.openxmlformats.org/officeDocument/2006/relationships/image" Target="../media/image56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png"/><Relationship Id="rId5" Type="http://schemas.openxmlformats.org/officeDocument/2006/relationships/image" Target="../media/image58.png"/><Relationship Id="rId4" Type="http://schemas.openxmlformats.org/officeDocument/2006/relationships/image" Target="../media/image56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png"/><Relationship Id="rId5" Type="http://schemas.openxmlformats.org/officeDocument/2006/relationships/image" Target="../media/image58.png"/><Relationship Id="rId4" Type="http://schemas.openxmlformats.org/officeDocument/2006/relationships/image" Target="../media/image56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png"/><Relationship Id="rId5" Type="http://schemas.openxmlformats.org/officeDocument/2006/relationships/image" Target="../media/image58.png"/><Relationship Id="rId4" Type="http://schemas.openxmlformats.org/officeDocument/2006/relationships/image" Target="../media/image56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png"/><Relationship Id="rId5" Type="http://schemas.openxmlformats.org/officeDocument/2006/relationships/image" Target="../media/image58.png"/><Relationship Id="rId4" Type="http://schemas.openxmlformats.org/officeDocument/2006/relationships/image" Target="../media/image56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png"/><Relationship Id="rId5" Type="http://schemas.openxmlformats.org/officeDocument/2006/relationships/image" Target="../media/image58.png"/><Relationship Id="rId4" Type="http://schemas.openxmlformats.org/officeDocument/2006/relationships/image" Target="../media/image56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png"/><Relationship Id="rId5" Type="http://schemas.openxmlformats.org/officeDocument/2006/relationships/image" Target="../media/image58.png"/><Relationship Id="rId4" Type="http://schemas.openxmlformats.org/officeDocument/2006/relationships/image" Target="../media/image56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png"/><Relationship Id="rId5" Type="http://schemas.openxmlformats.org/officeDocument/2006/relationships/image" Target="../media/image58.png"/><Relationship Id="rId4" Type="http://schemas.openxmlformats.org/officeDocument/2006/relationships/image" Target="../media/image56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9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5.png"/><Relationship Id="rId5" Type="http://schemas.openxmlformats.org/officeDocument/2006/relationships/image" Target="../media/image56.png"/><Relationship Id="rId4" Type="http://schemas.openxmlformats.org/officeDocument/2006/relationships/image" Target="../media/image60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9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5.png"/><Relationship Id="rId5" Type="http://schemas.openxmlformats.org/officeDocument/2006/relationships/image" Target="../media/image56.png"/><Relationship Id="rId4" Type="http://schemas.openxmlformats.org/officeDocument/2006/relationships/image" Target="../media/image60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60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6.png"/><Relationship Id="rId5" Type="http://schemas.openxmlformats.org/officeDocument/2006/relationships/image" Target="../media/image59.png"/><Relationship Id="rId4" Type="http://schemas.openxmlformats.org/officeDocument/2006/relationships/image" Target="../media/image61.png"/><Relationship Id="rId9" Type="http://schemas.openxmlformats.org/officeDocument/2006/relationships/image" Target="../media/image57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9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9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6.png"/><Relationship Id="rId4" Type="http://schemas.openxmlformats.org/officeDocument/2006/relationships/image" Target="../media/image65.sv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9.png"/><Relationship Id="rId5" Type="http://schemas.openxmlformats.org/officeDocument/2006/relationships/image" Target="../media/image66.png"/><Relationship Id="rId4" Type="http://schemas.openxmlformats.org/officeDocument/2006/relationships/image" Target="../media/image68.sv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9.png"/><Relationship Id="rId5" Type="http://schemas.openxmlformats.org/officeDocument/2006/relationships/image" Target="../media/image66.png"/><Relationship Id="rId4" Type="http://schemas.openxmlformats.org/officeDocument/2006/relationships/image" Target="../media/image71.sv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9.png"/><Relationship Id="rId5" Type="http://schemas.openxmlformats.org/officeDocument/2006/relationships/image" Target="../media/image66.png"/><Relationship Id="rId4" Type="http://schemas.openxmlformats.org/officeDocument/2006/relationships/image" Target="../media/image71.sv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9.png"/><Relationship Id="rId5" Type="http://schemas.openxmlformats.org/officeDocument/2006/relationships/image" Target="../media/image66.png"/><Relationship Id="rId4" Type="http://schemas.openxmlformats.org/officeDocument/2006/relationships/image" Target="../media/image73.sv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5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9.png"/><Relationship Id="rId5" Type="http://schemas.openxmlformats.org/officeDocument/2006/relationships/image" Target="../media/image66.png"/><Relationship Id="rId4" Type="http://schemas.openxmlformats.org/officeDocument/2006/relationships/image" Target="../media/image76.svg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8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9.png"/><Relationship Id="rId5" Type="http://schemas.openxmlformats.org/officeDocument/2006/relationships/image" Target="../media/image66.png"/><Relationship Id="rId4" Type="http://schemas.openxmlformats.org/officeDocument/2006/relationships/image" Target="../media/image79.svg"/><Relationship Id="rId9" Type="http://schemas.openxmlformats.org/officeDocument/2006/relationships/image" Target="../media/image80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3.png"/><Relationship Id="rId4" Type="http://schemas.openxmlformats.org/officeDocument/2006/relationships/image" Target="../media/image82.sv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3.png"/><Relationship Id="rId4" Type="http://schemas.openxmlformats.org/officeDocument/2006/relationships/image" Target="../media/image82.sv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3.png"/><Relationship Id="rId4" Type="http://schemas.openxmlformats.org/officeDocument/2006/relationships/image" Target="../media/image82.sv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7" Type="http://schemas.openxmlformats.org/officeDocument/2006/relationships/image" Target="../media/image85.sv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svg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1.png"/><Relationship Id="rId7" Type="http://schemas.openxmlformats.org/officeDocument/2006/relationships/image" Target="../media/image85.sv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svg"/><Relationship Id="rId9" Type="http://schemas.openxmlformats.org/officeDocument/2006/relationships/image" Target="../media/image87.sv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0.png"/><Relationship Id="rId4" Type="http://schemas.openxmlformats.org/officeDocument/2006/relationships/image" Target="../media/image89.svg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6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6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6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6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3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2.jp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2.jp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2.jp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2.jpg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3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6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6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5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3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6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6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6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6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5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5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5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5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5.png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3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6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5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5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5.png"/><Relationship Id="rId5" Type="http://schemas.openxmlformats.org/officeDocument/2006/relationships/image" Target="../media/image93.png"/><Relationship Id="rId4" Type="http://schemas.openxmlformats.org/officeDocument/2006/relationships/image" Target="../media/image101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1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1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1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1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2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2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2.pn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3.pn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3.pn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3.pn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4.pn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4.pn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4.pn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4.pn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6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3.xml"/></Relationships>
</file>

<file path=ppt/slides/_rels/slide1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105.png"/><Relationship Id="rId7" Type="http://schemas.openxmlformats.org/officeDocument/2006/relationships/image" Target="../media/image109.sv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1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svg"/><Relationship Id="rId3" Type="http://schemas.openxmlformats.org/officeDocument/2006/relationships/image" Target="../media/image111.png"/><Relationship Id="rId7" Type="http://schemas.openxmlformats.org/officeDocument/2006/relationships/image" Target="../media/image112.pn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5.png"/><Relationship Id="rId11" Type="http://schemas.openxmlformats.org/officeDocument/2006/relationships/image" Target="../media/image116.png"/><Relationship Id="rId5" Type="http://schemas.openxmlformats.org/officeDocument/2006/relationships/image" Target="../media/image107.png"/><Relationship Id="rId10" Type="http://schemas.openxmlformats.org/officeDocument/2006/relationships/image" Target="../media/image115.png"/><Relationship Id="rId4" Type="http://schemas.openxmlformats.org/officeDocument/2006/relationships/image" Target="../media/image106.png"/><Relationship Id="rId9" Type="http://schemas.openxmlformats.org/officeDocument/2006/relationships/image" Target="../media/image114.png"/></Relationships>
</file>

<file path=ppt/slides/_rels/slide1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svg"/><Relationship Id="rId3" Type="http://schemas.openxmlformats.org/officeDocument/2006/relationships/image" Target="../media/image111.png"/><Relationship Id="rId7" Type="http://schemas.openxmlformats.org/officeDocument/2006/relationships/image" Target="../media/image112.pn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5.png"/><Relationship Id="rId11" Type="http://schemas.openxmlformats.org/officeDocument/2006/relationships/image" Target="../media/image116.png"/><Relationship Id="rId5" Type="http://schemas.openxmlformats.org/officeDocument/2006/relationships/image" Target="../media/image107.png"/><Relationship Id="rId10" Type="http://schemas.openxmlformats.org/officeDocument/2006/relationships/image" Target="../media/image115.png"/><Relationship Id="rId4" Type="http://schemas.openxmlformats.org/officeDocument/2006/relationships/image" Target="../media/image106.png"/><Relationship Id="rId9" Type="http://schemas.openxmlformats.org/officeDocument/2006/relationships/image" Target="../media/image114.png"/></Relationships>
</file>

<file path=ppt/slides/_rels/slide1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svg"/><Relationship Id="rId3" Type="http://schemas.openxmlformats.org/officeDocument/2006/relationships/image" Target="../media/image111.png"/><Relationship Id="rId7" Type="http://schemas.openxmlformats.org/officeDocument/2006/relationships/image" Target="../media/image112.pn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5.png"/><Relationship Id="rId11" Type="http://schemas.openxmlformats.org/officeDocument/2006/relationships/image" Target="../media/image116.png"/><Relationship Id="rId5" Type="http://schemas.openxmlformats.org/officeDocument/2006/relationships/image" Target="../media/image107.png"/><Relationship Id="rId10" Type="http://schemas.openxmlformats.org/officeDocument/2006/relationships/image" Target="../media/image115.png"/><Relationship Id="rId4" Type="http://schemas.openxmlformats.org/officeDocument/2006/relationships/image" Target="../media/image106.png"/><Relationship Id="rId9" Type="http://schemas.openxmlformats.org/officeDocument/2006/relationships/image" Target="../media/image114.png"/></Relationships>
</file>

<file path=ppt/slides/_rels/slide1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svg"/><Relationship Id="rId13" Type="http://schemas.openxmlformats.org/officeDocument/2006/relationships/image" Target="../media/image118.png"/><Relationship Id="rId3" Type="http://schemas.openxmlformats.org/officeDocument/2006/relationships/image" Target="../media/image111.png"/><Relationship Id="rId7" Type="http://schemas.openxmlformats.org/officeDocument/2006/relationships/image" Target="../media/image112.png"/><Relationship Id="rId12" Type="http://schemas.openxmlformats.org/officeDocument/2006/relationships/image" Target="../media/image117.pn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5.png"/><Relationship Id="rId11" Type="http://schemas.openxmlformats.org/officeDocument/2006/relationships/image" Target="../media/image116.png"/><Relationship Id="rId5" Type="http://schemas.openxmlformats.org/officeDocument/2006/relationships/image" Target="../media/image107.png"/><Relationship Id="rId10" Type="http://schemas.openxmlformats.org/officeDocument/2006/relationships/image" Target="../media/image115.png"/><Relationship Id="rId4" Type="http://schemas.openxmlformats.org/officeDocument/2006/relationships/image" Target="../media/image106.png"/><Relationship Id="rId9" Type="http://schemas.openxmlformats.org/officeDocument/2006/relationships/image" Target="../media/image114.png"/></Relationships>
</file>

<file path=ppt/slides/_rels/slide1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svg"/><Relationship Id="rId13" Type="http://schemas.openxmlformats.org/officeDocument/2006/relationships/image" Target="../media/image120.png"/><Relationship Id="rId3" Type="http://schemas.openxmlformats.org/officeDocument/2006/relationships/image" Target="../media/image111.png"/><Relationship Id="rId7" Type="http://schemas.openxmlformats.org/officeDocument/2006/relationships/image" Target="../media/image112.png"/><Relationship Id="rId12" Type="http://schemas.openxmlformats.org/officeDocument/2006/relationships/image" Target="../media/image119.pn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5.png"/><Relationship Id="rId11" Type="http://schemas.openxmlformats.org/officeDocument/2006/relationships/image" Target="../media/image116.png"/><Relationship Id="rId5" Type="http://schemas.openxmlformats.org/officeDocument/2006/relationships/image" Target="../media/image107.png"/><Relationship Id="rId10" Type="http://schemas.openxmlformats.org/officeDocument/2006/relationships/image" Target="../media/image115.png"/><Relationship Id="rId4" Type="http://schemas.openxmlformats.org/officeDocument/2006/relationships/image" Target="../media/image106.png"/><Relationship Id="rId9" Type="http://schemas.openxmlformats.org/officeDocument/2006/relationships/image" Target="../media/image114.png"/></Relationships>
</file>

<file path=ppt/slides/_rels/slide1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svg"/><Relationship Id="rId13" Type="http://schemas.openxmlformats.org/officeDocument/2006/relationships/image" Target="../media/image122.png"/><Relationship Id="rId3" Type="http://schemas.openxmlformats.org/officeDocument/2006/relationships/image" Target="../media/image111.png"/><Relationship Id="rId7" Type="http://schemas.openxmlformats.org/officeDocument/2006/relationships/image" Target="../media/image112.png"/><Relationship Id="rId12" Type="http://schemas.openxmlformats.org/officeDocument/2006/relationships/image" Target="../media/image121.png"/><Relationship Id="rId2" Type="http://schemas.openxmlformats.org/officeDocument/2006/relationships/notesSlide" Target="../notesSlides/notesSlide146.xml"/><Relationship Id="rId16" Type="http://schemas.openxmlformats.org/officeDocument/2006/relationships/image" Target="../media/image1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5.png"/><Relationship Id="rId11" Type="http://schemas.openxmlformats.org/officeDocument/2006/relationships/image" Target="../media/image116.png"/><Relationship Id="rId5" Type="http://schemas.openxmlformats.org/officeDocument/2006/relationships/image" Target="../media/image107.png"/><Relationship Id="rId15" Type="http://schemas.openxmlformats.org/officeDocument/2006/relationships/image" Target="../media/image124.png"/><Relationship Id="rId10" Type="http://schemas.openxmlformats.org/officeDocument/2006/relationships/image" Target="../media/image115.png"/><Relationship Id="rId4" Type="http://schemas.openxmlformats.org/officeDocument/2006/relationships/image" Target="../media/image106.png"/><Relationship Id="rId9" Type="http://schemas.openxmlformats.org/officeDocument/2006/relationships/image" Target="../media/image114.png"/><Relationship Id="rId14" Type="http://schemas.openxmlformats.org/officeDocument/2006/relationships/image" Target="../media/image123.png"/></Relationships>
</file>

<file path=ppt/slides/_rels/slide1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svg"/><Relationship Id="rId13" Type="http://schemas.openxmlformats.org/officeDocument/2006/relationships/image" Target="../media/image122.png"/><Relationship Id="rId3" Type="http://schemas.openxmlformats.org/officeDocument/2006/relationships/image" Target="../media/image111.png"/><Relationship Id="rId7" Type="http://schemas.openxmlformats.org/officeDocument/2006/relationships/image" Target="../media/image112.png"/><Relationship Id="rId12" Type="http://schemas.openxmlformats.org/officeDocument/2006/relationships/image" Target="../media/image121.png"/><Relationship Id="rId2" Type="http://schemas.openxmlformats.org/officeDocument/2006/relationships/notesSlide" Target="../notesSlides/notesSlide147.xml"/><Relationship Id="rId16" Type="http://schemas.openxmlformats.org/officeDocument/2006/relationships/image" Target="../media/image1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5.png"/><Relationship Id="rId11" Type="http://schemas.openxmlformats.org/officeDocument/2006/relationships/image" Target="../media/image116.png"/><Relationship Id="rId5" Type="http://schemas.openxmlformats.org/officeDocument/2006/relationships/image" Target="../media/image107.png"/><Relationship Id="rId15" Type="http://schemas.openxmlformats.org/officeDocument/2006/relationships/image" Target="../media/image124.png"/><Relationship Id="rId10" Type="http://schemas.openxmlformats.org/officeDocument/2006/relationships/image" Target="../media/image115.png"/><Relationship Id="rId4" Type="http://schemas.openxmlformats.org/officeDocument/2006/relationships/image" Target="../media/image106.png"/><Relationship Id="rId9" Type="http://schemas.openxmlformats.org/officeDocument/2006/relationships/image" Target="../media/image114.png"/><Relationship Id="rId14" Type="http://schemas.openxmlformats.org/officeDocument/2006/relationships/image" Target="../media/image123.png"/></Relationships>
</file>

<file path=ppt/slides/_rels/slide1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svg"/><Relationship Id="rId13" Type="http://schemas.openxmlformats.org/officeDocument/2006/relationships/image" Target="../media/image122.png"/><Relationship Id="rId3" Type="http://schemas.openxmlformats.org/officeDocument/2006/relationships/image" Target="../media/image111.png"/><Relationship Id="rId7" Type="http://schemas.openxmlformats.org/officeDocument/2006/relationships/image" Target="../media/image112.png"/><Relationship Id="rId12" Type="http://schemas.openxmlformats.org/officeDocument/2006/relationships/image" Target="../media/image121.png"/><Relationship Id="rId2" Type="http://schemas.openxmlformats.org/officeDocument/2006/relationships/notesSlide" Target="../notesSlides/notesSlide148.xml"/><Relationship Id="rId16" Type="http://schemas.openxmlformats.org/officeDocument/2006/relationships/image" Target="../media/image1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5.png"/><Relationship Id="rId11" Type="http://schemas.openxmlformats.org/officeDocument/2006/relationships/image" Target="../media/image116.png"/><Relationship Id="rId5" Type="http://schemas.openxmlformats.org/officeDocument/2006/relationships/image" Target="../media/image107.png"/><Relationship Id="rId15" Type="http://schemas.openxmlformats.org/officeDocument/2006/relationships/image" Target="../media/image124.png"/><Relationship Id="rId10" Type="http://schemas.openxmlformats.org/officeDocument/2006/relationships/image" Target="../media/image115.png"/><Relationship Id="rId4" Type="http://schemas.openxmlformats.org/officeDocument/2006/relationships/image" Target="../media/image106.png"/><Relationship Id="rId9" Type="http://schemas.openxmlformats.org/officeDocument/2006/relationships/image" Target="../media/image114.png"/><Relationship Id="rId14" Type="http://schemas.openxmlformats.org/officeDocument/2006/relationships/image" Target="../media/image123.png"/></Relationships>
</file>

<file path=ppt/slides/_rels/slide1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svg"/><Relationship Id="rId13" Type="http://schemas.openxmlformats.org/officeDocument/2006/relationships/image" Target="../media/image122.png"/><Relationship Id="rId3" Type="http://schemas.openxmlformats.org/officeDocument/2006/relationships/image" Target="../media/image111.png"/><Relationship Id="rId7" Type="http://schemas.openxmlformats.org/officeDocument/2006/relationships/image" Target="../media/image112.png"/><Relationship Id="rId12" Type="http://schemas.openxmlformats.org/officeDocument/2006/relationships/image" Target="../media/image121.png"/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5.png"/><Relationship Id="rId11" Type="http://schemas.openxmlformats.org/officeDocument/2006/relationships/image" Target="../media/image116.png"/><Relationship Id="rId5" Type="http://schemas.openxmlformats.org/officeDocument/2006/relationships/image" Target="../media/image107.png"/><Relationship Id="rId10" Type="http://schemas.openxmlformats.org/officeDocument/2006/relationships/image" Target="../media/image115.png"/><Relationship Id="rId4" Type="http://schemas.openxmlformats.org/officeDocument/2006/relationships/image" Target="../media/image106.png"/><Relationship Id="rId9" Type="http://schemas.openxmlformats.org/officeDocument/2006/relationships/image" Target="../media/image114.png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8.png"/><Relationship Id="rId4" Type="http://schemas.openxmlformats.org/officeDocument/2006/relationships/image" Target="../media/image127.png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9.png"/><Relationship Id="rId5" Type="http://schemas.openxmlformats.org/officeDocument/2006/relationships/image" Target="../media/image128.png"/><Relationship Id="rId4" Type="http://schemas.openxmlformats.org/officeDocument/2006/relationships/image" Target="../media/image127.png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4.png"/><Relationship Id="rId4" Type="http://schemas.openxmlformats.org/officeDocument/2006/relationships/image" Target="../media/image111.png"/></Relationships>
</file>

<file path=ppt/slides/_rels/slide1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svg"/><Relationship Id="rId13" Type="http://schemas.openxmlformats.org/officeDocument/2006/relationships/image" Target="../media/image122.png"/><Relationship Id="rId3" Type="http://schemas.openxmlformats.org/officeDocument/2006/relationships/image" Target="../media/image111.png"/><Relationship Id="rId7" Type="http://schemas.openxmlformats.org/officeDocument/2006/relationships/image" Target="../media/image112.png"/><Relationship Id="rId12" Type="http://schemas.openxmlformats.org/officeDocument/2006/relationships/image" Target="../media/image121.png"/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5.png"/><Relationship Id="rId11" Type="http://schemas.openxmlformats.org/officeDocument/2006/relationships/image" Target="../media/image116.png"/><Relationship Id="rId5" Type="http://schemas.openxmlformats.org/officeDocument/2006/relationships/image" Target="../media/image107.png"/><Relationship Id="rId10" Type="http://schemas.openxmlformats.org/officeDocument/2006/relationships/image" Target="../media/image115.png"/><Relationship Id="rId4" Type="http://schemas.openxmlformats.org/officeDocument/2006/relationships/image" Target="../media/image106.png"/><Relationship Id="rId9" Type="http://schemas.openxmlformats.org/officeDocument/2006/relationships/image" Target="../media/image114.png"/><Relationship Id="rId14" Type="http://schemas.openxmlformats.org/officeDocument/2006/relationships/image" Target="../media/image129.png"/></Relationships>
</file>

<file path=ppt/slides/_rels/slide1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svg"/><Relationship Id="rId13" Type="http://schemas.openxmlformats.org/officeDocument/2006/relationships/image" Target="../media/image122.png"/><Relationship Id="rId3" Type="http://schemas.openxmlformats.org/officeDocument/2006/relationships/image" Target="../media/image111.png"/><Relationship Id="rId7" Type="http://schemas.openxmlformats.org/officeDocument/2006/relationships/image" Target="../media/image112.png"/><Relationship Id="rId12" Type="http://schemas.openxmlformats.org/officeDocument/2006/relationships/image" Target="../media/image121.png"/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5.png"/><Relationship Id="rId11" Type="http://schemas.openxmlformats.org/officeDocument/2006/relationships/image" Target="../media/image116.png"/><Relationship Id="rId5" Type="http://schemas.openxmlformats.org/officeDocument/2006/relationships/image" Target="../media/image107.png"/><Relationship Id="rId10" Type="http://schemas.openxmlformats.org/officeDocument/2006/relationships/image" Target="../media/image115.png"/><Relationship Id="rId4" Type="http://schemas.openxmlformats.org/officeDocument/2006/relationships/image" Target="../media/image106.png"/><Relationship Id="rId9" Type="http://schemas.openxmlformats.org/officeDocument/2006/relationships/image" Target="../media/image114.png"/><Relationship Id="rId14" Type="http://schemas.openxmlformats.org/officeDocument/2006/relationships/image" Target="../media/image129.png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6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6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5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6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8.png"/><Relationship Id="rId5" Type="http://schemas.openxmlformats.org/officeDocument/2006/relationships/image" Target="../media/image55.png"/><Relationship Id="rId4" Type="http://schemas.openxmlformats.org/officeDocument/2006/relationships/image" Target="../media/image56.png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161.xml"/><Relationship Id="rId1" Type="http://schemas.openxmlformats.org/officeDocument/2006/relationships/slideLayout" Target="../slideLayouts/slideLayout6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2.xml"/><Relationship Id="rId1" Type="http://schemas.openxmlformats.org/officeDocument/2006/relationships/slideLayout" Target="../slideLayouts/slideLayout6.xml"/></Relationships>
</file>

<file path=ppt/slides/_rels/slide1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png"/><Relationship Id="rId13" Type="http://schemas.openxmlformats.org/officeDocument/2006/relationships/image" Target="../media/image141.png"/><Relationship Id="rId3" Type="http://schemas.openxmlformats.org/officeDocument/2006/relationships/image" Target="../media/image131.jpeg"/><Relationship Id="rId7" Type="http://schemas.openxmlformats.org/officeDocument/2006/relationships/image" Target="../media/image135.jpeg"/><Relationship Id="rId12" Type="http://schemas.openxmlformats.org/officeDocument/2006/relationships/image" Target="../media/image140.jpeg"/><Relationship Id="rId2" Type="http://schemas.openxmlformats.org/officeDocument/2006/relationships/notesSlide" Target="../notesSlides/notesSlide16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4.jpeg"/><Relationship Id="rId11" Type="http://schemas.openxmlformats.org/officeDocument/2006/relationships/image" Target="../media/image139.png"/><Relationship Id="rId5" Type="http://schemas.openxmlformats.org/officeDocument/2006/relationships/image" Target="../media/image133.png"/><Relationship Id="rId10" Type="http://schemas.openxmlformats.org/officeDocument/2006/relationships/image" Target="../media/image138.jpeg"/><Relationship Id="rId4" Type="http://schemas.openxmlformats.org/officeDocument/2006/relationships/image" Target="../media/image132.jpeg"/><Relationship Id="rId9" Type="http://schemas.openxmlformats.org/officeDocument/2006/relationships/image" Target="../media/image137.jpeg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836B0-8B83-1730-F335-A82905070C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3020" y="4467015"/>
            <a:ext cx="9914221" cy="496215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PhD Thesis Defense</a:t>
            </a:r>
            <a:r>
              <a:rPr lang="en-US" sz="2000" i="1" dirty="0"/>
              <a:t>					                 </a:t>
            </a:r>
            <a:r>
              <a:rPr lang="en-US" sz="2000" dirty="0"/>
              <a:t>Date: 09/21/2026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F60748-48C1-6FB3-630D-673626CEF7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3768093"/>
            <a:ext cx="9144000" cy="496214"/>
          </a:xfrm>
        </p:spPr>
        <p:txBody>
          <a:bodyPr>
            <a:normAutofit/>
          </a:bodyPr>
          <a:lstStyle/>
          <a:p>
            <a:r>
              <a:rPr lang="en-US" b="1" dirty="0"/>
              <a:t>Daniel Jiménez Navarro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390D63-A171-A353-1C67-2B8A436A0473}"/>
              </a:ext>
            </a:extLst>
          </p:cNvPr>
          <p:cNvSpPr txBox="1">
            <a:spLocks/>
          </p:cNvSpPr>
          <p:nvPr/>
        </p:nvSpPr>
        <p:spPr>
          <a:xfrm>
            <a:off x="1168841" y="749624"/>
            <a:ext cx="9854317" cy="28157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500" dirty="0"/>
              <a:t>Active Modulation of Audio-Visual Perception to Enhance Human Performance and Experience </a:t>
            </a:r>
          </a:p>
          <a:p>
            <a:r>
              <a:rPr lang="en-US" sz="4500" dirty="0"/>
              <a:t>in Immersive Environments</a:t>
            </a:r>
          </a:p>
        </p:txBody>
      </p:sp>
    </p:spTree>
    <p:extLst>
      <p:ext uri="{BB962C8B-B14F-4D97-AF65-F5344CB8AC3E}">
        <p14:creationId xmlns:p14="http://schemas.microsoft.com/office/powerpoint/2010/main" val="1362841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48DDD-FD6D-AF85-DCB0-F42DD0C72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1B3402D-150F-9952-67C6-575347B578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Efforts to enhance performance and experience:</a:t>
            </a:r>
          </a:p>
          <a:p>
            <a:pPr lvl="1"/>
            <a:r>
              <a:rPr lang="en-US" sz="2000" dirty="0"/>
              <a:t>Reduce computational resources</a:t>
            </a:r>
          </a:p>
          <a:p>
            <a:pPr lvl="1"/>
            <a:r>
              <a:rPr lang="en-US" sz="2000" dirty="0"/>
              <a:t>Improve content quality</a:t>
            </a:r>
          </a:p>
          <a:p>
            <a:pPr>
              <a:buFontTx/>
              <a:buChar char="-"/>
            </a:pPr>
            <a:endParaRPr lang="en-US" sz="200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3284F4-203B-C00E-482E-BD95042C6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A51634-2B22-C29F-0A48-265D2DEDE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412262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2</a:t>
            </a:fld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526B41E-02A2-2F6A-6808-C43E4D342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0C52D-B6C1-48FC-89A8-43A565E7F1C1}" type="datetime1">
              <a:rPr lang="en-US" smtClean="0"/>
              <a:t>9/22/2026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104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48DDD-FD6D-AF85-DCB0-F42DD0C72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1B3402D-150F-9952-67C6-575347B578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Efforts to enhance performance and experience:</a:t>
            </a:r>
          </a:p>
          <a:p>
            <a:pPr lvl="1"/>
            <a:r>
              <a:rPr lang="en-US" sz="2000" dirty="0"/>
              <a:t>Reduce computational resources</a:t>
            </a:r>
          </a:p>
          <a:p>
            <a:pPr lvl="1"/>
            <a:r>
              <a:rPr lang="en-US" sz="2000" dirty="0"/>
              <a:t>Improve content quality</a:t>
            </a:r>
          </a:p>
          <a:p>
            <a:pPr>
              <a:buFontTx/>
              <a:buChar char="-"/>
            </a:pPr>
            <a:endParaRPr lang="en-US" sz="2000" dirty="0"/>
          </a:p>
          <a:p>
            <a:pPr marL="0" indent="0">
              <a:buNone/>
            </a:pPr>
            <a:r>
              <a:rPr lang="en-US" sz="2000" b="1" u="sng" dirty="0"/>
              <a:t>Devices</a:t>
            </a:r>
            <a:r>
              <a:rPr lang="en-US" sz="2000" dirty="0"/>
              <a:t> (latency, refresh rates, resolution)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b="1" u="sng" dirty="0"/>
              <a:t>Algorithms</a:t>
            </a:r>
            <a:r>
              <a:rPr lang="en-US" sz="2000" dirty="0"/>
              <a:t> (rendering, memory access)</a:t>
            </a:r>
          </a:p>
          <a:p>
            <a:pPr>
              <a:buFontTx/>
              <a:buChar char="-"/>
            </a:pPr>
            <a:endParaRPr lang="en-US" sz="200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3284F4-203B-C00E-482E-BD95042C6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A51634-2B22-C29F-0A48-265D2DEDE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412262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3</a:t>
            </a:fld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526B41E-02A2-2F6A-6808-C43E4D342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0C52D-B6C1-48FC-89A8-43A565E7F1C1}" type="datetime1">
              <a:rPr lang="en-US" smtClean="0"/>
              <a:t>9/22/2026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425F56-5992-DB1D-8D3B-5CDEF9B816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9470" y="4390114"/>
            <a:ext cx="696076" cy="69607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484B1A5-9077-A0CB-7777-00043B5A3A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8706" y="3017071"/>
            <a:ext cx="977604" cy="9776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BEAB71A-C937-225E-8A42-BA2F26F580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8003" y="3167969"/>
            <a:ext cx="761391" cy="76139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B6C7A6C-28F1-E27B-811A-ECFF633480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8002" y="4390114"/>
            <a:ext cx="761391" cy="761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895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48DDD-FD6D-AF85-DCB0-F42DD0C72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1B3402D-150F-9952-67C6-575347B57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83240" cy="44846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Efforts to enhance performance and experience:</a:t>
            </a:r>
          </a:p>
          <a:p>
            <a:pPr lvl="1"/>
            <a:r>
              <a:rPr lang="en-US" sz="2000" dirty="0"/>
              <a:t>Reduce computational resources</a:t>
            </a:r>
          </a:p>
          <a:p>
            <a:pPr lvl="1"/>
            <a:r>
              <a:rPr lang="en-US" sz="2000" dirty="0"/>
              <a:t>Improve content quality</a:t>
            </a:r>
          </a:p>
          <a:p>
            <a:pPr>
              <a:buFontTx/>
              <a:buChar char="-"/>
            </a:pPr>
            <a:endParaRPr lang="en-US" sz="2000" dirty="0"/>
          </a:p>
          <a:p>
            <a:pPr marL="0" indent="0">
              <a:buNone/>
            </a:pPr>
            <a:r>
              <a:rPr lang="en-US" sz="2000" b="1" u="sng" dirty="0"/>
              <a:t>Devices</a:t>
            </a:r>
            <a:r>
              <a:rPr lang="en-US" sz="2000" dirty="0"/>
              <a:t> (latency, refresh rates, resolution)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b="1" u="sng" dirty="0"/>
              <a:t>Algorithms</a:t>
            </a:r>
            <a:r>
              <a:rPr lang="en-US" sz="2000" dirty="0"/>
              <a:t> (rendering, memory access)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2400" dirty="0"/>
              <a:t>What can we do from the </a:t>
            </a:r>
            <a:r>
              <a:rPr lang="en-US" sz="2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user side</a:t>
            </a:r>
            <a:r>
              <a:rPr lang="en-US" sz="2400" dirty="0"/>
              <a:t>? Relying on </a:t>
            </a:r>
            <a:r>
              <a:rPr lang="en-US" sz="2400" b="1" u="sng" dirty="0"/>
              <a:t>human perception</a:t>
            </a:r>
            <a:r>
              <a:rPr lang="en-US" sz="2400" dirty="0"/>
              <a:t> features</a:t>
            </a:r>
          </a:p>
          <a:p>
            <a:pPr>
              <a:buFontTx/>
              <a:buChar char="-"/>
            </a:pPr>
            <a:endParaRPr lang="en-US" sz="200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3284F4-203B-C00E-482E-BD95042C6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A51634-2B22-C29F-0A48-265D2DEDE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412262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4</a:t>
            </a:fld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526B41E-02A2-2F6A-6808-C43E4D342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0C52D-B6C1-48FC-89A8-43A565E7F1C1}" type="datetime1">
              <a:rPr lang="en-US" smtClean="0"/>
              <a:t>9/22/2026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425F56-5992-DB1D-8D3B-5CDEF9B816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9470" y="4390114"/>
            <a:ext cx="696076" cy="69607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484B1A5-9077-A0CB-7777-00043B5A3A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8706" y="3017071"/>
            <a:ext cx="977604" cy="9776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BEAB71A-C937-225E-8A42-BA2F26F580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8003" y="3167969"/>
            <a:ext cx="761391" cy="76139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B6C7A6C-28F1-E27B-811A-ECFF633480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8002" y="4390114"/>
            <a:ext cx="761391" cy="76139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9A249D1-10CC-86C2-AC43-BCEA5DBE4C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61357" y="3510834"/>
            <a:ext cx="1286312" cy="1286312"/>
          </a:xfrm>
          <a:prstGeom prst="rect">
            <a:avLst/>
          </a:prstGeom>
          <a:ln w="28575">
            <a:solidFill>
              <a:srgbClr val="5CBBBF"/>
            </a:solidFill>
          </a:ln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943B10B-6978-335F-94E1-256693F00900}"/>
              </a:ext>
            </a:extLst>
          </p:cNvPr>
          <p:cNvCxnSpPr/>
          <p:nvPr/>
        </p:nvCxnSpPr>
        <p:spPr>
          <a:xfrm>
            <a:off x="8386916" y="4218039"/>
            <a:ext cx="101272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7505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68DA2-F06A-4488-B8F4-79C2D0E4D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BC032D-9DD2-49A6-8B27-7DDE57606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0CFE1-E2AB-458F-AA1E-73ADD283C12D}" type="slidenum">
              <a:rPr lang="en-US" smtClean="0"/>
              <a:t>5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D5CBFC-B7A5-4481-80E9-94DE85AFC2A2}"/>
              </a:ext>
            </a:extLst>
          </p:cNvPr>
          <p:cNvSpPr txBox="1"/>
          <p:nvPr/>
        </p:nvSpPr>
        <p:spPr>
          <a:xfrm>
            <a:off x="5579536" y="5844773"/>
            <a:ext cx="17903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Steam Frame</a:t>
            </a:r>
            <a:endParaRPr lang="en-US" dirty="0"/>
          </a:p>
          <a:p>
            <a:pPr algn="ctr"/>
            <a:r>
              <a:rPr lang="en-US" dirty="0"/>
              <a:t>(2026)</a:t>
            </a:r>
          </a:p>
        </p:txBody>
      </p:sp>
      <p:sp>
        <p:nvSpPr>
          <p:cNvPr id="5" name="Content Placeholder 8">
            <a:extLst>
              <a:ext uri="{FF2B5EF4-FFF2-40B4-BE49-F238E27FC236}">
                <a16:creationId xmlns:a16="http://schemas.microsoft.com/office/drawing/2014/main" id="{2FE1B249-FB91-F73E-0CD9-6A44DD3B4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13742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Immersive devices to study human perception</a:t>
            </a:r>
          </a:p>
          <a:p>
            <a:pPr lvl="1"/>
            <a:r>
              <a:rPr lang="en-US" sz="2000" dirty="0"/>
              <a:t>Controllable Content</a:t>
            </a:r>
          </a:p>
          <a:p>
            <a:pPr lvl="1"/>
            <a:r>
              <a:rPr lang="en-US" sz="2000" dirty="0"/>
              <a:t>Multimodal Information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65EA8B-1590-5DD1-AF3C-D95B1386B8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3310" y="2948701"/>
            <a:ext cx="930734" cy="9307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169E84F-CFCE-EEC8-301A-7697AA413C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5173" y="2923704"/>
            <a:ext cx="930734" cy="93073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6051E23-D950-D108-5070-BD07EE30A1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6341" y="4533120"/>
            <a:ext cx="1187703" cy="118770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5729CE3-9846-455D-59CE-684F5868AA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00324" y="4606062"/>
            <a:ext cx="1085583" cy="1085583"/>
          </a:xfrm>
          <a:prstGeom prst="rect">
            <a:avLst/>
          </a:prstGeom>
        </p:spPr>
      </p:pic>
      <p:pic>
        <p:nvPicPr>
          <p:cNvPr id="3" name="Picture 8" descr="Apple Vision Pro Launch: Here's All You Need to Know">
            <a:extLst>
              <a:ext uri="{FF2B5EF4-FFF2-40B4-BE49-F238E27FC236}">
                <a16:creationId xmlns:a16="http://schemas.microsoft.com/office/drawing/2014/main" id="{D8B7D557-78C5-59B4-03E0-1DCCA693F8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264" y="3287686"/>
            <a:ext cx="3663513" cy="2298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FAAE509-C0F5-59D7-9A06-5F22CE7C1089}"/>
              </a:ext>
            </a:extLst>
          </p:cNvPr>
          <p:cNvSpPr txBox="1"/>
          <p:nvPr/>
        </p:nvSpPr>
        <p:spPr>
          <a:xfrm>
            <a:off x="1369877" y="5844773"/>
            <a:ext cx="2110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Apple Vision Pro</a:t>
            </a:r>
          </a:p>
          <a:p>
            <a:pPr algn="ctr"/>
            <a:r>
              <a:rPr lang="en-US" dirty="0"/>
              <a:t>(2024)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E8730A7-EA92-1672-3117-83D1410DBF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0100" y="2786881"/>
            <a:ext cx="3729254" cy="266441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6BEA633-0BF2-3599-6EE8-434B0ECF972F}"/>
              </a:ext>
            </a:extLst>
          </p:cNvPr>
          <p:cNvSpPr/>
          <p:nvPr/>
        </p:nvSpPr>
        <p:spPr>
          <a:xfrm>
            <a:off x="4399005" y="2577985"/>
            <a:ext cx="4041659" cy="30082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BCF5E01-6794-B474-AA92-D64BE91BD3E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7963"/>
          <a:stretch/>
        </p:blipFill>
        <p:spPr>
          <a:xfrm>
            <a:off x="4890134" y="3140536"/>
            <a:ext cx="3069676" cy="2513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6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48DDD-FD6D-AF85-DCB0-F42DD0C72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1B3402D-150F-9952-67C6-575347B578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Performance &amp; Experience Goals </a:t>
            </a:r>
            <a:r>
              <a:rPr lang="en-US" sz="2400" dirty="0">
                <a:sym typeface="Wingdings" panose="05000000000000000000" pitchFamily="2" charset="2"/>
              </a:rPr>
              <a:t> </a:t>
            </a:r>
            <a:r>
              <a:rPr lang="en-US" sz="2400" b="1" dirty="0">
                <a:sym typeface="Wingdings" panose="05000000000000000000" pitchFamily="2" charset="2"/>
              </a:rPr>
              <a:t>Human Perception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>
              <a:buFontTx/>
              <a:buChar char="-"/>
            </a:pPr>
            <a:r>
              <a:rPr lang="en-US" sz="2400" dirty="0"/>
              <a:t>Multimodal Perception (Parts I and II): Audiovisual Integration</a:t>
            </a:r>
          </a:p>
          <a:p>
            <a:pPr lvl="1">
              <a:buFontTx/>
              <a:buChar char="-"/>
            </a:pPr>
            <a:r>
              <a:rPr lang="en-US" sz="2000" dirty="0"/>
              <a:t>Faster Visual Performance</a:t>
            </a:r>
          </a:p>
          <a:p>
            <a:pPr marL="457200" lvl="1" indent="0">
              <a:buNone/>
            </a:pPr>
            <a:endParaRPr lang="en-US" sz="2000" dirty="0"/>
          </a:p>
          <a:p>
            <a:pPr>
              <a:buFontTx/>
              <a:buChar char="-"/>
            </a:pPr>
            <a:r>
              <a:rPr lang="en-US" sz="2400" dirty="0"/>
              <a:t>Visual Perception (Part III): Human Visual System </a:t>
            </a:r>
          </a:p>
          <a:p>
            <a:pPr lvl="1">
              <a:buFontTx/>
              <a:buChar char="-"/>
            </a:pPr>
            <a:r>
              <a:rPr lang="en-US" sz="2000" dirty="0"/>
              <a:t>Improving Computational Performance and User Experience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3284F4-203B-C00E-482E-BD95042C6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A51634-2B22-C29F-0A48-265D2DEDE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412262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6</a:t>
            </a:fld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526B41E-02A2-2F6A-6808-C43E4D342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0C52D-B6C1-48FC-89A8-43A565E7F1C1}" type="datetime1">
              <a:rPr lang="en-US" smtClean="0"/>
              <a:t>9/22/2026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5CF1D3-278B-67A8-A6B7-AE66A765CA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6215" y="1451192"/>
            <a:ext cx="1286312" cy="1286312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255161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EE0F5-3498-3B77-807D-DA757C050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F77CD-E370-7A5D-89D3-1F225B16A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168" y="1825625"/>
            <a:ext cx="11550316" cy="424692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Audiovisual Perception:</a:t>
            </a:r>
          </a:p>
          <a:p>
            <a:pPr marL="571500" indent="-571500">
              <a:buAutoNum type="romanUcPeriod"/>
            </a:pPr>
            <a:r>
              <a:rPr lang="en-US" sz="2400" dirty="0"/>
              <a:t>Accelerating saccadic latency through </a:t>
            </a:r>
            <a:r>
              <a:rPr lang="en-US" sz="2400" dirty="0">
                <a:solidFill>
                  <a:schemeClr val="accent6"/>
                </a:solidFill>
              </a:rPr>
              <a:t>temporal modulation </a:t>
            </a:r>
            <a:r>
              <a:rPr lang="en-US" sz="2400" dirty="0"/>
              <a:t>of the auditory cue</a:t>
            </a:r>
          </a:p>
          <a:p>
            <a:pPr marL="571500" indent="-571500">
              <a:buFont typeface="Arial" panose="020B0604020202020204" pitchFamily="34" charset="0"/>
              <a:buAutoNum type="romanUcPeriod"/>
            </a:pPr>
            <a:r>
              <a:rPr lang="en-US" sz="2400" dirty="0"/>
              <a:t>Enhancing depth perception through </a:t>
            </a:r>
            <a:r>
              <a:rPr lang="en-US" sz="2400" dirty="0">
                <a:solidFill>
                  <a:srgbClr val="FF0000"/>
                </a:solidFill>
              </a:rPr>
              <a:t>spatial modulation </a:t>
            </a:r>
            <a:r>
              <a:rPr lang="en-US" sz="2400" dirty="0"/>
              <a:t>of the auditory cue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Visual Perception:</a:t>
            </a:r>
          </a:p>
          <a:p>
            <a:pPr marL="571500" indent="-571500">
              <a:buFont typeface="+mj-lt"/>
              <a:buAutoNum type="romanUcPeriod" startAt="3"/>
            </a:pPr>
            <a:r>
              <a:rPr lang="en-US" sz="2400" dirty="0"/>
              <a:t>Improving foveation through a </a:t>
            </a:r>
            <a:r>
              <a:rPr lang="en-US" sz="24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dynamic eye dominance </a:t>
            </a:r>
            <a:r>
              <a:rPr lang="en-US" sz="2400" dirty="0"/>
              <a:t>characterization</a:t>
            </a:r>
          </a:p>
          <a:p>
            <a:pPr marL="0" indent="0">
              <a:buNone/>
            </a:pP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27573E84-C9A0-E9AF-AD72-CAC416344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BE9F70-B83B-6652-07A5-674142B18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412262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7</a:t>
            </a:fld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B7B1BD1E-88F1-EAED-18CA-C8A4E037E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7F1DE-A9A0-4AE7-881F-7F0DD4C6D686}" type="datetime1">
              <a:rPr lang="en-US" smtClean="0"/>
              <a:t>9/22/2026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47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EE0F5-3498-3B77-807D-DA757C050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27573E84-C9A0-E9AF-AD72-CAC416344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BE9F70-B83B-6652-07A5-674142B18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412262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8</a:t>
            </a:fld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B7B1BD1E-88F1-EAED-18CA-C8A4E037E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7F1DE-A9A0-4AE7-881F-7F0DD4C6D686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BF38E9F-AAE9-17A6-B2B2-BBAE7A727A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167" y="1825625"/>
            <a:ext cx="12233769" cy="424692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Audiovisual Perception:</a:t>
            </a:r>
          </a:p>
          <a:p>
            <a:pPr marL="571500" indent="-571500">
              <a:buAutoNum type="romanUcPeriod"/>
            </a:pPr>
            <a:r>
              <a:rPr lang="en-US" sz="2400" b="1" dirty="0"/>
              <a:t>Accelerating saccadic latency through </a:t>
            </a:r>
            <a:r>
              <a:rPr lang="en-US" sz="2400" b="1" dirty="0">
                <a:solidFill>
                  <a:schemeClr val="accent6"/>
                </a:solidFill>
              </a:rPr>
              <a:t>temporal modulation </a:t>
            </a:r>
            <a:r>
              <a:rPr lang="en-US" sz="2400" b="1" dirty="0"/>
              <a:t>of the auditory cue</a:t>
            </a:r>
          </a:p>
          <a:p>
            <a:pPr marL="571500" indent="-571500">
              <a:buFont typeface="Arial" panose="020B0604020202020204" pitchFamily="34" charset="0"/>
              <a:buAutoNum type="romanUcPeriod"/>
            </a:pPr>
            <a:r>
              <a:rPr lang="en-US" sz="2400" dirty="0"/>
              <a:t>Enhancing depth perception through </a:t>
            </a:r>
            <a:r>
              <a:rPr lang="en-US" sz="2400" dirty="0">
                <a:solidFill>
                  <a:srgbClr val="FF0000"/>
                </a:solidFill>
              </a:rPr>
              <a:t>spatial modulation </a:t>
            </a:r>
            <a:r>
              <a:rPr lang="en-US" sz="2400" dirty="0"/>
              <a:t>of the auditory cue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Visual Perception:</a:t>
            </a:r>
          </a:p>
          <a:p>
            <a:pPr marL="571500" indent="-571500">
              <a:buFont typeface="+mj-lt"/>
              <a:buAutoNum type="romanUcPeriod" startAt="3"/>
            </a:pPr>
            <a:r>
              <a:rPr lang="en-US" sz="2400" dirty="0"/>
              <a:t>Improving foveation through a </a:t>
            </a:r>
            <a:r>
              <a:rPr lang="en-US" sz="24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dynamic eye dominance </a:t>
            </a:r>
            <a:r>
              <a:rPr lang="en-US" sz="2400" dirty="0"/>
              <a:t>characterization</a:t>
            </a:r>
          </a:p>
          <a:p>
            <a:pPr marL="0" indent="0">
              <a:buNone/>
            </a:pP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838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en-US" sz="4000" dirty="0"/>
              <a:t>I. Accelerating Saccadic Response through Spatial and Temporal Cross-Modal Misalignments</a:t>
            </a:r>
            <a:endParaRPr sz="8000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14F67ACB-C3D2-F58B-0B65-EAD1F62DF1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4079875"/>
            <a:ext cx="9144000" cy="460320"/>
          </a:xfrm>
        </p:spPr>
        <p:txBody>
          <a:bodyPr/>
          <a:lstStyle/>
          <a:p>
            <a:r>
              <a:rPr lang="en-US" dirty="0"/>
              <a:t>Published and presented at SIGGRAPH 2024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CE0AB7-548F-7D4D-DE4F-856B6099A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9</a:t>
            </a:fld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FCF8ABA0-206F-B317-F250-863C7B346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13386-F7D0-42B6-87DE-20E1C78720CA}" type="datetime1">
              <a:rPr lang="en-US" smtClean="0"/>
              <a:t>9/22/2026</a:t>
            </a:fld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dirty="0"/>
              <a:t>Motivation</a:t>
            </a:r>
            <a:endParaRPr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 marL="0" indent="0">
              <a:buNone/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02B7F4-3848-6291-C537-C768DA473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412262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10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3715266" y="1142251"/>
            <a:ext cx="4046416" cy="4782299"/>
          </a:xfrm>
          <a:prstGeom prst="rect">
            <a:avLst/>
          </a:prstGeom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1DAFC4-67B7-F439-22DB-C342A3375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E8AA1-6A5F-47FC-9B04-D2A28CD56462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2" name="Footer Placeholder 5">
            <a:extLst>
              <a:ext uri="{FF2B5EF4-FFF2-40B4-BE49-F238E27FC236}">
                <a16:creationId xmlns:a16="http://schemas.microsoft.com/office/drawing/2014/main" id="{1885C033-D033-BEA0-5C6A-75FABDC99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67183" y="6293607"/>
            <a:ext cx="6470111" cy="365124"/>
          </a:xfrm>
        </p:spPr>
        <p:txBody>
          <a:bodyPr/>
          <a:lstStyle/>
          <a:p>
            <a:r>
              <a:rPr lang="en-US" sz="1200" dirty="0"/>
              <a:t>I. Accelerating Saccadic Response through Spatial and Temporal Cross-Modal Misalignments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 marL="0" indent="0">
              <a:buNone/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B63AD7-CB2F-9E63-F6B4-16F2200FA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412262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11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3715266" y="1142251"/>
            <a:ext cx="4046416" cy="4782299"/>
          </a:xfrm>
          <a:prstGeom prst="rect">
            <a:avLst/>
          </a:prstGeom>
        </p:spPr>
      </p:pic>
      <p:pic>
        <p:nvPicPr>
          <p:cNvPr id="9" name="Picture 2" descr="Free eye see viewing vector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/>
        </p:blipFill>
        <p:spPr bwMode="auto">
          <a:xfrm>
            <a:off x="6367849" y="2889096"/>
            <a:ext cx="434960" cy="224276"/>
          </a:xfrm>
          <a:prstGeom prst="rect">
            <a:avLst/>
          </a:prstGeom>
          <a:noFill/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6DDE0A4-5F03-819D-B742-3662BE4C4377}"/>
              </a:ext>
            </a:extLst>
          </p:cNvPr>
          <p:cNvSpPr txBox="1">
            <a:spLocks/>
          </p:cNvSpPr>
          <p:nvPr/>
        </p:nvSpPr>
        <p:spPr>
          <a:xfrm>
            <a:off x="10941538" y="6356350"/>
            <a:ext cx="412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0A59CE0-FFC4-4C8F-84D3-07BC105365D1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1" name="Date Placeholder 4">
            <a:extLst>
              <a:ext uri="{FF2B5EF4-FFF2-40B4-BE49-F238E27FC236}">
                <a16:creationId xmlns:a16="http://schemas.microsoft.com/office/drawing/2014/main" id="{D4B384F6-7A4B-D7ED-2F52-58FB206250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10311"/>
            <a:ext cx="1772138" cy="365125"/>
          </a:xfrm>
        </p:spPr>
        <p:txBody>
          <a:bodyPr/>
          <a:lstStyle/>
          <a:p>
            <a:fld id="{1964BF32-3889-4EEF-BD1C-73C990A7A1F2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F2E64838-D226-2096-3961-C340E2DFAF8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 dirty="0"/>
              <a:t>Motivation</a:t>
            </a:r>
            <a:endParaRPr dirty="0"/>
          </a:p>
        </p:txBody>
      </p:sp>
      <p:sp>
        <p:nvSpPr>
          <p:cNvPr id="2" name="Footer Placeholder 5">
            <a:extLst>
              <a:ext uri="{FF2B5EF4-FFF2-40B4-BE49-F238E27FC236}">
                <a16:creationId xmlns:a16="http://schemas.microsoft.com/office/drawing/2014/main" id="{109060A8-3A7C-056D-B030-10C1CEA7B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67183" y="6293607"/>
            <a:ext cx="6470111" cy="365124"/>
          </a:xfrm>
        </p:spPr>
        <p:txBody>
          <a:bodyPr/>
          <a:lstStyle/>
          <a:p>
            <a:r>
              <a:rPr lang="en-US" sz="1200" dirty="0"/>
              <a:t>I. Accelerating Saccadic Response through Spatial and Temporal Cross-Modal Misalignments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3715266" y="1142251"/>
            <a:ext cx="4046416" cy="4782299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 marL="0" indent="0">
              <a:buNone/>
              <a:defRPr/>
            </a:pP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058831-9BA4-6F43-4EB9-F4B404353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412262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12</a:t>
            </a:fld>
            <a:endParaRPr lang="en-US"/>
          </a:p>
        </p:txBody>
      </p:sp>
      <p:pic>
        <p:nvPicPr>
          <p:cNvPr id="9" name="Picture 2" descr="Free eye see viewing vector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/>
        </p:blipFill>
        <p:spPr bwMode="auto">
          <a:xfrm>
            <a:off x="6367849" y="2889096"/>
            <a:ext cx="434960" cy="224276"/>
          </a:xfrm>
          <a:prstGeom prst="rect">
            <a:avLst/>
          </a:prstGeom>
          <a:noFill/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4B1E2CD-938A-3BBC-65B8-C91879504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7441E-0C9D-4412-8FBE-2DE044D88966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CFFA6D1F-17C0-CA7F-248A-115717C0DB0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 dirty="0"/>
              <a:t>Motivation</a:t>
            </a:r>
            <a:endParaRPr dirty="0"/>
          </a:p>
        </p:txBody>
      </p:sp>
      <p:sp>
        <p:nvSpPr>
          <p:cNvPr id="2" name="Footer Placeholder 5">
            <a:extLst>
              <a:ext uri="{FF2B5EF4-FFF2-40B4-BE49-F238E27FC236}">
                <a16:creationId xmlns:a16="http://schemas.microsoft.com/office/drawing/2014/main" id="{B22C861F-70CC-F784-C654-80996E39D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67183" y="6293607"/>
            <a:ext cx="6470111" cy="365124"/>
          </a:xfrm>
        </p:spPr>
        <p:txBody>
          <a:bodyPr/>
          <a:lstStyle/>
          <a:p>
            <a:r>
              <a:rPr lang="en-US" sz="1200" dirty="0"/>
              <a:t>I. Accelerating Saccadic Response through Spatial and Temporal Cross-Modal Misalignments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3715267" y="1142251"/>
            <a:ext cx="4046416" cy="4782299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dirty="0"/>
              <a:t>Motivation</a:t>
            </a:r>
            <a:endParaRPr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 marL="0" indent="0">
              <a:buNone/>
              <a:defRPr/>
            </a:pP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1EAB15-19DA-4FD4-257B-7360D797B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412262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13</a:t>
            </a:fld>
            <a:endParaRPr lang="en-US"/>
          </a:p>
        </p:txBody>
      </p:sp>
      <p:pic>
        <p:nvPicPr>
          <p:cNvPr id="7" name="Picture 2" descr="Free eye see viewing vector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/>
        </p:blipFill>
        <p:spPr bwMode="auto">
          <a:xfrm>
            <a:off x="4403738" y="2203296"/>
            <a:ext cx="434960" cy="224276"/>
          </a:xfrm>
          <a:prstGeom prst="rect">
            <a:avLst/>
          </a:prstGeom>
          <a:noFill/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7437305C-3CC4-9541-7B07-FA88A8D4E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6EF79-8540-418A-AF71-4D9919EBB068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2" name="Footer Placeholder 5">
            <a:extLst>
              <a:ext uri="{FF2B5EF4-FFF2-40B4-BE49-F238E27FC236}">
                <a16:creationId xmlns:a16="http://schemas.microsoft.com/office/drawing/2014/main" id="{188CE5F9-566B-BB97-8CE7-86E977630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67183" y="6293607"/>
            <a:ext cx="6470111" cy="365124"/>
          </a:xfrm>
        </p:spPr>
        <p:txBody>
          <a:bodyPr/>
          <a:lstStyle/>
          <a:p>
            <a:r>
              <a:rPr lang="en-US" sz="1200" dirty="0"/>
              <a:t>I. Accelerating Saccadic Response through Spatial and Temporal Cross-Modal Misalignments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3715266" y="1142251"/>
            <a:ext cx="4046416" cy="4782299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dirty="0"/>
              <a:t>Motivation</a:t>
            </a:r>
            <a:endParaRPr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 marL="0" indent="0">
              <a:buNone/>
              <a:defRPr/>
            </a:pP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6CD5A3-2083-B580-C5BD-97F7ADB09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412262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14</a:t>
            </a:fld>
            <a:endParaRPr lang="en-US"/>
          </a:p>
        </p:txBody>
      </p:sp>
      <p:pic>
        <p:nvPicPr>
          <p:cNvPr id="7" name="Picture 2" descr="Free eye see viewing vector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/>
        </p:blipFill>
        <p:spPr bwMode="auto">
          <a:xfrm>
            <a:off x="4403738" y="2203296"/>
            <a:ext cx="434960" cy="224276"/>
          </a:xfrm>
          <a:prstGeom prst="rect">
            <a:avLst/>
          </a:prstGeom>
          <a:noFill/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8CB86A52-2F34-C3CD-9597-B3E90FD54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D1441-759A-4DB1-8815-C103E6E18481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2" name="Footer Placeholder 5">
            <a:extLst>
              <a:ext uri="{FF2B5EF4-FFF2-40B4-BE49-F238E27FC236}">
                <a16:creationId xmlns:a16="http://schemas.microsoft.com/office/drawing/2014/main" id="{F0DC9A74-7128-FA53-3931-0AB0BCE1A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67183" y="6293607"/>
            <a:ext cx="6470111" cy="365124"/>
          </a:xfrm>
        </p:spPr>
        <p:txBody>
          <a:bodyPr/>
          <a:lstStyle/>
          <a:p>
            <a:r>
              <a:rPr lang="en-US" sz="1200" dirty="0"/>
              <a:t>I. Accelerating Saccadic Response through Spatial and Temporal Cross-Modal Misalignments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3715266" y="1142251"/>
            <a:ext cx="4046416" cy="47823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dirty="0"/>
              <a:t>Motivation</a:t>
            </a:r>
            <a:endParaRPr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 marL="0" indent="0">
              <a:buNone/>
              <a:defRPr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2B7BC0D-D0AB-31FD-792A-5EC8329BA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412262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15</a:t>
            </a:fld>
            <a:endParaRPr lang="en-US"/>
          </a:p>
        </p:txBody>
      </p:sp>
      <p:pic>
        <p:nvPicPr>
          <p:cNvPr id="6" name="Picture 2" descr="Free eye see viewing vector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/>
        </p:blipFill>
        <p:spPr bwMode="auto">
          <a:xfrm>
            <a:off x="5988162" y="1979020"/>
            <a:ext cx="434960" cy="224276"/>
          </a:xfrm>
          <a:prstGeom prst="rect">
            <a:avLst/>
          </a:prstGeom>
          <a:noFill/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1CA80DD-AA49-C6A2-EF0D-567ABBF3C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3209C-4D83-401B-8313-58CCE3423BEA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2" name="Footer Placeholder 5">
            <a:extLst>
              <a:ext uri="{FF2B5EF4-FFF2-40B4-BE49-F238E27FC236}">
                <a16:creationId xmlns:a16="http://schemas.microsoft.com/office/drawing/2014/main" id="{47B1640E-9F2B-4D59-BF3C-7A429CB2A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67183" y="6293607"/>
            <a:ext cx="6470111" cy="365124"/>
          </a:xfrm>
        </p:spPr>
        <p:txBody>
          <a:bodyPr/>
          <a:lstStyle/>
          <a:p>
            <a:r>
              <a:rPr lang="en-US" sz="1200" dirty="0"/>
              <a:t>I. Accelerating Saccadic Response through Spatial and Temporal Cross-Modal Misalignments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3715266" y="1142251"/>
            <a:ext cx="4046416" cy="47823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dirty="0"/>
              <a:t>Motivation</a:t>
            </a:r>
            <a:endParaRPr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 marL="0" indent="0">
              <a:buNone/>
              <a:defRPr/>
            </a:pP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AC4BCA-ADC5-9A2D-7042-D08E85799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412262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16</a:t>
            </a:fld>
            <a:endParaRPr lang="en-US"/>
          </a:p>
        </p:txBody>
      </p:sp>
      <p:pic>
        <p:nvPicPr>
          <p:cNvPr id="8" name="Picture 2" descr="Free eye see viewing vector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/>
        </p:blipFill>
        <p:spPr bwMode="auto">
          <a:xfrm>
            <a:off x="5988162" y="1979020"/>
            <a:ext cx="434960" cy="224276"/>
          </a:xfrm>
          <a:prstGeom prst="rect">
            <a:avLst/>
          </a:prstGeom>
          <a:noFill/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7825DADB-0BD4-E4A7-FFB5-78B47FBFE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9662-4EFF-473E-9D0F-975906767C83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2" name="Footer Placeholder 5">
            <a:extLst>
              <a:ext uri="{FF2B5EF4-FFF2-40B4-BE49-F238E27FC236}">
                <a16:creationId xmlns:a16="http://schemas.microsoft.com/office/drawing/2014/main" id="{C1D4E4CC-0719-4E81-5F82-706005704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67183" y="6293607"/>
            <a:ext cx="6470111" cy="365124"/>
          </a:xfrm>
        </p:spPr>
        <p:txBody>
          <a:bodyPr/>
          <a:lstStyle/>
          <a:p>
            <a:r>
              <a:rPr lang="en-US" sz="1200" dirty="0"/>
              <a:t>I. Accelerating Saccadic Response through Spatial and Temporal Cross-Modal Misalignments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3715266" y="1142251"/>
            <a:ext cx="4046416" cy="47823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dirty="0"/>
              <a:t>Motivation</a:t>
            </a:r>
            <a:endParaRPr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 marL="0" indent="0">
              <a:buNone/>
              <a:defRPr/>
            </a:pP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DBDBAD1-5CD4-9AEB-60F6-217BA0304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412262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17</a:t>
            </a:fld>
            <a:endParaRPr lang="en-US"/>
          </a:p>
        </p:txBody>
      </p:sp>
      <p:pic>
        <p:nvPicPr>
          <p:cNvPr id="7" name="Picture 2" descr="Free eye see viewing vector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/>
        </p:blipFill>
        <p:spPr bwMode="auto">
          <a:xfrm>
            <a:off x="4852782" y="2687680"/>
            <a:ext cx="434960" cy="224276"/>
          </a:xfrm>
          <a:prstGeom prst="rect">
            <a:avLst/>
          </a:prstGeom>
          <a:noFill/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2E6ADB4D-9EA4-0A7F-349A-F737747F1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C8220-2A15-48F4-B5BA-CCE9203E4A4B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2" name="Footer Placeholder 5">
            <a:extLst>
              <a:ext uri="{FF2B5EF4-FFF2-40B4-BE49-F238E27FC236}">
                <a16:creationId xmlns:a16="http://schemas.microsoft.com/office/drawing/2014/main" id="{0EB32561-17A4-BD19-F911-9BFF09D3D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67183" y="6293607"/>
            <a:ext cx="6470111" cy="365124"/>
          </a:xfrm>
        </p:spPr>
        <p:txBody>
          <a:bodyPr/>
          <a:lstStyle/>
          <a:p>
            <a:r>
              <a:rPr lang="en-US" sz="1200" dirty="0"/>
              <a:t>I. Accelerating Saccadic Response through Spatial and Temporal Cross-Modal Misalignments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3715265" y="1142251"/>
            <a:ext cx="4046415" cy="4782300"/>
          </a:xfrm>
          <a:prstGeom prst="rect">
            <a:avLst/>
          </a:prstGeom>
        </p:spPr>
      </p:pic>
      <p:cxnSp>
        <p:nvCxnSpPr>
          <p:cNvPr id="9" name="Straight Arrow Connector 8"/>
          <p:cNvCxnSpPr>
            <a:cxnSpLocks/>
          </p:cNvCxnSpPr>
          <p:nvPr/>
        </p:nvCxnSpPr>
        <p:spPr bwMode="auto">
          <a:xfrm flipH="1" flipV="1">
            <a:off x="4593111" y="2298219"/>
            <a:ext cx="1972085" cy="703011"/>
          </a:xfrm>
          <a:prstGeom prst="straightConnector1">
            <a:avLst/>
          </a:prstGeom>
          <a:ln w="28575">
            <a:solidFill>
              <a:srgbClr val="A5A9DB">
                <a:alpha val="28000"/>
              </a:srgb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cxnSpLocks/>
          </p:cNvCxnSpPr>
          <p:nvPr/>
        </p:nvCxnSpPr>
        <p:spPr bwMode="auto">
          <a:xfrm flipV="1">
            <a:off x="4757451" y="2105330"/>
            <a:ext cx="1415152" cy="173469"/>
          </a:xfrm>
          <a:prstGeom prst="straightConnector1">
            <a:avLst/>
          </a:prstGeom>
          <a:ln w="28575">
            <a:solidFill>
              <a:srgbClr val="A5A9DB">
                <a:alpha val="70000"/>
              </a:srgb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cxnSpLocks/>
          </p:cNvCxnSpPr>
          <p:nvPr/>
        </p:nvCxnSpPr>
        <p:spPr bwMode="auto">
          <a:xfrm flipH="1">
            <a:off x="5214422" y="2192065"/>
            <a:ext cx="985797" cy="476052"/>
          </a:xfrm>
          <a:prstGeom prst="straightConnector1">
            <a:avLst/>
          </a:prstGeom>
          <a:ln w="28575">
            <a:solidFill>
              <a:srgbClr val="A5A9DB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dirty="0"/>
              <a:t>Motivation</a:t>
            </a:r>
            <a:endParaRPr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 marL="0" indent="0">
              <a:buNone/>
              <a:defRPr/>
            </a:pP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C994673-20F8-2CC2-7363-974ECBDAF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412262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18</a:t>
            </a:fld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90AFB30-28DD-6336-21F1-F7ACD3144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1A01F-9746-4C93-BCC4-0E2674CC8664}" type="datetime1">
              <a:rPr lang="en-US" smtClean="0"/>
              <a:t>9/22/2026</a:t>
            </a:fld>
            <a:endParaRPr lang="en-US" dirty="0"/>
          </a:p>
        </p:txBody>
      </p:sp>
      <p:pic>
        <p:nvPicPr>
          <p:cNvPr id="15" name="Picture 2" descr="Free eye see viewing vector">
            <a:extLst>
              <a:ext uri="{FF2B5EF4-FFF2-40B4-BE49-F238E27FC236}">
                <a16:creationId xmlns:a16="http://schemas.microsoft.com/office/drawing/2014/main" id="{206C755E-B171-36AD-6B5B-6883898E3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/>
        </p:blipFill>
        <p:spPr bwMode="auto">
          <a:xfrm>
            <a:off x="4852782" y="2687680"/>
            <a:ext cx="434960" cy="224276"/>
          </a:xfrm>
          <a:prstGeom prst="rect">
            <a:avLst/>
          </a:prstGeom>
          <a:noFill/>
        </p:spPr>
      </p:pic>
      <p:sp>
        <p:nvSpPr>
          <p:cNvPr id="2" name="Footer Placeholder 5">
            <a:extLst>
              <a:ext uri="{FF2B5EF4-FFF2-40B4-BE49-F238E27FC236}">
                <a16:creationId xmlns:a16="http://schemas.microsoft.com/office/drawing/2014/main" id="{66744966-D56F-928B-E5F8-84B5C462F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67183" y="6293607"/>
            <a:ext cx="6470111" cy="365124"/>
          </a:xfrm>
        </p:spPr>
        <p:txBody>
          <a:bodyPr/>
          <a:lstStyle/>
          <a:p>
            <a:r>
              <a:rPr lang="en-US" sz="1200" dirty="0"/>
              <a:t>I. Accelerating Saccadic Response through Spatial and Temporal Cross-Modal Misalignments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2610338" y="2369944"/>
            <a:ext cx="6347383" cy="3506239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dirty="0"/>
              <a:t>Goal</a:t>
            </a:r>
            <a:endParaRPr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0" indent="0">
              <a:buNone/>
              <a:defRPr/>
            </a:pPr>
            <a:r>
              <a:rPr lang="en-US" sz="2000" b="1" dirty="0"/>
              <a:t>Model visual response latency reduction using the </a:t>
            </a:r>
            <a:r>
              <a:rPr lang="en-US" sz="2000" b="1" u="sng" dirty="0"/>
              <a:t>auditory modality</a:t>
            </a:r>
            <a:endParaRPr lang="en-US" sz="2000" u="sng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 marL="0" indent="0">
              <a:buNone/>
              <a:defRPr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2D31E44-1E3A-698C-F2CC-855129A27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412262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19</a:t>
            </a:fld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1824B88-06EC-1C02-309A-A255B786F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64C4-D14A-4E20-9281-857DC03911BA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2" name="Footer Placeholder 5">
            <a:extLst>
              <a:ext uri="{FF2B5EF4-FFF2-40B4-BE49-F238E27FC236}">
                <a16:creationId xmlns:a16="http://schemas.microsoft.com/office/drawing/2014/main" id="{70FF0B0A-AE32-CB5C-06CB-69EDE95A0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67183" y="6293607"/>
            <a:ext cx="6470111" cy="365124"/>
          </a:xfrm>
        </p:spPr>
        <p:txBody>
          <a:bodyPr/>
          <a:lstStyle/>
          <a:p>
            <a:r>
              <a:rPr lang="en-US" sz="1200" dirty="0"/>
              <a:t>I. Accelerating Saccadic Response through Spatial and Temporal Cross-Modal Misalignments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0" indent="0">
              <a:buNone/>
              <a:defRPr/>
            </a:pPr>
            <a:r>
              <a:rPr lang="en-US" sz="2000" b="1" dirty="0"/>
              <a:t>Model visual response latency reduction using the </a:t>
            </a:r>
            <a:r>
              <a:rPr lang="en-US" sz="2000" b="1" u="sng" dirty="0"/>
              <a:t>auditory modality</a:t>
            </a:r>
            <a:endParaRPr lang="en-US" sz="2000" u="sng" dirty="0"/>
          </a:p>
          <a:p>
            <a:pPr>
              <a:defRPr/>
            </a:pPr>
            <a:endParaRPr lang="en-US" sz="2000" dirty="0"/>
          </a:p>
          <a:p>
            <a:pPr>
              <a:defRPr/>
            </a:pPr>
            <a:endParaRPr lang="en-US" sz="2000" dirty="0"/>
          </a:p>
          <a:p>
            <a:pPr>
              <a:defRPr/>
            </a:pPr>
            <a:endParaRPr lang="en-US" sz="2000" dirty="0"/>
          </a:p>
          <a:p>
            <a:pPr marL="0" indent="0">
              <a:buNone/>
              <a:defRPr/>
            </a:pP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2610338" y="2369944"/>
            <a:ext cx="6342956" cy="3506239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dirty="0"/>
              <a:t>Goal</a:t>
            </a:r>
            <a:endParaRPr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70F15FF-0C04-9A07-B7DA-B1D4F9069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412262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20</a:t>
            </a:fld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C3C4970-F130-F5B1-C703-61D5B0550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D090C-CF78-42EC-A10A-0657CD6E9ED3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2" name="Footer Placeholder 5">
            <a:extLst>
              <a:ext uri="{FF2B5EF4-FFF2-40B4-BE49-F238E27FC236}">
                <a16:creationId xmlns:a16="http://schemas.microsoft.com/office/drawing/2014/main" id="{720C6987-3F5F-C58D-A4E6-C9AA39134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67183" y="6293607"/>
            <a:ext cx="6470111" cy="365124"/>
          </a:xfrm>
        </p:spPr>
        <p:txBody>
          <a:bodyPr/>
          <a:lstStyle/>
          <a:p>
            <a:r>
              <a:rPr lang="en-US" sz="1200" dirty="0"/>
              <a:t>I. Accelerating Saccadic Response through Spatial and Temporal Cross-Modal Misalignments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:w="http://schemas.openxmlformats.org/wordprocessingml/2006/main" xmlns:m="http://schemas.openxmlformats.org/officeDocument/2006/math" xmlns="">
      <p:transition spd="med" advClick="1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2610338" y="2369944"/>
            <a:ext cx="6347381" cy="3506238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0" indent="0">
              <a:buNone/>
              <a:defRPr/>
            </a:pPr>
            <a:r>
              <a:rPr lang="en-US" sz="2000" b="1" dirty="0"/>
              <a:t>Model visual response latency reduction using the </a:t>
            </a:r>
            <a:r>
              <a:rPr lang="en-US" sz="2000" b="1" u="sng" dirty="0"/>
              <a:t>auditory modality</a:t>
            </a:r>
            <a:endParaRPr lang="en-US" sz="2000" u="sng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dirty="0"/>
              <a:t>Goal</a:t>
            </a:r>
            <a:endParaRPr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9C0F45-138F-D9D1-A60B-9D5FE8E5A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412262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21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1C5D43-E9F4-2D4B-CA20-5B916FFF4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42BC8-246B-40CF-AEB0-D4EEA30BBAEC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0D683EEB-DBAF-46C1-DBA1-DB503CF67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67183" y="6293607"/>
            <a:ext cx="6470111" cy="365124"/>
          </a:xfrm>
        </p:spPr>
        <p:txBody>
          <a:bodyPr/>
          <a:lstStyle/>
          <a:p>
            <a:r>
              <a:rPr lang="en-US" sz="1200" dirty="0"/>
              <a:t>I. Accelerating Saccadic Response through Spatial and Temporal Cross-Modal Misalignments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:w="http://schemas.openxmlformats.org/wordprocessingml/2006/main" xmlns:m="http://schemas.openxmlformats.org/officeDocument/2006/math" xmlns="">
      <p:transition spd="med" advClick="1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Visual saccades latency</a:t>
            </a:r>
            <a:endParaRPr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7EA672-2663-AAFF-0E1A-F595994B3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412262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22</a:t>
            </a:fld>
            <a:endParaRPr lang="en-US"/>
          </a:p>
        </p:txBody>
      </p:sp>
      <p:grpSp>
        <p:nvGrpSpPr>
          <p:cNvPr id="14" name="Grupo 13"/>
          <p:cNvGrpSpPr/>
          <p:nvPr/>
        </p:nvGrpSpPr>
        <p:grpSpPr bwMode="auto">
          <a:xfrm>
            <a:off x="1425333" y="2675209"/>
            <a:ext cx="1101197" cy="1950735"/>
            <a:chOff x="2390148" y="2835151"/>
            <a:chExt cx="818924" cy="1540587"/>
          </a:xfrm>
        </p:grpSpPr>
        <p:pic>
          <p:nvPicPr>
            <p:cNvPr id="15" name="Google Shape;248;g28e6494b67c_1_80"/>
            <p:cNvPicPr/>
            <p:nvPr/>
          </p:nvPicPr>
          <p:blipFill>
            <a:blip r:embed="rId3">
              <a:alphaModFix/>
            </a:blip>
            <a:stretch/>
          </p:blipFill>
          <p:spPr bwMode="auto">
            <a:xfrm>
              <a:off x="2390148" y="3542288"/>
              <a:ext cx="818924" cy="8334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Google Shape;249;g28e6494b67c_1_80"/>
            <p:cNvSpPr/>
            <p:nvPr/>
          </p:nvSpPr>
          <p:spPr bwMode="auto">
            <a:xfrm>
              <a:off x="2675560" y="2835151"/>
              <a:ext cx="248100" cy="272400"/>
            </a:xfrm>
            <a:prstGeom prst="mathPlus">
              <a:avLst>
                <a:gd name="adj1" fmla="val 23520"/>
              </a:avLst>
            </a:prstGeom>
            <a:solidFill>
              <a:srgbClr val="FFC0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latin typeface="Calibri"/>
                <a:ea typeface="Calibri"/>
                <a:cs typeface="Calibri"/>
              </a:endParaRPr>
            </a:p>
          </p:txBody>
        </p:sp>
        <p:cxnSp>
          <p:nvCxnSpPr>
            <p:cNvPr id="17" name="Google Shape;250;g28e6494b67c_1_80"/>
            <p:cNvCxnSpPr>
              <a:cxnSpLocks/>
              <a:endCxn id="16" idx="1"/>
            </p:cNvCxnSpPr>
            <p:nvPr/>
          </p:nvCxnSpPr>
          <p:spPr bwMode="auto">
            <a:xfrm rot="10800000" flipH="1">
              <a:off x="2616611" y="3071444"/>
              <a:ext cx="183000" cy="8379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" name="Google Shape;251;g28e6494b67c_1_80"/>
            <p:cNvCxnSpPr>
              <a:cxnSpLocks/>
              <a:endCxn id="16" idx="1"/>
            </p:cNvCxnSpPr>
            <p:nvPr/>
          </p:nvCxnSpPr>
          <p:spPr bwMode="auto">
            <a:xfrm rot="10800000">
              <a:off x="2799611" y="3071444"/>
              <a:ext cx="175500" cy="838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9" name="TextBox 1"/>
          <p:cNvSpPr txBox="1"/>
          <p:nvPr/>
        </p:nvSpPr>
        <p:spPr bwMode="auto">
          <a:xfrm>
            <a:off x="1192382" y="1657130"/>
            <a:ext cx="1882414" cy="45082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accent2"/>
              </a:buClr>
              <a:defRPr/>
            </a:pPr>
            <a:r>
              <a:rPr lang="en-US" sz="2000" b="1" u="sng"/>
              <a:t>Initial fixation</a:t>
            </a:r>
            <a:endParaRPr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415F0835-CD8F-C3C3-31CA-8043CCA1B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5061D-8F4F-4FAC-9FDA-9F0162FFF143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2" name="Footer Placeholder 5">
            <a:extLst>
              <a:ext uri="{FF2B5EF4-FFF2-40B4-BE49-F238E27FC236}">
                <a16:creationId xmlns:a16="http://schemas.microsoft.com/office/drawing/2014/main" id="{D26C5566-10AD-20CE-50B4-03CD4E47B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67183" y="6293607"/>
            <a:ext cx="6470111" cy="365124"/>
          </a:xfrm>
        </p:spPr>
        <p:txBody>
          <a:bodyPr/>
          <a:lstStyle/>
          <a:p>
            <a:r>
              <a:rPr lang="en-US" sz="1200" dirty="0"/>
              <a:t>I. Accelerating Saccadic Response through Spatial and Temporal Cross-Modal Misalignments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Visual saccades latency</a:t>
            </a:r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27441-9E42-7EE1-5E62-02B794C85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412262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23</a:t>
            </a:fld>
            <a:endParaRPr lang="en-US"/>
          </a:p>
        </p:txBody>
      </p:sp>
      <p:cxnSp>
        <p:nvCxnSpPr>
          <p:cNvPr id="22" name="Straight Connector 21"/>
          <p:cNvCxnSpPr>
            <a:cxnSpLocks/>
          </p:cNvCxnSpPr>
          <p:nvPr/>
        </p:nvCxnSpPr>
        <p:spPr bwMode="auto">
          <a:xfrm>
            <a:off x="3117329" y="2404746"/>
            <a:ext cx="0" cy="2331720"/>
          </a:xfrm>
          <a:prstGeom prst="line">
            <a:avLst/>
          </a:prstGeom>
          <a:ln w="9525">
            <a:solidFill>
              <a:schemeClr val="tx1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 bwMode="auto">
          <a:xfrm>
            <a:off x="1192382" y="1657130"/>
            <a:ext cx="1924947" cy="45082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accent2"/>
              </a:buClr>
              <a:defRPr/>
            </a:pPr>
            <a:r>
              <a:rPr lang="en-US" sz="2000" b="1" u="sng"/>
              <a:t>Initial fixation</a:t>
            </a:r>
            <a:endParaRPr/>
          </a:p>
        </p:txBody>
      </p:sp>
      <p:grpSp>
        <p:nvGrpSpPr>
          <p:cNvPr id="20" name="Grupo 19"/>
          <p:cNvGrpSpPr/>
          <p:nvPr/>
        </p:nvGrpSpPr>
        <p:grpSpPr bwMode="auto">
          <a:xfrm>
            <a:off x="1425333" y="2675209"/>
            <a:ext cx="1101197" cy="1950735"/>
            <a:chOff x="2390148" y="2835151"/>
            <a:chExt cx="818924" cy="1540587"/>
          </a:xfrm>
        </p:grpSpPr>
        <p:pic>
          <p:nvPicPr>
            <p:cNvPr id="21" name="Google Shape;248;g28e6494b67c_1_80"/>
            <p:cNvPicPr/>
            <p:nvPr/>
          </p:nvPicPr>
          <p:blipFill>
            <a:blip r:embed="rId3">
              <a:alphaModFix/>
            </a:blip>
            <a:stretch/>
          </p:blipFill>
          <p:spPr bwMode="auto">
            <a:xfrm>
              <a:off x="2390148" y="3542288"/>
              <a:ext cx="818924" cy="8334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49;g28e6494b67c_1_80"/>
            <p:cNvSpPr/>
            <p:nvPr/>
          </p:nvSpPr>
          <p:spPr bwMode="auto">
            <a:xfrm>
              <a:off x="2675560" y="2835151"/>
              <a:ext cx="248100" cy="272400"/>
            </a:xfrm>
            <a:prstGeom prst="mathPlus">
              <a:avLst>
                <a:gd name="adj1" fmla="val 23520"/>
              </a:avLst>
            </a:prstGeom>
            <a:solidFill>
              <a:srgbClr val="FFC0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latin typeface="Calibri"/>
                <a:ea typeface="Calibri"/>
                <a:cs typeface="Calibri"/>
              </a:endParaRPr>
            </a:p>
          </p:txBody>
        </p:sp>
        <p:cxnSp>
          <p:nvCxnSpPr>
            <p:cNvPr id="24" name="Google Shape;250;g28e6494b67c_1_80"/>
            <p:cNvCxnSpPr>
              <a:cxnSpLocks/>
              <a:endCxn id="23" idx="1"/>
            </p:cNvCxnSpPr>
            <p:nvPr/>
          </p:nvCxnSpPr>
          <p:spPr bwMode="auto">
            <a:xfrm rot="10800000" flipH="1">
              <a:off x="2616611" y="3071444"/>
              <a:ext cx="183000" cy="8379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" name="Google Shape;251;g28e6494b67c_1_80"/>
            <p:cNvCxnSpPr>
              <a:cxnSpLocks/>
              <a:endCxn id="23" idx="1"/>
            </p:cNvCxnSpPr>
            <p:nvPr/>
          </p:nvCxnSpPr>
          <p:spPr bwMode="auto">
            <a:xfrm rot="10800000">
              <a:off x="2799611" y="3071444"/>
              <a:ext cx="175500" cy="838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6" name="Grupo 25"/>
          <p:cNvGrpSpPr/>
          <p:nvPr/>
        </p:nvGrpSpPr>
        <p:grpSpPr bwMode="auto">
          <a:xfrm>
            <a:off x="3703740" y="2295058"/>
            <a:ext cx="2019827" cy="2331720"/>
            <a:chOff x="4025687" y="2542041"/>
            <a:chExt cx="1509859" cy="1833697"/>
          </a:xfrm>
        </p:grpSpPr>
        <p:pic>
          <p:nvPicPr>
            <p:cNvPr id="27" name="Google Shape;416;g28e6494b67c_1_188"/>
            <p:cNvPicPr/>
            <p:nvPr/>
          </p:nvPicPr>
          <p:blipFill>
            <a:blip r:embed="rId3">
              <a:alphaModFix/>
            </a:blip>
            <a:stretch/>
          </p:blipFill>
          <p:spPr bwMode="auto">
            <a:xfrm>
              <a:off x="4025687" y="3542288"/>
              <a:ext cx="818924" cy="8334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" name="Google Shape;425;g28e6494b67c_1_188"/>
            <p:cNvSpPr/>
            <p:nvPr/>
          </p:nvSpPr>
          <p:spPr bwMode="auto">
            <a:xfrm>
              <a:off x="4311100" y="2835151"/>
              <a:ext cx="248100" cy="272400"/>
            </a:xfrm>
            <a:prstGeom prst="mathPlus">
              <a:avLst>
                <a:gd name="adj1" fmla="val 23520"/>
              </a:avLst>
            </a:prstGeom>
            <a:solidFill>
              <a:srgbClr val="FFC0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chemeClr val="lt1"/>
                </a:solidFill>
                <a:latin typeface="Calibri"/>
                <a:ea typeface="Calibri"/>
                <a:cs typeface="Calibri"/>
              </a:endParaRPr>
            </a:p>
          </p:txBody>
        </p:sp>
        <p:cxnSp>
          <p:nvCxnSpPr>
            <p:cNvPr id="30" name="Google Shape;250;g28e6494b67c_1_80"/>
            <p:cNvCxnSpPr>
              <a:cxnSpLocks/>
            </p:cNvCxnSpPr>
            <p:nvPr/>
          </p:nvCxnSpPr>
          <p:spPr bwMode="auto">
            <a:xfrm rot="10800000" flipH="1">
              <a:off x="4252070" y="3082102"/>
              <a:ext cx="183000" cy="8379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" name="Google Shape;251;g28e6494b67c_1_80"/>
            <p:cNvCxnSpPr>
              <a:cxnSpLocks/>
            </p:cNvCxnSpPr>
            <p:nvPr/>
          </p:nvCxnSpPr>
          <p:spPr bwMode="auto">
            <a:xfrm rot="10800000">
              <a:off x="4435070" y="3082102"/>
              <a:ext cx="175500" cy="838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2" name="Oval 17"/>
            <p:cNvSpPr/>
            <p:nvPr/>
          </p:nvSpPr>
          <p:spPr bwMode="auto">
            <a:xfrm>
              <a:off x="5352467" y="2876994"/>
              <a:ext cx="183079" cy="188714"/>
            </a:xfrm>
            <a:prstGeom prst="ellipse">
              <a:avLst/>
            </a:prstGeom>
            <a:solidFill>
              <a:srgbClr val="DEE8EA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33" name="Google Shape;428;g28e6494b67c_1_188"/>
            <p:cNvPicPr/>
            <p:nvPr/>
          </p:nvPicPr>
          <p:blipFill>
            <a:blip r:embed="rId4">
              <a:alphaModFix/>
            </a:blip>
            <a:stretch/>
          </p:blipFill>
          <p:spPr bwMode="auto">
            <a:xfrm>
              <a:off x="5368921" y="2542041"/>
              <a:ext cx="138971" cy="272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BBC93A15-B005-6E12-D55A-C13863C6C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22D9F-AFB2-40C2-A5B3-1C0FCE180D16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F674487A-398C-5A7F-F58B-51F757762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67183" y="6293607"/>
            <a:ext cx="6470111" cy="365124"/>
          </a:xfrm>
        </p:spPr>
        <p:txBody>
          <a:bodyPr/>
          <a:lstStyle/>
          <a:p>
            <a:r>
              <a:rPr lang="en-US" sz="1200" dirty="0"/>
              <a:t>I. Accelerating Saccadic Response through Spatial and Temporal Cross-Modal Misalignments</a:t>
            </a:r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Visual saccades latency</a:t>
            </a:r>
            <a:endParaRPr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C9E60E-8B5C-8126-F5F2-AB2ABCD7B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412262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24</a:t>
            </a:fld>
            <a:endParaRPr lang="en-US"/>
          </a:p>
        </p:txBody>
      </p:sp>
      <p:grpSp>
        <p:nvGrpSpPr>
          <p:cNvPr id="62" name="Grupo 61"/>
          <p:cNvGrpSpPr/>
          <p:nvPr/>
        </p:nvGrpSpPr>
        <p:grpSpPr bwMode="auto">
          <a:xfrm>
            <a:off x="6598686" y="2720983"/>
            <a:ext cx="2031380" cy="1929719"/>
            <a:chOff x="5837997" y="2856167"/>
            <a:chExt cx="1514865" cy="1540587"/>
          </a:xfrm>
        </p:grpSpPr>
        <p:pic>
          <p:nvPicPr>
            <p:cNvPr id="12" name="Google Shape;416;g28e6494b67c_1_188"/>
            <p:cNvPicPr/>
            <p:nvPr/>
          </p:nvPicPr>
          <p:blipFill>
            <a:blip r:embed="rId3">
              <a:alphaModFix/>
            </a:blip>
            <a:stretch/>
          </p:blipFill>
          <p:spPr bwMode="auto">
            <a:xfrm>
              <a:off x="5837997" y="3563304"/>
              <a:ext cx="818924" cy="83345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3" name="Google Shape;422;g28e6494b67c_1_188"/>
            <p:cNvCxnSpPr>
              <a:cxnSpLocks/>
              <a:endCxn id="15" idx="1"/>
            </p:cNvCxnSpPr>
            <p:nvPr/>
          </p:nvCxnSpPr>
          <p:spPr bwMode="auto">
            <a:xfrm flipV="1">
              <a:off x="6064381" y="3092460"/>
              <a:ext cx="183079" cy="837944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" name="Google Shape;423;g28e6494b67c_1_188"/>
            <p:cNvCxnSpPr>
              <a:cxnSpLocks/>
              <a:endCxn id="15" idx="1"/>
            </p:cNvCxnSpPr>
            <p:nvPr/>
          </p:nvCxnSpPr>
          <p:spPr bwMode="auto">
            <a:xfrm flipH="1" flipV="1">
              <a:off x="6247460" y="3092460"/>
              <a:ext cx="175434" cy="838608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5" name="Google Shape;425;g28e6494b67c_1_188"/>
            <p:cNvSpPr/>
            <p:nvPr/>
          </p:nvSpPr>
          <p:spPr bwMode="auto">
            <a:xfrm>
              <a:off x="6123410" y="2856167"/>
              <a:ext cx="248100" cy="272400"/>
            </a:xfrm>
            <a:prstGeom prst="mathPlus">
              <a:avLst>
                <a:gd name="adj1" fmla="val 23520"/>
              </a:avLst>
            </a:prstGeom>
            <a:solidFill>
              <a:srgbClr val="FFC0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chemeClr val="lt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9" name="Oval 18"/>
            <p:cNvSpPr/>
            <p:nvPr/>
          </p:nvSpPr>
          <p:spPr bwMode="auto">
            <a:xfrm>
              <a:off x="7169783" y="2897222"/>
              <a:ext cx="183079" cy="188714"/>
            </a:xfrm>
            <a:prstGeom prst="ellipse">
              <a:avLst/>
            </a:prstGeom>
            <a:solidFill>
              <a:srgbClr val="DEE8EA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0" name="Straight Arrow Connector 19"/>
            <p:cNvCxnSpPr>
              <a:cxnSpLocks/>
            </p:cNvCxnSpPr>
            <p:nvPr/>
          </p:nvCxnSpPr>
          <p:spPr bwMode="auto">
            <a:xfrm>
              <a:off x="6422894" y="3126504"/>
              <a:ext cx="617268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 bwMode="auto">
            <a:xfrm>
              <a:off x="6564679" y="3081617"/>
              <a:ext cx="3262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l-GR">
                  <a:solidFill>
                    <a:srgbClr val="FF0000"/>
                  </a:solidFill>
                </a:rPr>
                <a:t>ω</a:t>
              </a:r>
              <a:endParaRPr lang="en-US">
                <a:solidFill>
                  <a:srgbClr val="FF0000"/>
                </a:solidFill>
              </a:endParaRPr>
            </a:p>
          </p:txBody>
        </p:sp>
      </p:grpSp>
      <p:cxnSp>
        <p:nvCxnSpPr>
          <p:cNvPr id="23" name="Straight Connector 22"/>
          <p:cNvCxnSpPr>
            <a:cxnSpLocks/>
          </p:cNvCxnSpPr>
          <p:nvPr/>
        </p:nvCxnSpPr>
        <p:spPr bwMode="auto">
          <a:xfrm>
            <a:off x="6007369" y="2401107"/>
            <a:ext cx="0" cy="2331720"/>
          </a:xfrm>
          <a:prstGeom prst="line">
            <a:avLst/>
          </a:prstGeom>
          <a:ln w="9525">
            <a:solidFill>
              <a:schemeClr val="tx1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22"/>
          <p:cNvCxnSpPr>
            <a:cxnSpLocks/>
          </p:cNvCxnSpPr>
          <p:nvPr/>
        </p:nvCxnSpPr>
        <p:spPr bwMode="auto">
          <a:xfrm>
            <a:off x="8967623" y="2445935"/>
            <a:ext cx="0" cy="2331720"/>
          </a:xfrm>
          <a:prstGeom prst="line">
            <a:avLst/>
          </a:prstGeom>
          <a:ln w="9525">
            <a:solidFill>
              <a:schemeClr val="tx1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Grupo 63"/>
          <p:cNvGrpSpPr/>
          <p:nvPr/>
        </p:nvGrpSpPr>
        <p:grpSpPr bwMode="auto">
          <a:xfrm>
            <a:off x="1425333" y="2675209"/>
            <a:ext cx="1101197" cy="1950735"/>
            <a:chOff x="2390148" y="2835151"/>
            <a:chExt cx="818924" cy="1540587"/>
          </a:xfrm>
        </p:grpSpPr>
        <p:pic>
          <p:nvPicPr>
            <p:cNvPr id="65" name="Google Shape;248;g28e6494b67c_1_80"/>
            <p:cNvPicPr/>
            <p:nvPr/>
          </p:nvPicPr>
          <p:blipFill>
            <a:blip r:embed="rId3">
              <a:alphaModFix/>
            </a:blip>
            <a:stretch/>
          </p:blipFill>
          <p:spPr bwMode="auto">
            <a:xfrm>
              <a:off x="2390148" y="3542288"/>
              <a:ext cx="818924" cy="8334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" name="Google Shape;249;g28e6494b67c_1_80"/>
            <p:cNvSpPr/>
            <p:nvPr/>
          </p:nvSpPr>
          <p:spPr bwMode="auto">
            <a:xfrm>
              <a:off x="2675560" y="2835151"/>
              <a:ext cx="248100" cy="272400"/>
            </a:xfrm>
            <a:prstGeom prst="mathPlus">
              <a:avLst>
                <a:gd name="adj1" fmla="val 23520"/>
              </a:avLst>
            </a:prstGeom>
            <a:solidFill>
              <a:srgbClr val="FFC0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latin typeface="Calibri"/>
                <a:ea typeface="Calibri"/>
                <a:cs typeface="Calibri"/>
              </a:endParaRPr>
            </a:p>
          </p:txBody>
        </p:sp>
        <p:cxnSp>
          <p:nvCxnSpPr>
            <p:cNvPr id="67" name="Google Shape;250;g28e6494b67c_1_80"/>
            <p:cNvCxnSpPr>
              <a:cxnSpLocks/>
              <a:endCxn id="66" idx="1"/>
            </p:cNvCxnSpPr>
            <p:nvPr/>
          </p:nvCxnSpPr>
          <p:spPr bwMode="auto">
            <a:xfrm rot="10800000" flipH="1">
              <a:off x="2616611" y="3071444"/>
              <a:ext cx="183000" cy="8379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" name="Google Shape;251;g28e6494b67c_1_80"/>
            <p:cNvCxnSpPr>
              <a:cxnSpLocks/>
              <a:endCxn id="66" idx="1"/>
            </p:cNvCxnSpPr>
            <p:nvPr/>
          </p:nvCxnSpPr>
          <p:spPr bwMode="auto">
            <a:xfrm rot="10800000">
              <a:off x="2799611" y="3071444"/>
              <a:ext cx="175500" cy="838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cxnSp>
        <p:nvCxnSpPr>
          <p:cNvPr id="69" name="Straight Connector 21"/>
          <p:cNvCxnSpPr>
            <a:cxnSpLocks/>
          </p:cNvCxnSpPr>
          <p:nvPr/>
        </p:nvCxnSpPr>
        <p:spPr bwMode="auto">
          <a:xfrm>
            <a:off x="3117329" y="2404746"/>
            <a:ext cx="0" cy="2331720"/>
          </a:xfrm>
          <a:prstGeom prst="line">
            <a:avLst/>
          </a:prstGeom>
          <a:ln w="9525">
            <a:solidFill>
              <a:schemeClr val="tx1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Grupo 69"/>
          <p:cNvGrpSpPr/>
          <p:nvPr/>
        </p:nvGrpSpPr>
        <p:grpSpPr bwMode="auto">
          <a:xfrm>
            <a:off x="3703740" y="2295058"/>
            <a:ext cx="2019827" cy="2331720"/>
            <a:chOff x="4025687" y="2542041"/>
            <a:chExt cx="1509859" cy="1833697"/>
          </a:xfrm>
        </p:grpSpPr>
        <p:pic>
          <p:nvPicPr>
            <p:cNvPr id="71" name="Google Shape;416;g28e6494b67c_1_188"/>
            <p:cNvPicPr/>
            <p:nvPr/>
          </p:nvPicPr>
          <p:blipFill>
            <a:blip r:embed="rId3">
              <a:alphaModFix/>
            </a:blip>
            <a:stretch/>
          </p:blipFill>
          <p:spPr bwMode="auto">
            <a:xfrm>
              <a:off x="4025687" y="3542288"/>
              <a:ext cx="818924" cy="8334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" name="Google Shape;425;g28e6494b67c_1_188"/>
            <p:cNvSpPr/>
            <p:nvPr/>
          </p:nvSpPr>
          <p:spPr bwMode="auto">
            <a:xfrm>
              <a:off x="4311100" y="2835151"/>
              <a:ext cx="248100" cy="272400"/>
            </a:xfrm>
            <a:prstGeom prst="mathPlus">
              <a:avLst>
                <a:gd name="adj1" fmla="val 23520"/>
              </a:avLst>
            </a:prstGeom>
            <a:solidFill>
              <a:srgbClr val="FFC0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chemeClr val="lt1"/>
                </a:solidFill>
                <a:latin typeface="Calibri"/>
                <a:ea typeface="Calibri"/>
                <a:cs typeface="Calibri"/>
              </a:endParaRPr>
            </a:p>
          </p:txBody>
        </p:sp>
        <p:cxnSp>
          <p:nvCxnSpPr>
            <p:cNvPr id="73" name="Google Shape;250;g28e6494b67c_1_80"/>
            <p:cNvCxnSpPr>
              <a:cxnSpLocks/>
            </p:cNvCxnSpPr>
            <p:nvPr/>
          </p:nvCxnSpPr>
          <p:spPr bwMode="auto">
            <a:xfrm rot="10800000" flipH="1">
              <a:off x="4252070" y="3082102"/>
              <a:ext cx="183000" cy="8379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4" name="Google Shape;251;g28e6494b67c_1_80"/>
            <p:cNvCxnSpPr>
              <a:cxnSpLocks/>
            </p:cNvCxnSpPr>
            <p:nvPr/>
          </p:nvCxnSpPr>
          <p:spPr bwMode="auto">
            <a:xfrm rot="10800000">
              <a:off x="4435070" y="3082102"/>
              <a:ext cx="175500" cy="838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75" name="Oval 17"/>
            <p:cNvSpPr/>
            <p:nvPr/>
          </p:nvSpPr>
          <p:spPr bwMode="auto">
            <a:xfrm>
              <a:off x="5352467" y="2876994"/>
              <a:ext cx="183079" cy="188714"/>
            </a:xfrm>
            <a:prstGeom prst="ellipse">
              <a:avLst/>
            </a:prstGeom>
            <a:solidFill>
              <a:srgbClr val="DEE8EA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76" name="Google Shape;428;g28e6494b67c_1_188"/>
            <p:cNvPicPr/>
            <p:nvPr/>
          </p:nvPicPr>
          <p:blipFill>
            <a:blip r:embed="rId4">
              <a:alphaModFix/>
            </a:blip>
            <a:stretch/>
          </p:blipFill>
          <p:spPr bwMode="auto">
            <a:xfrm>
              <a:off x="5368921" y="2542041"/>
              <a:ext cx="138971" cy="272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8" name="TextBox 1"/>
          <p:cNvSpPr txBox="1"/>
          <p:nvPr/>
        </p:nvSpPr>
        <p:spPr bwMode="auto">
          <a:xfrm>
            <a:off x="1192382" y="1657130"/>
            <a:ext cx="2208750" cy="45082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accent2"/>
              </a:buClr>
              <a:defRPr/>
            </a:pPr>
            <a:r>
              <a:rPr lang="en-US" sz="2000" b="1" u="sng"/>
              <a:t>Initial fixation</a:t>
            </a:r>
            <a:endParaRPr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647193EB-18C3-BD2D-0D1D-9A24DF362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BFEEE-86DD-4593-8A47-F0BCD745D8E5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2" name="Footer Placeholder 5">
            <a:extLst>
              <a:ext uri="{FF2B5EF4-FFF2-40B4-BE49-F238E27FC236}">
                <a16:creationId xmlns:a16="http://schemas.microsoft.com/office/drawing/2014/main" id="{9758A7FD-4E1E-B154-B40E-CD30CA487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67183" y="6293607"/>
            <a:ext cx="6470111" cy="365124"/>
          </a:xfrm>
        </p:spPr>
        <p:txBody>
          <a:bodyPr/>
          <a:lstStyle/>
          <a:p>
            <a:r>
              <a:rPr lang="en-US" sz="1200" dirty="0"/>
              <a:t>I. Accelerating Saccadic Response through Spatial and Temporal Cross-Modal Misalignments</a:t>
            </a:r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Visual saccades latency</a:t>
            </a:r>
            <a:endParaRPr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F976790-D819-E057-E874-1709A150F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412262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25</a:t>
            </a:fld>
            <a:endParaRPr lang="en-US"/>
          </a:p>
        </p:txBody>
      </p:sp>
      <p:grpSp>
        <p:nvGrpSpPr>
          <p:cNvPr id="9" name="Grupo 8"/>
          <p:cNvGrpSpPr/>
          <p:nvPr/>
        </p:nvGrpSpPr>
        <p:grpSpPr bwMode="auto">
          <a:xfrm>
            <a:off x="9558940" y="2863839"/>
            <a:ext cx="2031379" cy="1868988"/>
            <a:chOff x="9321502" y="2804454"/>
            <a:chExt cx="1514865" cy="1499532"/>
          </a:xfrm>
        </p:grpSpPr>
        <p:pic>
          <p:nvPicPr>
            <p:cNvPr id="3" name="Google Shape;416;g28e6494b67c_1_188"/>
            <p:cNvPicPr/>
            <p:nvPr/>
          </p:nvPicPr>
          <p:blipFill>
            <a:blip r:embed="rId3">
              <a:alphaModFix/>
            </a:blip>
            <a:stretch/>
          </p:blipFill>
          <p:spPr bwMode="auto">
            <a:xfrm>
              <a:off x="9321502" y="3470536"/>
              <a:ext cx="818924" cy="8334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Oval 25"/>
            <p:cNvSpPr/>
            <p:nvPr/>
          </p:nvSpPr>
          <p:spPr bwMode="auto">
            <a:xfrm>
              <a:off x="10653288" y="2804454"/>
              <a:ext cx="183079" cy="188714"/>
            </a:xfrm>
            <a:prstGeom prst="ellipse">
              <a:avLst/>
            </a:prstGeom>
            <a:solidFill>
              <a:srgbClr val="DEE8EA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" name="Google Shape;422;g28e6494b67c_1_188"/>
            <p:cNvCxnSpPr>
              <a:cxnSpLocks/>
              <a:endCxn id="6" idx="3"/>
            </p:cNvCxnSpPr>
            <p:nvPr/>
          </p:nvCxnSpPr>
          <p:spPr bwMode="auto">
            <a:xfrm flipV="1">
              <a:off x="9546355" y="2965531"/>
              <a:ext cx="1133744" cy="878764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" name="Google Shape;423;g28e6494b67c_1_188"/>
            <p:cNvCxnSpPr>
              <a:cxnSpLocks/>
              <a:endCxn id="6" idx="3"/>
            </p:cNvCxnSpPr>
            <p:nvPr/>
          </p:nvCxnSpPr>
          <p:spPr bwMode="auto">
            <a:xfrm flipV="1">
              <a:off x="9904867" y="2965531"/>
              <a:ext cx="775232" cy="879428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0" name="Grupo 9"/>
          <p:cNvGrpSpPr/>
          <p:nvPr/>
        </p:nvGrpSpPr>
        <p:grpSpPr bwMode="auto">
          <a:xfrm>
            <a:off x="1425333" y="2675209"/>
            <a:ext cx="1101197" cy="1950735"/>
            <a:chOff x="2390148" y="2835151"/>
            <a:chExt cx="818924" cy="1540587"/>
          </a:xfrm>
        </p:grpSpPr>
        <p:pic>
          <p:nvPicPr>
            <p:cNvPr id="11" name="Google Shape;248;g28e6494b67c_1_80"/>
            <p:cNvPicPr/>
            <p:nvPr/>
          </p:nvPicPr>
          <p:blipFill>
            <a:blip r:embed="rId3">
              <a:alphaModFix/>
            </a:blip>
            <a:stretch/>
          </p:blipFill>
          <p:spPr bwMode="auto">
            <a:xfrm>
              <a:off x="2390148" y="3542288"/>
              <a:ext cx="818924" cy="8334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Google Shape;249;g28e6494b67c_1_80"/>
            <p:cNvSpPr/>
            <p:nvPr/>
          </p:nvSpPr>
          <p:spPr bwMode="auto">
            <a:xfrm>
              <a:off x="2675560" y="2835151"/>
              <a:ext cx="248100" cy="272400"/>
            </a:xfrm>
            <a:prstGeom prst="mathPlus">
              <a:avLst>
                <a:gd name="adj1" fmla="val 23520"/>
              </a:avLst>
            </a:prstGeom>
            <a:solidFill>
              <a:srgbClr val="FFC0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latin typeface="Calibri"/>
                <a:ea typeface="Calibri"/>
                <a:cs typeface="Calibri"/>
              </a:endParaRPr>
            </a:p>
          </p:txBody>
        </p:sp>
        <p:cxnSp>
          <p:nvCxnSpPr>
            <p:cNvPr id="17" name="Google Shape;250;g28e6494b67c_1_80"/>
            <p:cNvCxnSpPr>
              <a:cxnSpLocks/>
              <a:endCxn id="16" idx="1"/>
            </p:cNvCxnSpPr>
            <p:nvPr/>
          </p:nvCxnSpPr>
          <p:spPr bwMode="auto">
            <a:xfrm rot="10800000" flipH="1">
              <a:off x="2616611" y="3071444"/>
              <a:ext cx="183000" cy="8379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" name="Google Shape;251;g28e6494b67c_1_80"/>
            <p:cNvCxnSpPr>
              <a:cxnSpLocks/>
              <a:endCxn id="16" idx="1"/>
            </p:cNvCxnSpPr>
            <p:nvPr/>
          </p:nvCxnSpPr>
          <p:spPr bwMode="auto">
            <a:xfrm rot="10800000">
              <a:off x="2799611" y="3071444"/>
              <a:ext cx="175500" cy="838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cxnSp>
        <p:nvCxnSpPr>
          <p:cNvPr id="24" name="Straight Connector 21"/>
          <p:cNvCxnSpPr>
            <a:cxnSpLocks/>
          </p:cNvCxnSpPr>
          <p:nvPr/>
        </p:nvCxnSpPr>
        <p:spPr bwMode="auto">
          <a:xfrm>
            <a:off x="3117329" y="2404746"/>
            <a:ext cx="0" cy="2331720"/>
          </a:xfrm>
          <a:prstGeom prst="line">
            <a:avLst/>
          </a:prstGeom>
          <a:ln w="9525">
            <a:solidFill>
              <a:schemeClr val="tx1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upo 31"/>
          <p:cNvGrpSpPr/>
          <p:nvPr/>
        </p:nvGrpSpPr>
        <p:grpSpPr bwMode="auto">
          <a:xfrm>
            <a:off x="6598686" y="2720983"/>
            <a:ext cx="2031380" cy="1929719"/>
            <a:chOff x="5837997" y="2856167"/>
            <a:chExt cx="1514865" cy="1540587"/>
          </a:xfrm>
        </p:grpSpPr>
        <p:pic>
          <p:nvPicPr>
            <p:cNvPr id="33" name="Google Shape;416;g28e6494b67c_1_188"/>
            <p:cNvPicPr/>
            <p:nvPr/>
          </p:nvPicPr>
          <p:blipFill>
            <a:blip r:embed="rId3">
              <a:alphaModFix/>
            </a:blip>
            <a:stretch/>
          </p:blipFill>
          <p:spPr bwMode="auto">
            <a:xfrm>
              <a:off x="5837997" y="3563304"/>
              <a:ext cx="818924" cy="83345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34" name="Google Shape;422;g28e6494b67c_1_188"/>
            <p:cNvCxnSpPr>
              <a:cxnSpLocks/>
              <a:endCxn id="36" idx="1"/>
            </p:cNvCxnSpPr>
            <p:nvPr/>
          </p:nvCxnSpPr>
          <p:spPr bwMode="auto">
            <a:xfrm flipV="1">
              <a:off x="6064381" y="3092460"/>
              <a:ext cx="183079" cy="837944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" name="Google Shape;423;g28e6494b67c_1_188"/>
            <p:cNvCxnSpPr>
              <a:cxnSpLocks/>
              <a:endCxn id="36" idx="1"/>
            </p:cNvCxnSpPr>
            <p:nvPr/>
          </p:nvCxnSpPr>
          <p:spPr bwMode="auto">
            <a:xfrm flipH="1" flipV="1">
              <a:off x="6247460" y="3092460"/>
              <a:ext cx="175434" cy="838608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6" name="Google Shape;425;g28e6494b67c_1_188"/>
            <p:cNvSpPr/>
            <p:nvPr/>
          </p:nvSpPr>
          <p:spPr bwMode="auto">
            <a:xfrm>
              <a:off x="6123410" y="2856167"/>
              <a:ext cx="248100" cy="272400"/>
            </a:xfrm>
            <a:prstGeom prst="mathPlus">
              <a:avLst>
                <a:gd name="adj1" fmla="val 23520"/>
              </a:avLst>
            </a:prstGeom>
            <a:solidFill>
              <a:srgbClr val="FFC0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chemeClr val="lt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37" name="Oval 18"/>
            <p:cNvSpPr/>
            <p:nvPr/>
          </p:nvSpPr>
          <p:spPr bwMode="auto">
            <a:xfrm>
              <a:off x="7169783" y="2897222"/>
              <a:ext cx="183079" cy="188714"/>
            </a:xfrm>
            <a:prstGeom prst="ellipse">
              <a:avLst/>
            </a:prstGeom>
            <a:solidFill>
              <a:srgbClr val="DEE8EA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8" name="Straight Arrow Connector 19"/>
            <p:cNvCxnSpPr>
              <a:cxnSpLocks/>
            </p:cNvCxnSpPr>
            <p:nvPr/>
          </p:nvCxnSpPr>
          <p:spPr bwMode="auto">
            <a:xfrm>
              <a:off x="6422894" y="3126504"/>
              <a:ext cx="617268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39" name="TextBox 20"/>
            <p:cNvSpPr txBox="1"/>
            <p:nvPr/>
          </p:nvSpPr>
          <p:spPr bwMode="auto">
            <a:xfrm>
              <a:off x="6564679" y="3081617"/>
              <a:ext cx="3262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l-GR">
                  <a:solidFill>
                    <a:srgbClr val="FF0000"/>
                  </a:solidFill>
                </a:rPr>
                <a:t>ω</a:t>
              </a:r>
              <a:endParaRPr lang="en-US">
                <a:solidFill>
                  <a:srgbClr val="FF0000"/>
                </a:solidFill>
              </a:endParaRPr>
            </a:p>
          </p:txBody>
        </p:sp>
      </p:grpSp>
      <p:cxnSp>
        <p:nvCxnSpPr>
          <p:cNvPr id="40" name="Straight Connector 22"/>
          <p:cNvCxnSpPr>
            <a:cxnSpLocks/>
          </p:cNvCxnSpPr>
          <p:nvPr/>
        </p:nvCxnSpPr>
        <p:spPr bwMode="auto">
          <a:xfrm>
            <a:off x="6007369" y="2401107"/>
            <a:ext cx="0" cy="2331720"/>
          </a:xfrm>
          <a:prstGeom prst="line">
            <a:avLst/>
          </a:prstGeom>
          <a:ln w="9525">
            <a:solidFill>
              <a:schemeClr val="tx1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22"/>
          <p:cNvCxnSpPr>
            <a:cxnSpLocks/>
          </p:cNvCxnSpPr>
          <p:nvPr/>
        </p:nvCxnSpPr>
        <p:spPr bwMode="auto">
          <a:xfrm>
            <a:off x="8967623" y="2445935"/>
            <a:ext cx="0" cy="2331720"/>
          </a:xfrm>
          <a:prstGeom prst="line">
            <a:avLst/>
          </a:prstGeom>
          <a:ln w="9525">
            <a:solidFill>
              <a:schemeClr val="tx1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Grupo 41"/>
          <p:cNvGrpSpPr/>
          <p:nvPr/>
        </p:nvGrpSpPr>
        <p:grpSpPr bwMode="auto">
          <a:xfrm>
            <a:off x="3703740" y="2295058"/>
            <a:ext cx="2019827" cy="2331720"/>
            <a:chOff x="4025687" y="2542041"/>
            <a:chExt cx="1509859" cy="1833697"/>
          </a:xfrm>
        </p:grpSpPr>
        <p:pic>
          <p:nvPicPr>
            <p:cNvPr id="43" name="Google Shape;416;g28e6494b67c_1_188"/>
            <p:cNvPicPr/>
            <p:nvPr/>
          </p:nvPicPr>
          <p:blipFill>
            <a:blip r:embed="rId3">
              <a:alphaModFix/>
            </a:blip>
            <a:stretch/>
          </p:blipFill>
          <p:spPr bwMode="auto">
            <a:xfrm>
              <a:off x="4025687" y="3542288"/>
              <a:ext cx="818924" cy="8334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" name="Google Shape;425;g28e6494b67c_1_188"/>
            <p:cNvSpPr/>
            <p:nvPr/>
          </p:nvSpPr>
          <p:spPr bwMode="auto">
            <a:xfrm>
              <a:off x="4311100" y="2835151"/>
              <a:ext cx="248100" cy="272400"/>
            </a:xfrm>
            <a:prstGeom prst="mathPlus">
              <a:avLst>
                <a:gd name="adj1" fmla="val 23520"/>
              </a:avLst>
            </a:prstGeom>
            <a:solidFill>
              <a:srgbClr val="FFC0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chemeClr val="lt1"/>
                </a:solidFill>
                <a:latin typeface="Calibri"/>
                <a:ea typeface="Calibri"/>
                <a:cs typeface="Calibri"/>
              </a:endParaRPr>
            </a:p>
          </p:txBody>
        </p:sp>
        <p:cxnSp>
          <p:nvCxnSpPr>
            <p:cNvPr id="61" name="Google Shape;250;g28e6494b67c_1_80"/>
            <p:cNvCxnSpPr>
              <a:cxnSpLocks/>
            </p:cNvCxnSpPr>
            <p:nvPr/>
          </p:nvCxnSpPr>
          <p:spPr bwMode="auto">
            <a:xfrm rot="10800000" flipH="1">
              <a:off x="4252070" y="3082102"/>
              <a:ext cx="183000" cy="8379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" name="Google Shape;251;g28e6494b67c_1_80"/>
            <p:cNvCxnSpPr>
              <a:cxnSpLocks/>
            </p:cNvCxnSpPr>
            <p:nvPr/>
          </p:nvCxnSpPr>
          <p:spPr bwMode="auto">
            <a:xfrm rot="10800000">
              <a:off x="4435070" y="3082102"/>
              <a:ext cx="175500" cy="838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65" name="Oval 17"/>
            <p:cNvSpPr/>
            <p:nvPr/>
          </p:nvSpPr>
          <p:spPr bwMode="auto">
            <a:xfrm>
              <a:off x="5352467" y="2876994"/>
              <a:ext cx="183079" cy="188714"/>
            </a:xfrm>
            <a:prstGeom prst="ellipse">
              <a:avLst/>
            </a:prstGeom>
            <a:solidFill>
              <a:srgbClr val="DEE8EA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66" name="Google Shape;428;g28e6494b67c_1_188"/>
            <p:cNvPicPr/>
            <p:nvPr/>
          </p:nvPicPr>
          <p:blipFill>
            <a:blip r:embed="rId4">
              <a:alphaModFix/>
            </a:blip>
            <a:stretch/>
          </p:blipFill>
          <p:spPr bwMode="auto">
            <a:xfrm>
              <a:off x="5368921" y="2542041"/>
              <a:ext cx="138971" cy="272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8" name="TextBox 1"/>
          <p:cNvSpPr txBox="1"/>
          <p:nvPr/>
        </p:nvSpPr>
        <p:spPr bwMode="auto">
          <a:xfrm>
            <a:off x="1192382" y="1657130"/>
            <a:ext cx="1854734" cy="45082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accent2"/>
              </a:buClr>
              <a:defRPr/>
            </a:pPr>
            <a:r>
              <a:rPr lang="en-US" sz="2000" b="1" u="sng"/>
              <a:t>Initial fixation</a:t>
            </a:r>
            <a:endParaRPr/>
          </a:p>
        </p:txBody>
      </p:sp>
      <p:sp>
        <p:nvSpPr>
          <p:cNvPr id="69" name="TextBox 31"/>
          <p:cNvSpPr txBox="1"/>
          <p:nvPr/>
        </p:nvSpPr>
        <p:spPr bwMode="auto">
          <a:xfrm>
            <a:off x="9128650" y="1656282"/>
            <a:ext cx="2927275" cy="45082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accent2"/>
              </a:buClr>
              <a:defRPr/>
            </a:pPr>
            <a:r>
              <a:rPr lang="en-US" sz="2000" b="1" u="sng"/>
              <a:t>Saccade performed</a:t>
            </a:r>
            <a:endParaRPr/>
          </a:p>
        </p:txBody>
      </p:sp>
      <p:sp>
        <p:nvSpPr>
          <p:cNvPr id="19" name="Date Placeholder 18">
            <a:extLst>
              <a:ext uri="{FF2B5EF4-FFF2-40B4-BE49-F238E27FC236}">
                <a16:creationId xmlns:a16="http://schemas.microsoft.com/office/drawing/2014/main" id="{9395AFF0-AAD5-AB65-6336-2EDD57CE2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BBC09-D934-4815-AB10-88ABE37FAD41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2" name="Footer Placeholder 5">
            <a:extLst>
              <a:ext uri="{FF2B5EF4-FFF2-40B4-BE49-F238E27FC236}">
                <a16:creationId xmlns:a16="http://schemas.microsoft.com/office/drawing/2014/main" id="{C170F24D-9BAF-8E9C-3C0A-77B6D24FC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67183" y="6293607"/>
            <a:ext cx="6470111" cy="365124"/>
          </a:xfrm>
        </p:spPr>
        <p:txBody>
          <a:bodyPr/>
          <a:lstStyle/>
          <a:p>
            <a:r>
              <a:rPr lang="en-US" sz="1200" dirty="0"/>
              <a:t>I. Accelerating Saccadic Response through Spatial and Temporal Cross-Modal Misalignments</a:t>
            </a:r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Visual saccades latency</a:t>
            </a:r>
            <a:endParaRPr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C2B718F-6AA5-EC1B-E715-E8CCB7D01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412262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26</a:t>
            </a:fld>
            <a:endParaRPr lang="en-US"/>
          </a:p>
        </p:txBody>
      </p:sp>
      <p:sp>
        <p:nvSpPr>
          <p:cNvPr id="10" name="Arc 29"/>
          <p:cNvSpPr/>
          <p:nvPr/>
        </p:nvSpPr>
        <p:spPr bwMode="auto">
          <a:xfrm rot="14056016" flipH="1">
            <a:off x="4418605" y="2510963"/>
            <a:ext cx="2597745" cy="2724358"/>
          </a:xfrm>
          <a:prstGeom prst="arc">
            <a:avLst>
              <a:gd name="adj1" fmla="val 16479107"/>
              <a:gd name="adj2" fmla="val 784550"/>
            </a:avLst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TextBox 30"/>
          <p:cNvSpPr txBox="1"/>
          <p:nvPr/>
        </p:nvSpPr>
        <p:spPr bwMode="auto">
          <a:xfrm>
            <a:off x="4401405" y="5249670"/>
            <a:ext cx="3873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400" b="1">
                <a:solidFill>
                  <a:schemeClr val="accent1">
                    <a:lumMod val="75000"/>
                  </a:schemeClr>
                </a:solidFill>
              </a:rPr>
              <a:t>Saccade latency</a:t>
            </a:r>
            <a:endParaRPr/>
          </a:p>
        </p:txBody>
      </p:sp>
      <p:grpSp>
        <p:nvGrpSpPr>
          <p:cNvPr id="34" name="Grupo 33"/>
          <p:cNvGrpSpPr/>
          <p:nvPr/>
        </p:nvGrpSpPr>
        <p:grpSpPr bwMode="auto">
          <a:xfrm>
            <a:off x="9558940" y="2863839"/>
            <a:ext cx="2031379" cy="1868988"/>
            <a:chOff x="9321502" y="2804454"/>
            <a:chExt cx="1514865" cy="1499532"/>
          </a:xfrm>
        </p:grpSpPr>
        <p:pic>
          <p:nvPicPr>
            <p:cNvPr id="35" name="Google Shape;416;g28e6494b67c_1_188"/>
            <p:cNvPicPr/>
            <p:nvPr/>
          </p:nvPicPr>
          <p:blipFill>
            <a:blip r:embed="rId3">
              <a:alphaModFix/>
            </a:blip>
            <a:stretch/>
          </p:blipFill>
          <p:spPr bwMode="auto">
            <a:xfrm>
              <a:off x="9321502" y="3470536"/>
              <a:ext cx="818924" cy="8334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" name="Oval 25"/>
            <p:cNvSpPr/>
            <p:nvPr/>
          </p:nvSpPr>
          <p:spPr bwMode="auto">
            <a:xfrm>
              <a:off x="10653288" y="2804454"/>
              <a:ext cx="183079" cy="188714"/>
            </a:xfrm>
            <a:prstGeom prst="ellipse">
              <a:avLst/>
            </a:prstGeom>
            <a:solidFill>
              <a:srgbClr val="DEE8EA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7" name="Google Shape;422;g28e6494b67c_1_188"/>
            <p:cNvCxnSpPr>
              <a:cxnSpLocks/>
              <a:endCxn id="36" idx="3"/>
            </p:cNvCxnSpPr>
            <p:nvPr/>
          </p:nvCxnSpPr>
          <p:spPr bwMode="auto">
            <a:xfrm flipV="1">
              <a:off x="9546355" y="2965531"/>
              <a:ext cx="1133744" cy="878764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" name="Google Shape;423;g28e6494b67c_1_188"/>
            <p:cNvCxnSpPr>
              <a:cxnSpLocks/>
              <a:endCxn id="36" idx="3"/>
            </p:cNvCxnSpPr>
            <p:nvPr/>
          </p:nvCxnSpPr>
          <p:spPr bwMode="auto">
            <a:xfrm flipV="1">
              <a:off x="9904867" y="2965531"/>
              <a:ext cx="775232" cy="879428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9" name="Grupo 38"/>
          <p:cNvGrpSpPr/>
          <p:nvPr/>
        </p:nvGrpSpPr>
        <p:grpSpPr bwMode="auto">
          <a:xfrm>
            <a:off x="1425333" y="2675209"/>
            <a:ext cx="1101197" cy="1950735"/>
            <a:chOff x="2390148" y="2835151"/>
            <a:chExt cx="818924" cy="1540587"/>
          </a:xfrm>
        </p:grpSpPr>
        <p:pic>
          <p:nvPicPr>
            <p:cNvPr id="40" name="Google Shape;248;g28e6494b67c_1_80"/>
            <p:cNvPicPr/>
            <p:nvPr/>
          </p:nvPicPr>
          <p:blipFill>
            <a:blip r:embed="rId3">
              <a:alphaModFix/>
            </a:blip>
            <a:stretch/>
          </p:blipFill>
          <p:spPr bwMode="auto">
            <a:xfrm>
              <a:off x="2390148" y="3542288"/>
              <a:ext cx="818924" cy="8334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" name="Google Shape;249;g28e6494b67c_1_80"/>
            <p:cNvSpPr/>
            <p:nvPr/>
          </p:nvSpPr>
          <p:spPr bwMode="auto">
            <a:xfrm>
              <a:off x="2675560" y="2835151"/>
              <a:ext cx="248100" cy="272400"/>
            </a:xfrm>
            <a:prstGeom prst="mathPlus">
              <a:avLst>
                <a:gd name="adj1" fmla="val 23520"/>
              </a:avLst>
            </a:prstGeom>
            <a:solidFill>
              <a:srgbClr val="FFC0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latin typeface="Calibri"/>
                <a:ea typeface="Calibri"/>
                <a:cs typeface="Calibri"/>
              </a:endParaRPr>
            </a:p>
          </p:txBody>
        </p:sp>
        <p:cxnSp>
          <p:nvCxnSpPr>
            <p:cNvPr id="42" name="Google Shape;250;g28e6494b67c_1_80"/>
            <p:cNvCxnSpPr>
              <a:cxnSpLocks/>
              <a:endCxn id="41" idx="1"/>
            </p:cNvCxnSpPr>
            <p:nvPr/>
          </p:nvCxnSpPr>
          <p:spPr bwMode="auto">
            <a:xfrm rot="10800000" flipH="1">
              <a:off x="2616611" y="3071444"/>
              <a:ext cx="183000" cy="8379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" name="Google Shape;251;g28e6494b67c_1_80"/>
            <p:cNvCxnSpPr>
              <a:cxnSpLocks/>
              <a:endCxn id="41" idx="1"/>
            </p:cNvCxnSpPr>
            <p:nvPr/>
          </p:nvCxnSpPr>
          <p:spPr bwMode="auto">
            <a:xfrm rot="10800000">
              <a:off x="2799611" y="3071444"/>
              <a:ext cx="175500" cy="838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cxnSp>
        <p:nvCxnSpPr>
          <p:cNvPr id="44" name="Straight Connector 21"/>
          <p:cNvCxnSpPr>
            <a:cxnSpLocks/>
          </p:cNvCxnSpPr>
          <p:nvPr/>
        </p:nvCxnSpPr>
        <p:spPr bwMode="auto">
          <a:xfrm>
            <a:off x="3117329" y="2404746"/>
            <a:ext cx="0" cy="2331720"/>
          </a:xfrm>
          <a:prstGeom prst="line">
            <a:avLst/>
          </a:prstGeom>
          <a:ln w="9525">
            <a:solidFill>
              <a:schemeClr val="tx1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Grupo 60"/>
          <p:cNvGrpSpPr/>
          <p:nvPr/>
        </p:nvGrpSpPr>
        <p:grpSpPr bwMode="auto">
          <a:xfrm>
            <a:off x="6598686" y="2720983"/>
            <a:ext cx="2031380" cy="1929719"/>
            <a:chOff x="5837997" y="2856167"/>
            <a:chExt cx="1514865" cy="1540587"/>
          </a:xfrm>
        </p:grpSpPr>
        <p:pic>
          <p:nvPicPr>
            <p:cNvPr id="64" name="Google Shape;416;g28e6494b67c_1_188"/>
            <p:cNvPicPr/>
            <p:nvPr/>
          </p:nvPicPr>
          <p:blipFill>
            <a:blip r:embed="rId3">
              <a:alphaModFix/>
            </a:blip>
            <a:stretch/>
          </p:blipFill>
          <p:spPr bwMode="auto">
            <a:xfrm>
              <a:off x="5837997" y="3563304"/>
              <a:ext cx="818924" cy="83345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5" name="Google Shape;422;g28e6494b67c_1_188"/>
            <p:cNvCxnSpPr>
              <a:cxnSpLocks/>
              <a:endCxn id="67" idx="1"/>
            </p:cNvCxnSpPr>
            <p:nvPr/>
          </p:nvCxnSpPr>
          <p:spPr bwMode="auto">
            <a:xfrm flipV="1">
              <a:off x="6064381" y="3092460"/>
              <a:ext cx="183079" cy="837944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6" name="Google Shape;423;g28e6494b67c_1_188"/>
            <p:cNvCxnSpPr>
              <a:cxnSpLocks/>
              <a:endCxn id="67" idx="1"/>
            </p:cNvCxnSpPr>
            <p:nvPr/>
          </p:nvCxnSpPr>
          <p:spPr bwMode="auto">
            <a:xfrm flipH="1" flipV="1">
              <a:off x="6247460" y="3092460"/>
              <a:ext cx="175434" cy="838608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67" name="Google Shape;425;g28e6494b67c_1_188"/>
            <p:cNvSpPr/>
            <p:nvPr/>
          </p:nvSpPr>
          <p:spPr bwMode="auto">
            <a:xfrm>
              <a:off x="6123410" y="2856167"/>
              <a:ext cx="248100" cy="272400"/>
            </a:xfrm>
            <a:prstGeom prst="mathPlus">
              <a:avLst>
                <a:gd name="adj1" fmla="val 23520"/>
              </a:avLst>
            </a:prstGeom>
            <a:solidFill>
              <a:srgbClr val="FFC0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chemeClr val="lt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8" name="Oval 18"/>
            <p:cNvSpPr/>
            <p:nvPr/>
          </p:nvSpPr>
          <p:spPr bwMode="auto">
            <a:xfrm>
              <a:off x="7169783" y="2897222"/>
              <a:ext cx="183079" cy="188714"/>
            </a:xfrm>
            <a:prstGeom prst="ellipse">
              <a:avLst/>
            </a:prstGeom>
            <a:solidFill>
              <a:srgbClr val="DEE8EA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69" name="Straight Arrow Connector 19"/>
            <p:cNvCxnSpPr>
              <a:cxnSpLocks/>
            </p:cNvCxnSpPr>
            <p:nvPr/>
          </p:nvCxnSpPr>
          <p:spPr bwMode="auto">
            <a:xfrm>
              <a:off x="6422894" y="3126504"/>
              <a:ext cx="617268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70" name="TextBox 20"/>
            <p:cNvSpPr txBox="1"/>
            <p:nvPr/>
          </p:nvSpPr>
          <p:spPr bwMode="auto">
            <a:xfrm>
              <a:off x="6564679" y="3081617"/>
              <a:ext cx="3262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l-GR">
                  <a:solidFill>
                    <a:srgbClr val="FF0000"/>
                  </a:solidFill>
                </a:rPr>
                <a:t>ω</a:t>
              </a:r>
              <a:endParaRPr lang="en-US">
                <a:solidFill>
                  <a:srgbClr val="FF0000"/>
                </a:solidFill>
              </a:endParaRPr>
            </a:p>
          </p:txBody>
        </p:sp>
      </p:grpSp>
      <p:cxnSp>
        <p:nvCxnSpPr>
          <p:cNvPr id="71" name="Straight Connector 22"/>
          <p:cNvCxnSpPr>
            <a:cxnSpLocks/>
          </p:cNvCxnSpPr>
          <p:nvPr/>
        </p:nvCxnSpPr>
        <p:spPr bwMode="auto">
          <a:xfrm>
            <a:off x="6007369" y="2401107"/>
            <a:ext cx="0" cy="2331720"/>
          </a:xfrm>
          <a:prstGeom prst="line">
            <a:avLst/>
          </a:prstGeom>
          <a:ln w="9525">
            <a:solidFill>
              <a:schemeClr val="tx1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22"/>
          <p:cNvCxnSpPr>
            <a:cxnSpLocks/>
          </p:cNvCxnSpPr>
          <p:nvPr/>
        </p:nvCxnSpPr>
        <p:spPr bwMode="auto">
          <a:xfrm>
            <a:off x="8967623" y="2445935"/>
            <a:ext cx="0" cy="2331720"/>
          </a:xfrm>
          <a:prstGeom prst="line">
            <a:avLst/>
          </a:prstGeom>
          <a:ln w="9525">
            <a:solidFill>
              <a:schemeClr val="tx1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Grupo 72"/>
          <p:cNvGrpSpPr/>
          <p:nvPr/>
        </p:nvGrpSpPr>
        <p:grpSpPr bwMode="auto">
          <a:xfrm>
            <a:off x="3703740" y="2295058"/>
            <a:ext cx="2019827" cy="2331720"/>
            <a:chOff x="4025687" y="2542041"/>
            <a:chExt cx="1509859" cy="1833697"/>
          </a:xfrm>
        </p:grpSpPr>
        <p:pic>
          <p:nvPicPr>
            <p:cNvPr id="74" name="Google Shape;416;g28e6494b67c_1_188"/>
            <p:cNvPicPr/>
            <p:nvPr/>
          </p:nvPicPr>
          <p:blipFill>
            <a:blip r:embed="rId3">
              <a:alphaModFix/>
            </a:blip>
            <a:stretch/>
          </p:blipFill>
          <p:spPr bwMode="auto">
            <a:xfrm>
              <a:off x="4025687" y="3542288"/>
              <a:ext cx="818924" cy="8334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" name="Google Shape;425;g28e6494b67c_1_188"/>
            <p:cNvSpPr/>
            <p:nvPr/>
          </p:nvSpPr>
          <p:spPr bwMode="auto">
            <a:xfrm>
              <a:off x="4311100" y="2835151"/>
              <a:ext cx="248100" cy="272400"/>
            </a:xfrm>
            <a:prstGeom prst="mathPlus">
              <a:avLst>
                <a:gd name="adj1" fmla="val 23520"/>
              </a:avLst>
            </a:prstGeom>
            <a:solidFill>
              <a:srgbClr val="FFC0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chemeClr val="lt1"/>
                </a:solidFill>
                <a:latin typeface="Calibri"/>
                <a:ea typeface="Calibri"/>
                <a:cs typeface="Calibri"/>
              </a:endParaRPr>
            </a:p>
          </p:txBody>
        </p:sp>
        <p:cxnSp>
          <p:nvCxnSpPr>
            <p:cNvPr id="76" name="Google Shape;250;g28e6494b67c_1_80"/>
            <p:cNvCxnSpPr>
              <a:cxnSpLocks/>
            </p:cNvCxnSpPr>
            <p:nvPr/>
          </p:nvCxnSpPr>
          <p:spPr bwMode="auto">
            <a:xfrm rot="10800000" flipH="1">
              <a:off x="4252070" y="3082102"/>
              <a:ext cx="183000" cy="8379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" name="Google Shape;251;g28e6494b67c_1_80"/>
            <p:cNvCxnSpPr>
              <a:cxnSpLocks/>
            </p:cNvCxnSpPr>
            <p:nvPr/>
          </p:nvCxnSpPr>
          <p:spPr bwMode="auto">
            <a:xfrm rot="10800000">
              <a:off x="4435070" y="3082102"/>
              <a:ext cx="175500" cy="838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78" name="Oval 17"/>
            <p:cNvSpPr/>
            <p:nvPr/>
          </p:nvSpPr>
          <p:spPr bwMode="auto">
            <a:xfrm>
              <a:off x="5352467" y="2876994"/>
              <a:ext cx="183079" cy="188714"/>
            </a:xfrm>
            <a:prstGeom prst="ellipse">
              <a:avLst/>
            </a:prstGeom>
            <a:solidFill>
              <a:srgbClr val="DEE8EA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79" name="Google Shape;428;g28e6494b67c_1_188"/>
            <p:cNvPicPr/>
            <p:nvPr/>
          </p:nvPicPr>
          <p:blipFill>
            <a:blip r:embed="rId4">
              <a:alphaModFix/>
            </a:blip>
            <a:stretch/>
          </p:blipFill>
          <p:spPr bwMode="auto">
            <a:xfrm>
              <a:off x="5368921" y="2542041"/>
              <a:ext cx="138971" cy="272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1" name="TextBox 1"/>
          <p:cNvSpPr txBox="1"/>
          <p:nvPr/>
        </p:nvSpPr>
        <p:spPr bwMode="auto">
          <a:xfrm>
            <a:off x="1192382" y="1657130"/>
            <a:ext cx="1735001" cy="45082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accent2"/>
              </a:buClr>
              <a:defRPr/>
            </a:pPr>
            <a:r>
              <a:rPr lang="en-US" sz="2000" b="1" u="sng"/>
              <a:t>Initial fixation</a:t>
            </a:r>
            <a:endParaRPr/>
          </a:p>
        </p:txBody>
      </p:sp>
      <p:sp>
        <p:nvSpPr>
          <p:cNvPr id="82" name="TextBox 31"/>
          <p:cNvSpPr txBox="1"/>
          <p:nvPr/>
        </p:nvSpPr>
        <p:spPr bwMode="auto">
          <a:xfrm>
            <a:off x="9128650" y="1656282"/>
            <a:ext cx="2643473" cy="45082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accent2"/>
              </a:buClr>
              <a:defRPr/>
            </a:pPr>
            <a:r>
              <a:rPr lang="en-US" sz="2000" b="1" u="sng"/>
              <a:t>Saccade performed</a:t>
            </a:r>
            <a:endParaRPr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CB59D801-9D0B-1EDD-CFF9-098261C4C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6907D-74D2-467F-87BA-458B7D2FD417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2" name="Footer Placeholder 5">
            <a:extLst>
              <a:ext uri="{FF2B5EF4-FFF2-40B4-BE49-F238E27FC236}">
                <a16:creationId xmlns:a16="http://schemas.microsoft.com/office/drawing/2014/main" id="{7467E29E-7F10-BB65-9E9C-5BAB469EE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67183" y="6293607"/>
            <a:ext cx="6470111" cy="365124"/>
          </a:xfrm>
        </p:spPr>
        <p:txBody>
          <a:bodyPr/>
          <a:lstStyle/>
          <a:p>
            <a:r>
              <a:rPr lang="en-US" sz="1200" dirty="0"/>
              <a:t>I. Accelerating Saccadic Response through Spatial and Temporal Cross-Modal Misalignments</a:t>
            </a:r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en-US" sz="4000" dirty="0"/>
              <a:t>I. Accelerating Saccadic Response through Spatial and Temporal Cross-Modal Misalignments</a:t>
            </a:r>
            <a:endParaRPr sz="8000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14F67ACB-C3D2-F58B-0B65-EAD1F62DF1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4079875"/>
            <a:ext cx="9144000" cy="460320"/>
          </a:xfrm>
        </p:spPr>
        <p:txBody>
          <a:bodyPr/>
          <a:lstStyle/>
          <a:p>
            <a:r>
              <a:rPr lang="en-US" dirty="0"/>
              <a:t>User Study - Methodology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CE0AB7-548F-7D4D-DE4F-856B6099A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27</a:t>
            </a:fld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FCF8ABA0-206F-B317-F250-863C7B346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13386-F7D0-42B6-87DE-20E1C78720CA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0606B4B0-CED9-DFE8-CD08-12ADD516D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67183" y="6293607"/>
            <a:ext cx="6470111" cy="365124"/>
          </a:xfrm>
        </p:spPr>
        <p:txBody>
          <a:bodyPr/>
          <a:lstStyle/>
          <a:p>
            <a:r>
              <a:rPr lang="en-US" sz="1200" dirty="0"/>
              <a:t>I. Accelerating Saccadic Response through Spatial and Temporal Cross-Modal Misalignments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6805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dirty="0"/>
              <a:t>Spatiotemporal Setup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0" indent="0">
              <a:buNone/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5DF05D7-D23F-9433-FFEF-D3689A977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412262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28</a:t>
            </a:fld>
            <a:endParaRPr lang="en-US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1B1D3420-0E1A-0D9D-C1DE-1FDDAC0BE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0DC21-2AAC-4F81-AC42-2F4DA15DE14B}" type="datetime1">
              <a:rPr lang="en-US" smtClean="0"/>
              <a:t>9/22/2026</a:t>
            </a:fld>
            <a:endParaRPr lang="en-US"/>
          </a:p>
        </p:txBody>
      </p:sp>
      <p:sp>
        <p:nvSpPr>
          <p:cNvPr id="41" name="Freeform: Shape 14"/>
          <p:cNvSpPr/>
          <p:nvPr/>
        </p:nvSpPr>
        <p:spPr bwMode="auto">
          <a:xfrm>
            <a:off x="2588594" y="1306650"/>
            <a:ext cx="298827" cy="489497"/>
          </a:xfrm>
          <a:custGeom>
            <a:avLst/>
            <a:gdLst>
              <a:gd name="connsiteX0" fmla="*/ 252413 w 252413"/>
              <a:gd name="connsiteY0" fmla="*/ 0 h 411957"/>
              <a:gd name="connsiteX1" fmla="*/ 235744 w 252413"/>
              <a:gd name="connsiteY1" fmla="*/ 2382 h 411957"/>
              <a:gd name="connsiteX2" fmla="*/ 228600 w 252413"/>
              <a:gd name="connsiteY2" fmla="*/ 7144 h 411957"/>
              <a:gd name="connsiteX3" fmla="*/ 214313 w 252413"/>
              <a:gd name="connsiteY3" fmla="*/ 9525 h 411957"/>
              <a:gd name="connsiteX4" fmla="*/ 202407 w 252413"/>
              <a:gd name="connsiteY4" fmla="*/ 14288 h 411957"/>
              <a:gd name="connsiteX5" fmla="*/ 185738 w 252413"/>
              <a:gd name="connsiteY5" fmla="*/ 21432 h 411957"/>
              <a:gd name="connsiteX6" fmla="*/ 173832 w 252413"/>
              <a:gd name="connsiteY6" fmla="*/ 28575 h 411957"/>
              <a:gd name="connsiteX7" fmla="*/ 166688 w 252413"/>
              <a:gd name="connsiteY7" fmla="*/ 33338 h 411957"/>
              <a:gd name="connsiteX8" fmla="*/ 152400 w 252413"/>
              <a:gd name="connsiteY8" fmla="*/ 38100 h 411957"/>
              <a:gd name="connsiteX9" fmla="*/ 130969 w 252413"/>
              <a:gd name="connsiteY9" fmla="*/ 57150 h 411957"/>
              <a:gd name="connsiteX10" fmla="*/ 128588 w 252413"/>
              <a:gd name="connsiteY10" fmla="*/ 64294 h 411957"/>
              <a:gd name="connsiteX11" fmla="*/ 123825 w 252413"/>
              <a:gd name="connsiteY11" fmla="*/ 71438 h 411957"/>
              <a:gd name="connsiteX12" fmla="*/ 119063 w 252413"/>
              <a:gd name="connsiteY12" fmla="*/ 85725 h 411957"/>
              <a:gd name="connsiteX13" fmla="*/ 121444 w 252413"/>
              <a:gd name="connsiteY13" fmla="*/ 107157 h 411957"/>
              <a:gd name="connsiteX14" fmla="*/ 128588 w 252413"/>
              <a:gd name="connsiteY14" fmla="*/ 121444 h 411957"/>
              <a:gd name="connsiteX15" fmla="*/ 135732 w 252413"/>
              <a:gd name="connsiteY15" fmla="*/ 128588 h 411957"/>
              <a:gd name="connsiteX16" fmla="*/ 140494 w 252413"/>
              <a:gd name="connsiteY16" fmla="*/ 135732 h 411957"/>
              <a:gd name="connsiteX17" fmla="*/ 154782 w 252413"/>
              <a:gd name="connsiteY17" fmla="*/ 150019 h 411957"/>
              <a:gd name="connsiteX18" fmla="*/ 161925 w 252413"/>
              <a:gd name="connsiteY18" fmla="*/ 157163 h 411957"/>
              <a:gd name="connsiteX19" fmla="*/ 166688 w 252413"/>
              <a:gd name="connsiteY19" fmla="*/ 166688 h 411957"/>
              <a:gd name="connsiteX20" fmla="*/ 173832 w 252413"/>
              <a:gd name="connsiteY20" fmla="*/ 183357 h 411957"/>
              <a:gd name="connsiteX21" fmla="*/ 171450 w 252413"/>
              <a:gd name="connsiteY21" fmla="*/ 204788 h 411957"/>
              <a:gd name="connsiteX22" fmla="*/ 166688 w 252413"/>
              <a:gd name="connsiteY22" fmla="*/ 214313 h 411957"/>
              <a:gd name="connsiteX23" fmla="*/ 154782 w 252413"/>
              <a:gd name="connsiteY23" fmla="*/ 228600 h 411957"/>
              <a:gd name="connsiteX24" fmla="*/ 147638 w 252413"/>
              <a:gd name="connsiteY24" fmla="*/ 233363 h 411957"/>
              <a:gd name="connsiteX25" fmla="*/ 123825 w 252413"/>
              <a:gd name="connsiteY25" fmla="*/ 250032 h 411957"/>
              <a:gd name="connsiteX26" fmla="*/ 102394 w 252413"/>
              <a:gd name="connsiteY26" fmla="*/ 261938 h 411957"/>
              <a:gd name="connsiteX27" fmla="*/ 85725 w 252413"/>
              <a:gd name="connsiteY27" fmla="*/ 278607 h 411957"/>
              <a:gd name="connsiteX28" fmla="*/ 78582 w 252413"/>
              <a:gd name="connsiteY28" fmla="*/ 283369 h 411957"/>
              <a:gd name="connsiteX29" fmla="*/ 66675 w 252413"/>
              <a:gd name="connsiteY29" fmla="*/ 300038 h 411957"/>
              <a:gd name="connsiteX30" fmla="*/ 59532 w 252413"/>
              <a:gd name="connsiteY30" fmla="*/ 307182 h 411957"/>
              <a:gd name="connsiteX31" fmla="*/ 50007 w 252413"/>
              <a:gd name="connsiteY31" fmla="*/ 326232 h 411957"/>
              <a:gd name="connsiteX32" fmla="*/ 38100 w 252413"/>
              <a:gd name="connsiteY32" fmla="*/ 342900 h 411957"/>
              <a:gd name="connsiteX33" fmla="*/ 35719 w 252413"/>
              <a:gd name="connsiteY33" fmla="*/ 350044 h 411957"/>
              <a:gd name="connsiteX34" fmla="*/ 26194 w 252413"/>
              <a:gd name="connsiteY34" fmla="*/ 364332 h 411957"/>
              <a:gd name="connsiteX35" fmla="*/ 19050 w 252413"/>
              <a:gd name="connsiteY35" fmla="*/ 381000 h 411957"/>
              <a:gd name="connsiteX36" fmla="*/ 16669 w 252413"/>
              <a:gd name="connsiteY36" fmla="*/ 388144 h 411957"/>
              <a:gd name="connsiteX37" fmla="*/ 11907 w 252413"/>
              <a:gd name="connsiteY37" fmla="*/ 395288 h 411957"/>
              <a:gd name="connsiteX38" fmla="*/ 4763 w 252413"/>
              <a:gd name="connsiteY38" fmla="*/ 409575 h 411957"/>
              <a:gd name="connsiteX39" fmla="*/ 0 w 252413"/>
              <a:gd name="connsiteY39" fmla="*/ 411957 h 411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52413" h="411957" extrusionOk="0">
                <a:moveTo>
                  <a:pt x="252413" y="0"/>
                </a:moveTo>
                <a:cubicBezTo>
                  <a:pt x="246857" y="794"/>
                  <a:pt x="241120" y="769"/>
                  <a:pt x="235744" y="2382"/>
                </a:cubicBezTo>
                <a:cubicBezTo>
                  <a:pt x="233003" y="3204"/>
                  <a:pt x="231315" y="6239"/>
                  <a:pt x="228600" y="7144"/>
                </a:cubicBezTo>
                <a:cubicBezTo>
                  <a:pt x="224020" y="8671"/>
                  <a:pt x="219075" y="8731"/>
                  <a:pt x="214313" y="9525"/>
                </a:cubicBezTo>
                <a:cubicBezTo>
                  <a:pt x="210344" y="11113"/>
                  <a:pt x="206409" y="12787"/>
                  <a:pt x="202407" y="14288"/>
                </a:cubicBezTo>
                <a:cubicBezTo>
                  <a:pt x="192024" y="18182"/>
                  <a:pt x="197326" y="14994"/>
                  <a:pt x="185738" y="21432"/>
                </a:cubicBezTo>
                <a:cubicBezTo>
                  <a:pt x="181692" y="23680"/>
                  <a:pt x="177757" y="26122"/>
                  <a:pt x="173832" y="28575"/>
                </a:cubicBezTo>
                <a:cubicBezTo>
                  <a:pt x="171405" y="30092"/>
                  <a:pt x="169303" y="32176"/>
                  <a:pt x="166688" y="33338"/>
                </a:cubicBezTo>
                <a:cubicBezTo>
                  <a:pt x="162100" y="35377"/>
                  <a:pt x="157163" y="36513"/>
                  <a:pt x="152400" y="38100"/>
                </a:cubicBezTo>
                <a:cubicBezTo>
                  <a:pt x="146888" y="42510"/>
                  <a:pt x="135341" y="51029"/>
                  <a:pt x="130969" y="57150"/>
                </a:cubicBezTo>
                <a:cubicBezTo>
                  <a:pt x="129510" y="59193"/>
                  <a:pt x="129711" y="62049"/>
                  <a:pt x="128588" y="64294"/>
                </a:cubicBezTo>
                <a:cubicBezTo>
                  <a:pt x="127308" y="66854"/>
                  <a:pt x="125413" y="69057"/>
                  <a:pt x="123825" y="71438"/>
                </a:cubicBezTo>
                <a:cubicBezTo>
                  <a:pt x="122238" y="76200"/>
                  <a:pt x="118509" y="80736"/>
                  <a:pt x="119063" y="85725"/>
                </a:cubicBezTo>
                <a:cubicBezTo>
                  <a:pt x="119857" y="92869"/>
                  <a:pt x="120262" y="100067"/>
                  <a:pt x="121444" y="107157"/>
                </a:cubicBezTo>
                <a:cubicBezTo>
                  <a:pt x="122339" y="112527"/>
                  <a:pt x="125160" y="117330"/>
                  <a:pt x="128588" y="121444"/>
                </a:cubicBezTo>
                <a:cubicBezTo>
                  <a:pt x="130744" y="124031"/>
                  <a:pt x="133576" y="126001"/>
                  <a:pt x="135732" y="128588"/>
                </a:cubicBezTo>
                <a:cubicBezTo>
                  <a:pt x="137564" y="130787"/>
                  <a:pt x="138593" y="133593"/>
                  <a:pt x="140494" y="135732"/>
                </a:cubicBezTo>
                <a:cubicBezTo>
                  <a:pt x="144969" y="140766"/>
                  <a:pt x="150019" y="145256"/>
                  <a:pt x="154782" y="150019"/>
                </a:cubicBezTo>
                <a:cubicBezTo>
                  <a:pt x="157163" y="152400"/>
                  <a:pt x="160419" y="154151"/>
                  <a:pt x="161925" y="157163"/>
                </a:cubicBezTo>
                <a:cubicBezTo>
                  <a:pt x="163513" y="160338"/>
                  <a:pt x="165290" y="163425"/>
                  <a:pt x="166688" y="166688"/>
                </a:cubicBezTo>
                <a:cubicBezTo>
                  <a:pt x="177200" y="191215"/>
                  <a:pt x="158035" y="151767"/>
                  <a:pt x="173832" y="183357"/>
                </a:cubicBezTo>
                <a:cubicBezTo>
                  <a:pt x="173038" y="190501"/>
                  <a:pt x="173066" y="197784"/>
                  <a:pt x="171450" y="204788"/>
                </a:cubicBezTo>
                <a:cubicBezTo>
                  <a:pt x="170652" y="208247"/>
                  <a:pt x="168449" y="211231"/>
                  <a:pt x="166688" y="214313"/>
                </a:cubicBezTo>
                <a:cubicBezTo>
                  <a:pt x="163283" y="220272"/>
                  <a:pt x="160154" y="224124"/>
                  <a:pt x="154782" y="228600"/>
                </a:cubicBezTo>
                <a:cubicBezTo>
                  <a:pt x="152583" y="230432"/>
                  <a:pt x="149967" y="231699"/>
                  <a:pt x="147638" y="233363"/>
                </a:cubicBezTo>
                <a:cubicBezTo>
                  <a:pt x="140669" y="238341"/>
                  <a:pt x="131125" y="246382"/>
                  <a:pt x="123825" y="250032"/>
                </a:cubicBezTo>
                <a:cubicBezTo>
                  <a:pt x="118184" y="252852"/>
                  <a:pt x="106882" y="258198"/>
                  <a:pt x="102394" y="261938"/>
                </a:cubicBezTo>
                <a:cubicBezTo>
                  <a:pt x="96357" y="266969"/>
                  <a:pt x="92263" y="274248"/>
                  <a:pt x="85725" y="278607"/>
                </a:cubicBezTo>
                <a:cubicBezTo>
                  <a:pt x="83344" y="280194"/>
                  <a:pt x="80605" y="281346"/>
                  <a:pt x="78582" y="283369"/>
                </a:cubicBezTo>
                <a:cubicBezTo>
                  <a:pt x="70009" y="291942"/>
                  <a:pt x="73432" y="291930"/>
                  <a:pt x="66675" y="300038"/>
                </a:cubicBezTo>
                <a:cubicBezTo>
                  <a:pt x="64519" y="302625"/>
                  <a:pt x="61340" y="304341"/>
                  <a:pt x="59532" y="307182"/>
                </a:cubicBezTo>
                <a:cubicBezTo>
                  <a:pt x="55721" y="313172"/>
                  <a:pt x="54267" y="320552"/>
                  <a:pt x="50007" y="326232"/>
                </a:cubicBezTo>
                <a:cubicBezTo>
                  <a:pt x="41146" y="338046"/>
                  <a:pt x="45065" y="332455"/>
                  <a:pt x="38100" y="342900"/>
                </a:cubicBezTo>
                <a:cubicBezTo>
                  <a:pt x="37306" y="345281"/>
                  <a:pt x="36938" y="347850"/>
                  <a:pt x="35719" y="350044"/>
                </a:cubicBezTo>
                <a:cubicBezTo>
                  <a:pt x="32939" y="355048"/>
                  <a:pt x="26194" y="364332"/>
                  <a:pt x="26194" y="364332"/>
                </a:cubicBezTo>
                <a:cubicBezTo>
                  <a:pt x="20609" y="381087"/>
                  <a:pt x="27879" y="360398"/>
                  <a:pt x="19050" y="381000"/>
                </a:cubicBezTo>
                <a:cubicBezTo>
                  <a:pt x="18061" y="383307"/>
                  <a:pt x="17791" y="385899"/>
                  <a:pt x="16669" y="388144"/>
                </a:cubicBezTo>
                <a:cubicBezTo>
                  <a:pt x="15389" y="390704"/>
                  <a:pt x="13187" y="392728"/>
                  <a:pt x="11907" y="395288"/>
                </a:cubicBezTo>
                <a:cubicBezTo>
                  <a:pt x="8035" y="403032"/>
                  <a:pt x="11584" y="402754"/>
                  <a:pt x="4763" y="409575"/>
                </a:cubicBezTo>
                <a:cubicBezTo>
                  <a:pt x="3508" y="410830"/>
                  <a:pt x="1588" y="411163"/>
                  <a:pt x="0" y="411957"/>
                </a:cubicBezTo>
              </a:path>
            </a:pathLst>
          </a:cu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3" name="Straight Arrow Connector 33"/>
          <p:cNvCxnSpPr>
            <a:cxnSpLocks/>
          </p:cNvCxnSpPr>
          <p:nvPr/>
        </p:nvCxnSpPr>
        <p:spPr bwMode="auto">
          <a:xfrm>
            <a:off x="3430199" y="5687569"/>
            <a:ext cx="459985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34">
            <a:extLst>
              <a:ext uri="{FF2B5EF4-FFF2-40B4-BE49-F238E27FC236}">
                <a16:creationId xmlns:a16="http://schemas.microsoft.com/office/drawing/2014/main" id="{186DBE80-BF22-08FB-5ADD-58521BB24506}"/>
              </a:ext>
            </a:extLst>
          </p:cNvPr>
          <p:cNvSpPr txBox="1"/>
          <p:nvPr/>
        </p:nvSpPr>
        <p:spPr bwMode="auto">
          <a:xfrm>
            <a:off x="3503662" y="5277849"/>
            <a:ext cx="1130303" cy="42332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accent2"/>
              </a:buClr>
              <a:defRPr/>
            </a:pPr>
            <a:r>
              <a:rPr lang="en-US" dirty="0">
                <a:solidFill>
                  <a:srgbClr val="156082"/>
                </a:solidFill>
              </a:rPr>
              <a:t>time</a:t>
            </a:r>
            <a:endParaRPr dirty="0">
              <a:solidFill>
                <a:srgbClr val="156082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227139A-2F07-E413-EE0C-89232E3C6D12}"/>
              </a:ext>
            </a:extLst>
          </p:cNvPr>
          <p:cNvGrpSpPr/>
          <p:nvPr/>
        </p:nvGrpSpPr>
        <p:grpSpPr>
          <a:xfrm>
            <a:off x="2887421" y="1891552"/>
            <a:ext cx="6336615" cy="3514111"/>
            <a:chOff x="2887421" y="1891552"/>
            <a:chExt cx="6336615" cy="3514111"/>
          </a:xfrm>
        </p:grpSpPr>
        <p:pic>
          <p:nvPicPr>
            <p:cNvPr id="4" name="Picture 15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/>
          </p:blipFill>
          <p:spPr bwMode="auto">
            <a:xfrm>
              <a:off x="3204413" y="1891552"/>
              <a:ext cx="5827511" cy="3514111"/>
            </a:xfrm>
            <a:prstGeom prst="rect">
              <a:avLst/>
            </a:prstGeom>
          </p:spPr>
        </p:pic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5ABEF61-E9B7-2496-F41B-385BE91C48B7}"/>
                </a:ext>
              </a:extLst>
            </p:cNvPr>
            <p:cNvGrpSpPr/>
            <p:nvPr/>
          </p:nvGrpSpPr>
          <p:grpSpPr>
            <a:xfrm>
              <a:off x="2887421" y="1911463"/>
              <a:ext cx="6336615" cy="3184300"/>
              <a:chOff x="2887421" y="1911463"/>
              <a:chExt cx="6336615" cy="3184300"/>
            </a:xfrm>
          </p:grpSpPr>
          <p:pic>
            <p:nvPicPr>
              <p:cNvPr id="5" name="Picture 22"/>
              <p:cNvPicPr>
                <a:picLocks noChangeAspect="1"/>
              </p:cNvPicPr>
              <p:nvPr/>
            </p:nvPicPr>
            <p:blipFill>
              <a:blip r:embed="rId4"/>
              <a:stretch/>
            </p:blipFill>
            <p:spPr bwMode="auto">
              <a:xfrm>
                <a:off x="6582402" y="4818471"/>
                <a:ext cx="286655" cy="277292"/>
              </a:xfrm>
              <a:prstGeom prst="rect">
                <a:avLst/>
              </a:prstGeom>
            </p:spPr>
          </p:pic>
          <p:pic>
            <p:nvPicPr>
              <p:cNvPr id="28" name="Picture 27"/>
              <p:cNvPicPr>
                <a:picLocks noChangeAspect="1"/>
              </p:cNvPicPr>
              <p:nvPr/>
            </p:nvPicPr>
            <p:blipFill>
              <a:blip r:embed="rId5"/>
              <a:stretch/>
            </p:blipFill>
            <p:spPr bwMode="auto">
              <a:xfrm>
                <a:off x="7781840" y="1948835"/>
                <a:ext cx="232002" cy="303038"/>
              </a:xfrm>
              <a:prstGeom prst="rect">
                <a:avLst/>
              </a:prstGeom>
            </p:spPr>
          </p:pic>
          <p:pic>
            <p:nvPicPr>
              <p:cNvPr id="32" name="Picture 29"/>
              <p:cNvPicPr>
                <a:picLocks noChangeAspect="1"/>
              </p:cNvPicPr>
              <p:nvPr/>
            </p:nvPicPr>
            <p:blipFill>
              <a:blip r:embed="rId6"/>
              <a:stretch/>
            </p:blipFill>
            <p:spPr bwMode="auto">
              <a:xfrm>
                <a:off x="8378973" y="1948835"/>
                <a:ext cx="398920" cy="294814"/>
              </a:xfrm>
              <a:prstGeom prst="rect">
                <a:avLst/>
              </a:prstGeom>
            </p:spPr>
          </p:pic>
          <p:pic>
            <p:nvPicPr>
              <p:cNvPr id="36" name="Picture 23"/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AFAFA"/>
                  </a:clrFrom>
                  <a:clrTo>
                    <a:srgbClr val="FAFAFA">
                      <a:alpha val="0"/>
                    </a:srgbClr>
                  </a:clrTo>
                </a:clrChange>
              </a:blip>
              <a:stretch/>
            </p:blipFill>
            <p:spPr bwMode="auto">
              <a:xfrm>
                <a:off x="8378973" y="1921311"/>
                <a:ext cx="398920" cy="319502"/>
              </a:xfrm>
              <a:prstGeom prst="rect">
                <a:avLst/>
              </a:prstGeom>
            </p:spPr>
          </p:pic>
          <p:pic>
            <p:nvPicPr>
              <p:cNvPr id="38" name="Imagen 37"/>
              <p:cNvPicPr>
                <a:picLocks noChangeAspect="1"/>
              </p:cNvPicPr>
              <p:nvPr/>
            </p:nvPicPr>
            <p:blipFill>
              <a:blip r:embed="rId7">
                <a:clrChange>
                  <a:clrFrom>
                    <a:srgbClr val="C5C5C5"/>
                  </a:clrFrom>
                  <a:clrTo>
                    <a:srgbClr val="C5C5C5">
                      <a:alpha val="0"/>
                    </a:srgbClr>
                  </a:clrTo>
                </a:clrChange>
              </a:blip>
              <a:stretch/>
            </p:blipFill>
            <p:spPr bwMode="auto">
              <a:xfrm>
                <a:off x="8132435" y="2538726"/>
                <a:ext cx="197735" cy="202038"/>
              </a:xfrm>
              <a:prstGeom prst="rect">
                <a:avLst/>
              </a:prstGeom>
            </p:spPr>
          </p:pic>
          <p:pic>
            <p:nvPicPr>
              <p:cNvPr id="39" name="Picture 22"/>
              <p:cNvPicPr>
                <a:picLocks noChangeAspect="1"/>
              </p:cNvPicPr>
              <p:nvPr/>
            </p:nvPicPr>
            <p:blipFill>
              <a:blip r:embed="rId5"/>
              <a:stretch/>
            </p:blipFill>
            <p:spPr bwMode="auto">
              <a:xfrm>
                <a:off x="7769029" y="1937775"/>
                <a:ext cx="232002" cy="303038"/>
              </a:xfrm>
              <a:prstGeom prst="rect">
                <a:avLst/>
              </a:prstGeom>
            </p:spPr>
          </p:pic>
          <p:sp>
            <p:nvSpPr>
              <p:cNvPr id="40" name="Rectangle 2"/>
              <p:cNvSpPr/>
              <p:nvPr/>
            </p:nvSpPr>
            <p:spPr bwMode="auto">
              <a:xfrm>
                <a:off x="8383541" y="2007189"/>
                <a:ext cx="395301" cy="208936"/>
              </a:xfrm>
              <a:prstGeom prst="rect">
                <a:avLst/>
              </a:prstGeom>
              <a:solidFill>
                <a:srgbClr val="F8F8F8"/>
              </a:solidFill>
              <a:ln>
                <a:solidFill>
                  <a:srgbClr val="F8F8F8"/>
                </a:solidFill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/>
              </a:p>
            </p:txBody>
          </p:sp>
          <p:pic>
            <p:nvPicPr>
              <p:cNvPr id="49" name="Imagen 48"/>
              <p:cNvPicPr>
                <a:picLocks noChangeAspect="1"/>
              </p:cNvPicPr>
              <p:nvPr/>
            </p:nvPicPr>
            <p:blipFill>
              <a:blip r:embed="rId8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/>
            </p:blipFill>
            <p:spPr bwMode="auto">
              <a:xfrm>
                <a:off x="7122113" y="2495755"/>
                <a:ext cx="1952044" cy="2092047"/>
              </a:xfrm>
              <a:prstGeom prst="rect">
                <a:avLst/>
              </a:prstGeom>
            </p:spPr>
          </p:pic>
          <p:sp>
            <p:nvSpPr>
              <p:cNvPr id="45" name="Rectángulo 44"/>
              <p:cNvSpPr/>
              <p:nvPr/>
            </p:nvSpPr>
            <p:spPr bwMode="auto">
              <a:xfrm>
                <a:off x="8694552" y="2540623"/>
                <a:ext cx="376528" cy="277294"/>
              </a:xfrm>
              <a:prstGeom prst="rect">
                <a:avLst/>
              </a:prstGeom>
              <a:solidFill>
                <a:srgbClr val="F9F9F9"/>
              </a:solidFill>
              <a:ln>
                <a:solidFill>
                  <a:srgbClr val="F9F9F9"/>
                </a:solidFill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s-ES"/>
              </a:p>
            </p:txBody>
          </p:sp>
          <p:pic>
            <p:nvPicPr>
              <p:cNvPr id="46" name="Imagen 45"/>
              <p:cNvPicPr>
                <a:picLocks noChangeAspect="1"/>
              </p:cNvPicPr>
              <p:nvPr/>
            </p:nvPicPr>
            <p:blipFill>
              <a:blip r:embed="rId9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/>
            </p:blipFill>
            <p:spPr bwMode="auto">
              <a:xfrm>
                <a:off x="7462409" y="2495760"/>
                <a:ext cx="1556700" cy="262971"/>
              </a:xfrm>
              <a:prstGeom prst="rect">
                <a:avLst/>
              </a:prstGeom>
            </p:spPr>
          </p:pic>
          <p:sp>
            <p:nvSpPr>
              <p:cNvPr id="47" name="Rectángulo 46"/>
              <p:cNvSpPr/>
              <p:nvPr/>
            </p:nvSpPr>
            <p:spPr bwMode="auto">
              <a:xfrm>
                <a:off x="8030056" y="2719408"/>
                <a:ext cx="112069" cy="277294"/>
              </a:xfrm>
              <a:prstGeom prst="rect">
                <a:avLst/>
              </a:prstGeom>
              <a:solidFill>
                <a:srgbClr val="F9F9F9"/>
              </a:solidFill>
              <a:ln>
                <a:solidFill>
                  <a:srgbClr val="F9F9F9"/>
                </a:solidFill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s-ES"/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1F58F97A-AF00-A25E-82ED-57015294EA61}"/>
                  </a:ext>
                </a:extLst>
              </p:cNvPr>
              <p:cNvGrpSpPr/>
              <p:nvPr/>
            </p:nvGrpSpPr>
            <p:grpSpPr>
              <a:xfrm>
                <a:off x="2887421" y="1911463"/>
                <a:ext cx="6336615" cy="2625102"/>
                <a:chOff x="2887421" y="1911463"/>
                <a:chExt cx="6336615" cy="2625102"/>
              </a:xfrm>
            </p:grpSpPr>
            <p:cxnSp>
              <p:nvCxnSpPr>
                <p:cNvPr id="10" name="Straight Arrow Connector 9">
                  <a:extLst>
                    <a:ext uri="{FF2B5EF4-FFF2-40B4-BE49-F238E27FC236}">
                      <a16:creationId xmlns:a16="http://schemas.microsoft.com/office/drawing/2014/main" id="{EF1EF9BB-64E4-A29F-E08E-B40AB704500F}"/>
                    </a:ext>
                  </a:extLst>
                </p:cNvPr>
                <p:cNvCxnSpPr/>
                <p:nvPr/>
              </p:nvCxnSpPr>
              <p:spPr>
                <a:xfrm>
                  <a:off x="4459148" y="4082415"/>
                  <a:ext cx="609600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Arrow Connector 10">
                  <a:extLst>
                    <a:ext uri="{FF2B5EF4-FFF2-40B4-BE49-F238E27FC236}">
                      <a16:creationId xmlns:a16="http://schemas.microsoft.com/office/drawing/2014/main" id="{11A2449E-7740-A201-8A44-ABFE0F647761}"/>
                    </a:ext>
                  </a:extLst>
                </p:cNvPr>
                <p:cNvCxnSpPr/>
                <p:nvPr/>
              </p:nvCxnSpPr>
              <p:spPr bwMode="auto">
                <a:xfrm>
                  <a:off x="6369198" y="4082415"/>
                  <a:ext cx="609600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14" name="Picture 13">
                  <a:extLst>
                    <a:ext uri="{FF2B5EF4-FFF2-40B4-BE49-F238E27FC236}">
                      <a16:creationId xmlns:a16="http://schemas.microsoft.com/office/drawing/2014/main" id="{D4856A25-5C5B-49C1-9D54-D935B757A1B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887421" y="1911463"/>
                  <a:ext cx="6336615" cy="2625102"/>
                </a:xfrm>
                <a:prstGeom prst="rect">
                  <a:avLst/>
                </a:prstGeom>
              </p:spPr>
            </p:pic>
            <p:pic>
              <p:nvPicPr>
                <p:cNvPr id="15" name="Picture 14">
                  <a:extLst>
                    <a:ext uri="{FF2B5EF4-FFF2-40B4-BE49-F238E27FC236}">
                      <a16:creationId xmlns:a16="http://schemas.microsoft.com/office/drawing/2014/main" id="{0AAFCA59-CD58-59A0-4C32-839AB7E357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rcRect l="35001" t="26208" r="48839"/>
                <a:stretch/>
              </p:blipFill>
              <p:spPr bwMode="auto">
                <a:xfrm>
                  <a:off x="7143193" y="2599464"/>
                  <a:ext cx="1023938" cy="1937101"/>
                </a:xfrm>
                <a:prstGeom prst="rect">
                  <a:avLst/>
                </a:prstGeom>
              </p:spPr>
            </p:pic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59397644-6957-09FF-3DB0-A1E0D3AF1571}"/>
                    </a:ext>
                  </a:extLst>
                </p:cNvPr>
                <p:cNvSpPr/>
                <p:nvPr/>
              </p:nvSpPr>
              <p:spPr>
                <a:xfrm>
                  <a:off x="8119620" y="2599464"/>
                  <a:ext cx="121139" cy="21845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A5E235C6-A3A9-FE92-2D83-CFDCAA834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67183" y="6293607"/>
            <a:ext cx="6470111" cy="365124"/>
          </a:xfrm>
        </p:spPr>
        <p:txBody>
          <a:bodyPr/>
          <a:lstStyle/>
          <a:p>
            <a:r>
              <a:rPr lang="en-US" sz="1200" dirty="0"/>
              <a:t>I. Accelerating Saccadic Response through Spatial and Temporal Cross-Modal Misalignments</a:t>
            </a: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dirty="0"/>
              <a:t>Spatiotemporal Setup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0" indent="0">
              <a:buNone/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4F6F2D-FD9D-E475-8056-2DDF14980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412262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29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328A47-C469-A7E5-99F9-F82A95AE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877AE-6859-4807-89AE-EE94369FE5BC}" type="datetime1">
              <a:rPr lang="en-US" smtClean="0"/>
              <a:t>9/22/2026</a:t>
            </a:fld>
            <a:endParaRPr lang="en-US"/>
          </a:p>
        </p:txBody>
      </p:sp>
      <p:grpSp>
        <p:nvGrpSpPr>
          <p:cNvPr id="7" name="Grupo 2">
            <a:extLst>
              <a:ext uri="{FF2B5EF4-FFF2-40B4-BE49-F238E27FC236}">
                <a16:creationId xmlns:a16="http://schemas.microsoft.com/office/drawing/2014/main" id="{76E097A8-DC61-13FF-6B6B-0ABDA49A3FC1}"/>
              </a:ext>
            </a:extLst>
          </p:cNvPr>
          <p:cNvGrpSpPr/>
          <p:nvPr/>
        </p:nvGrpSpPr>
        <p:grpSpPr bwMode="auto">
          <a:xfrm>
            <a:off x="3204413" y="1891552"/>
            <a:ext cx="5869744" cy="3796017"/>
            <a:chOff x="1791619" y="1905666"/>
            <a:chExt cx="3889460" cy="2523346"/>
          </a:xfrm>
        </p:grpSpPr>
        <p:pic>
          <p:nvPicPr>
            <p:cNvPr id="8" name="Picture 15">
              <a:extLst>
                <a:ext uri="{FF2B5EF4-FFF2-40B4-BE49-F238E27FC236}">
                  <a16:creationId xmlns:a16="http://schemas.microsoft.com/office/drawing/2014/main" id="{3FF7A372-A25C-B4BE-E5BA-31CBC07B7F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/>
          </p:blipFill>
          <p:spPr bwMode="auto">
            <a:xfrm>
              <a:off x="1791619" y="1905666"/>
              <a:ext cx="3861475" cy="2335953"/>
            </a:xfrm>
            <a:prstGeom prst="rect">
              <a:avLst/>
            </a:prstGeom>
          </p:spPr>
        </p:pic>
        <p:pic>
          <p:nvPicPr>
            <p:cNvPr id="9" name="Picture 22">
              <a:extLst>
                <a:ext uri="{FF2B5EF4-FFF2-40B4-BE49-F238E27FC236}">
                  <a16:creationId xmlns:a16="http://schemas.microsoft.com/office/drawing/2014/main" id="{D22819ED-0CAE-7156-5C31-353F59DCE9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4029971" y="3851292"/>
              <a:ext cx="189946" cy="18432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A35C6B7-D446-6717-4991-E97718B91A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/>
          </p:blipFill>
          <p:spPr bwMode="auto">
            <a:xfrm>
              <a:off x="4824753" y="1943744"/>
              <a:ext cx="153731" cy="201440"/>
            </a:xfrm>
            <a:prstGeom prst="rect">
              <a:avLst/>
            </a:prstGeom>
          </p:spPr>
        </p:pic>
        <p:pic>
          <p:nvPicPr>
            <p:cNvPr id="11" name="Picture 29">
              <a:extLst>
                <a:ext uri="{FF2B5EF4-FFF2-40B4-BE49-F238E27FC236}">
                  <a16:creationId xmlns:a16="http://schemas.microsoft.com/office/drawing/2014/main" id="{C2582DBD-F863-862C-8775-2C802265FCC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/>
          </p:blipFill>
          <p:spPr bwMode="auto">
            <a:xfrm>
              <a:off x="5220430" y="1943744"/>
              <a:ext cx="264336" cy="195973"/>
            </a:xfrm>
            <a:prstGeom prst="rect">
              <a:avLst/>
            </a:prstGeom>
          </p:spPr>
        </p:pic>
        <p:cxnSp>
          <p:nvCxnSpPr>
            <p:cNvPr id="12" name="Straight Arrow Connector 33">
              <a:extLst>
                <a:ext uri="{FF2B5EF4-FFF2-40B4-BE49-F238E27FC236}">
                  <a16:creationId xmlns:a16="http://schemas.microsoft.com/office/drawing/2014/main" id="{28CE6587-8F32-BE6D-B58C-7AB11056E6F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941231" y="4429012"/>
              <a:ext cx="304799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Picture 23">
              <a:extLst>
                <a:ext uri="{FF2B5EF4-FFF2-40B4-BE49-F238E27FC236}">
                  <a16:creationId xmlns:a16="http://schemas.microsoft.com/office/drawing/2014/main" id="{BFBF05BC-4625-884B-27A8-BC0C8EE583A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AFAFA"/>
                </a:clrFrom>
                <a:clrTo>
                  <a:srgbClr val="FAFAFA">
                    <a:alpha val="0"/>
                  </a:srgbClr>
                </a:clrTo>
              </a:clrChange>
            </a:blip>
            <a:stretch/>
          </p:blipFill>
          <p:spPr bwMode="auto">
            <a:xfrm>
              <a:off x="5220430" y="1925448"/>
              <a:ext cx="264336" cy="212384"/>
            </a:xfrm>
            <a:prstGeom prst="rect">
              <a:avLst/>
            </a:prstGeom>
          </p:spPr>
        </p:pic>
        <p:pic>
          <p:nvPicPr>
            <p:cNvPr id="17" name="Imagen 37">
              <a:extLst>
                <a:ext uri="{FF2B5EF4-FFF2-40B4-BE49-F238E27FC236}">
                  <a16:creationId xmlns:a16="http://schemas.microsoft.com/office/drawing/2014/main" id="{437DE9BA-A7D9-596A-89E3-2BE23890A1C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C5C5C5"/>
                </a:clrFrom>
                <a:clrTo>
                  <a:srgbClr val="C5C5C5">
                    <a:alpha val="0"/>
                  </a:srgbClr>
                </a:clrTo>
              </a:clrChange>
            </a:blip>
            <a:stretch/>
          </p:blipFill>
          <p:spPr bwMode="auto">
            <a:xfrm>
              <a:off x="5057067" y="2335865"/>
              <a:ext cx="131025" cy="134302"/>
            </a:xfrm>
            <a:prstGeom prst="rect">
              <a:avLst/>
            </a:prstGeom>
          </p:spPr>
        </p:pic>
        <p:pic>
          <p:nvPicPr>
            <p:cNvPr id="18" name="Picture 22">
              <a:extLst>
                <a:ext uri="{FF2B5EF4-FFF2-40B4-BE49-F238E27FC236}">
                  <a16:creationId xmlns:a16="http://schemas.microsoft.com/office/drawing/2014/main" id="{52C359BD-3157-B261-3D66-4123F88EA0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/>
          </p:blipFill>
          <p:spPr bwMode="auto">
            <a:xfrm>
              <a:off x="4816264" y="1936392"/>
              <a:ext cx="153731" cy="201440"/>
            </a:xfrm>
            <a:prstGeom prst="rect">
              <a:avLst/>
            </a:prstGeom>
          </p:spPr>
        </p:pic>
        <p:sp>
          <p:nvSpPr>
            <p:cNvPr id="19" name="Rectangle 2">
              <a:extLst>
                <a:ext uri="{FF2B5EF4-FFF2-40B4-BE49-F238E27FC236}">
                  <a16:creationId xmlns:a16="http://schemas.microsoft.com/office/drawing/2014/main" id="{970F4478-BA13-4947-ACB9-099E5ECB8B6C}"/>
                </a:ext>
              </a:extLst>
            </p:cNvPr>
            <p:cNvSpPr/>
            <p:nvPr/>
          </p:nvSpPr>
          <p:spPr bwMode="auto">
            <a:xfrm>
              <a:off x="5223457" y="1982534"/>
              <a:ext cx="261938" cy="138887"/>
            </a:xfrm>
            <a:prstGeom prst="rect">
              <a:avLst/>
            </a:prstGeom>
            <a:solidFill>
              <a:srgbClr val="F8F8F8"/>
            </a:solidFill>
            <a:ln>
              <a:solidFill>
                <a:srgbClr val="F8F8F8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20" name="Picture 23">
              <a:extLst>
                <a:ext uri="{FF2B5EF4-FFF2-40B4-BE49-F238E27FC236}">
                  <a16:creationId xmlns:a16="http://schemas.microsoft.com/office/drawing/2014/main" id="{D5BBE3DA-E9ED-734A-C935-FDB8246BF8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AFAFA"/>
                </a:clrFrom>
                <a:clrTo>
                  <a:srgbClr val="FAFAFA">
                    <a:alpha val="0"/>
                  </a:srgbClr>
                </a:clrTo>
              </a:clrChange>
            </a:blip>
            <a:stretch/>
          </p:blipFill>
          <p:spPr bwMode="auto">
            <a:xfrm>
              <a:off x="5211534" y="1914186"/>
              <a:ext cx="264336" cy="212384"/>
            </a:xfrm>
            <a:prstGeom prst="rect">
              <a:avLst/>
            </a:prstGeom>
          </p:spPr>
        </p:pic>
        <p:pic>
          <p:nvPicPr>
            <p:cNvPr id="27" name="Imagen 48">
              <a:extLst>
                <a:ext uri="{FF2B5EF4-FFF2-40B4-BE49-F238E27FC236}">
                  <a16:creationId xmlns:a16="http://schemas.microsoft.com/office/drawing/2014/main" id="{3F2D1DC6-2791-F123-E7D6-AECBF6D1F14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/>
          </p:blipFill>
          <p:spPr bwMode="auto">
            <a:xfrm>
              <a:off x="4387599" y="2307301"/>
              <a:ext cx="1293480" cy="1390657"/>
            </a:xfrm>
            <a:prstGeom prst="rect">
              <a:avLst/>
            </a:prstGeom>
          </p:spPr>
        </p:pic>
        <p:sp>
          <p:nvSpPr>
            <p:cNvPr id="23" name="Rectángulo 44">
              <a:extLst>
                <a:ext uri="{FF2B5EF4-FFF2-40B4-BE49-F238E27FC236}">
                  <a16:creationId xmlns:a16="http://schemas.microsoft.com/office/drawing/2014/main" id="{5AD004B4-4314-0EFC-13A8-BC1A943D1D7A}"/>
                </a:ext>
              </a:extLst>
            </p:cNvPr>
            <p:cNvSpPr/>
            <p:nvPr/>
          </p:nvSpPr>
          <p:spPr bwMode="auto">
            <a:xfrm>
              <a:off x="5429542" y="2337126"/>
              <a:ext cx="249498" cy="184327"/>
            </a:xfrm>
            <a:prstGeom prst="rect">
              <a:avLst/>
            </a:prstGeom>
            <a:solidFill>
              <a:srgbClr val="F9F9F9"/>
            </a:solidFill>
            <a:ln>
              <a:solidFill>
                <a:srgbClr val="F9F9F9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s-ES"/>
            </a:p>
          </p:txBody>
        </p:sp>
        <p:pic>
          <p:nvPicPr>
            <p:cNvPr id="24" name="Imagen 45">
              <a:extLst>
                <a:ext uri="{FF2B5EF4-FFF2-40B4-BE49-F238E27FC236}">
                  <a16:creationId xmlns:a16="http://schemas.microsoft.com/office/drawing/2014/main" id="{5E3F9540-5838-1737-A8FD-F73C40FD2C5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/>
          </p:blipFill>
          <p:spPr bwMode="auto">
            <a:xfrm>
              <a:off x="4613089" y="2307304"/>
              <a:ext cx="1031514" cy="174806"/>
            </a:xfrm>
            <a:prstGeom prst="rect">
              <a:avLst/>
            </a:prstGeom>
          </p:spPr>
        </p:pic>
        <p:sp>
          <p:nvSpPr>
            <p:cNvPr id="25" name="Rectángulo 46">
              <a:extLst>
                <a:ext uri="{FF2B5EF4-FFF2-40B4-BE49-F238E27FC236}">
                  <a16:creationId xmlns:a16="http://schemas.microsoft.com/office/drawing/2014/main" id="{832A9C6D-66B7-B2C4-159E-B16E4A715945}"/>
                </a:ext>
              </a:extLst>
            </p:cNvPr>
            <p:cNvSpPr/>
            <p:nvPr/>
          </p:nvSpPr>
          <p:spPr bwMode="auto">
            <a:xfrm>
              <a:off x="4989228" y="2455971"/>
              <a:ext cx="74260" cy="184327"/>
            </a:xfrm>
            <a:prstGeom prst="rect">
              <a:avLst/>
            </a:prstGeom>
            <a:solidFill>
              <a:srgbClr val="F9F9F9"/>
            </a:solidFill>
            <a:ln>
              <a:solidFill>
                <a:srgbClr val="F9F9F9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s-ES"/>
            </a:p>
          </p:txBody>
        </p:sp>
      </p:grp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4E6F7C7B-B0A3-7154-A0B8-33D11CA9BD95}"/>
              </a:ext>
            </a:extLst>
          </p:cNvPr>
          <p:cNvCxnSpPr/>
          <p:nvPr/>
        </p:nvCxnSpPr>
        <p:spPr bwMode="auto">
          <a:xfrm>
            <a:off x="4459148" y="4082415"/>
            <a:ext cx="6096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3FD9A21F-EFDB-719E-71D2-E513A30EA269}"/>
              </a:ext>
            </a:extLst>
          </p:cNvPr>
          <p:cNvCxnSpPr/>
          <p:nvPr/>
        </p:nvCxnSpPr>
        <p:spPr bwMode="auto">
          <a:xfrm>
            <a:off x="6369198" y="4082415"/>
            <a:ext cx="6096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34">
            <a:extLst>
              <a:ext uri="{FF2B5EF4-FFF2-40B4-BE49-F238E27FC236}">
                <a16:creationId xmlns:a16="http://schemas.microsoft.com/office/drawing/2014/main" id="{9AEC4657-AD8D-165E-9514-30631C3C5C93}"/>
              </a:ext>
            </a:extLst>
          </p:cNvPr>
          <p:cNvSpPr txBox="1"/>
          <p:nvPr/>
        </p:nvSpPr>
        <p:spPr bwMode="auto">
          <a:xfrm>
            <a:off x="3503662" y="5277849"/>
            <a:ext cx="1130303" cy="42332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accent2"/>
              </a:buClr>
              <a:defRPr/>
            </a:pPr>
            <a:r>
              <a:rPr lang="en-US" dirty="0">
                <a:solidFill>
                  <a:srgbClr val="156082"/>
                </a:solidFill>
              </a:rPr>
              <a:t>time</a:t>
            </a:r>
            <a:endParaRPr dirty="0">
              <a:solidFill>
                <a:srgbClr val="156082"/>
              </a:solidFill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3F7A1B8-F710-660A-8828-3B0573168238}"/>
              </a:ext>
            </a:extLst>
          </p:cNvPr>
          <p:cNvGrpSpPr/>
          <p:nvPr/>
        </p:nvGrpSpPr>
        <p:grpSpPr>
          <a:xfrm>
            <a:off x="2887421" y="1911463"/>
            <a:ext cx="6336615" cy="2625102"/>
            <a:chOff x="2887421" y="1911463"/>
            <a:chExt cx="6336615" cy="2625102"/>
          </a:xfrm>
        </p:grpSpPr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C2820CD5-8D9C-94D0-F205-1F415B29755A}"/>
                </a:ext>
              </a:extLst>
            </p:cNvPr>
            <p:cNvCxnSpPr/>
            <p:nvPr/>
          </p:nvCxnSpPr>
          <p:spPr>
            <a:xfrm>
              <a:off x="4459148" y="4082415"/>
              <a:ext cx="6096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0B566C51-E418-C13C-3A5A-450CE08F24A7}"/>
                </a:ext>
              </a:extLst>
            </p:cNvPr>
            <p:cNvCxnSpPr/>
            <p:nvPr/>
          </p:nvCxnSpPr>
          <p:spPr bwMode="auto">
            <a:xfrm>
              <a:off x="6369198" y="4082415"/>
              <a:ext cx="6096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5BCE55F8-C2EF-4E55-4435-44F206A2E64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887421" y="1911463"/>
              <a:ext cx="6336615" cy="2625102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5717AAC0-368B-5337-F094-B9E390EEBA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35001" t="26208" r="48839"/>
            <a:stretch/>
          </p:blipFill>
          <p:spPr bwMode="auto">
            <a:xfrm>
              <a:off x="7143193" y="2599464"/>
              <a:ext cx="1023938" cy="1937101"/>
            </a:xfrm>
            <a:prstGeom prst="rect">
              <a:avLst/>
            </a:prstGeom>
          </p:spPr>
        </p:pic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BC121D75-F1E0-0F11-13A0-381690226C73}"/>
                </a:ext>
              </a:extLst>
            </p:cNvPr>
            <p:cNvSpPr/>
            <p:nvPr/>
          </p:nvSpPr>
          <p:spPr>
            <a:xfrm>
              <a:off x="8119620" y="2599464"/>
              <a:ext cx="121139" cy="2184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Elipse 30"/>
          <p:cNvSpPr/>
          <p:nvPr/>
        </p:nvSpPr>
        <p:spPr bwMode="auto">
          <a:xfrm>
            <a:off x="6525693" y="4742416"/>
            <a:ext cx="400071" cy="429402"/>
          </a:xfrm>
          <a:prstGeom prst="ellipse">
            <a:avLst/>
          </a:prstGeom>
          <a:noFill/>
          <a:ln w="19050">
            <a:solidFill>
              <a:srgbClr val="135263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57" name="Elipse 30">
            <a:extLst>
              <a:ext uri="{FF2B5EF4-FFF2-40B4-BE49-F238E27FC236}">
                <a16:creationId xmlns:a16="http://schemas.microsoft.com/office/drawing/2014/main" id="{2469B1E1-60AB-9835-EF43-4CD79BACA1A2}"/>
              </a:ext>
            </a:extLst>
          </p:cNvPr>
          <p:cNvSpPr/>
          <p:nvPr/>
        </p:nvSpPr>
        <p:spPr bwMode="auto">
          <a:xfrm>
            <a:off x="7767060" y="1797142"/>
            <a:ext cx="400071" cy="429402"/>
          </a:xfrm>
          <a:prstGeom prst="ellipse">
            <a:avLst/>
          </a:prstGeom>
          <a:noFill/>
          <a:ln w="19050">
            <a:solidFill>
              <a:srgbClr val="135263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58" name="Elipse 30">
            <a:extLst>
              <a:ext uri="{FF2B5EF4-FFF2-40B4-BE49-F238E27FC236}">
                <a16:creationId xmlns:a16="http://schemas.microsoft.com/office/drawing/2014/main" id="{51D7639B-7334-CA69-C373-FE53E21E1C52}"/>
              </a:ext>
            </a:extLst>
          </p:cNvPr>
          <p:cNvSpPr/>
          <p:nvPr/>
        </p:nvSpPr>
        <p:spPr bwMode="auto">
          <a:xfrm>
            <a:off x="8490937" y="1794469"/>
            <a:ext cx="400071" cy="429402"/>
          </a:xfrm>
          <a:prstGeom prst="ellipse">
            <a:avLst/>
          </a:prstGeom>
          <a:noFill/>
          <a:ln w="19050">
            <a:solidFill>
              <a:srgbClr val="135263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3" name="Footer Placeholder 5">
            <a:extLst>
              <a:ext uri="{FF2B5EF4-FFF2-40B4-BE49-F238E27FC236}">
                <a16:creationId xmlns:a16="http://schemas.microsoft.com/office/drawing/2014/main" id="{5FFF1B60-A690-5965-F716-29997B4FF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67183" y="6293607"/>
            <a:ext cx="6470111" cy="365124"/>
          </a:xfrm>
        </p:spPr>
        <p:txBody>
          <a:bodyPr/>
          <a:lstStyle/>
          <a:p>
            <a:r>
              <a:rPr lang="en-US" sz="1200" dirty="0"/>
              <a:t>I. Accelerating Saccadic Response through Spatial and Temporal Cross-Modal Misalignments</a:t>
            </a:r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dirty="0"/>
              <a:t>Study Variables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9DA95F-D932-F3F4-3C96-E73D07D88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412262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30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F121053-8B4D-A5DE-1FA0-F98755F17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9A59B-BB26-46CE-B173-D7710ADF38A4}" type="datetime1">
              <a:rPr lang="en-US" smtClean="0"/>
              <a:t>9/22/2026</a:t>
            </a:fld>
            <a:endParaRPr lang="en-US"/>
          </a:p>
        </p:txBody>
      </p:sp>
      <p:sp>
        <p:nvSpPr>
          <p:cNvPr id="24" name="Text Placeholder 10"/>
          <p:cNvSpPr>
            <a:spLocks noGrp="1"/>
          </p:cNvSpPr>
          <p:nvPr>
            <p:ph type="body" idx="4294967295"/>
          </p:nvPr>
        </p:nvSpPr>
        <p:spPr bwMode="auto">
          <a:xfrm>
            <a:off x="4090183" y="1671281"/>
            <a:ext cx="2841783" cy="461962"/>
          </a:xfrm>
          <a:solidFill>
            <a:schemeClr val="bg1"/>
          </a:solidFill>
        </p:spPr>
        <p:txBody>
          <a:bodyPr/>
          <a:lstStyle/>
          <a:p>
            <a:pPr marL="0" indent="0" algn="ctr">
              <a:buNone/>
              <a:defRPr/>
            </a:pPr>
            <a:r>
              <a:rPr lang="en-US" sz="2400" dirty="0"/>
              <a:t>Temporal Shift (</a:t>
            </a:r>
            <a:r>
              <a:rPr lang="el-GR" sz="2400" dirty="0"/>
              <a:t>Δ</a:t>
            </a:r>
            <a:r>
              <a:rPr lang="en-US" sz="2400" dirty="0"/>
              <a:t>T)</a:t>
            </a:r>
            <a:endParaRPr dirty="0"/>
          </a:p>
        </p:txBody>
      </p:sp>
      <p:sp>
        <p:nvSpPr>
          <p:cNvPr id="15" name="Freeform: Shape 14"/>
          <p:cNvSpPr/>
          <p:nvPr/>
        </p:nvSpPr>
        <p:spPr bwMode="auto">
          <a:xfrm>
            <a:off x="505331" y="2700587"/>
            <a:ext cx="252413" cy="411957"/>
          </a:xfrm>
          <a:custGeom>
            <a:avLst/>
            <a:gdLst>
              <a:gd name="connsiteX0" fmla="*/ 252413 w 252413"/>
              <a:gd name="connsiteY0" fmla="*/ 0 h 411957"/>
              <a:gd name="connsiteX1" fmla="*/ 235744 w 252413"/>
              <a:gd name="connsiteY1" fmla="*/ 2382 h 411957"/>
              <a:gd name="connsiteX2" fmla="*/ 228600 w 252413"/>
              <a:gd name="connsiteY2" fmla="*/ 7144 h 411957"/>
              <a:gd name="connsiteX3" fmla="*/ 214313 w 252413"/>
              <a:gd name="connsiteY3" fmla="*/ 9525 h 411957"/>
              <a:gd name="connsiteX4" fmla="*/ 202407 w 252413"/>
              <a:gd name="connsiteY4" fmla="*/ 14288 h 411957"/>
              <a:gd name="connsiteX5" fmla="*/ 185738 w 252413"/>
              <a:gd name="connsiteY5" fmla="*/ 21432 h 411957"/>
              <a:gd name="connsiteX6" fmla="*/ 173832 w 252413"/>
              <a:gd name="connsiteY6" fmla="*/ 28575 h 411957"/>
              <a:gd name="connsiteX7" fmla="*/ 166688 w 252413"/>
              <a:gd name="connsiteY7" fmla="*/ 33338 h 411957"/>
              <a:gd name="connsiteX8" fmla="*/ 152400 w 252413"/>
              <a:gd name="connsiteY8" fmla="*/ 38100 h 411957"/>
              <a:gd name="connsiteX9" fmla="*/ 130969 w 252413"/>
              <a:gd name="connsiteY9" fmla="*/ 57150 h 411957"/>
              <a:gd name="connsiteX10" fmla="*/ 128588 w 252413"/>
              <a:gd name="connsiteY10" fmla="*/ 64294 h 411957"/>
              <a:gd name="connsiteX11" fmla="*/ 123825 w 252413"/>
              <a:gd name="connsiteY11" fmla="*/ 71438 h 411957"/>
              <a:gd name="connsiteX12" fmla="*/ 119063 w 252413"/>
              <a:gd name="connsiteY12" fmla="*/ 85725 h 411957"/>
              <a:gd name="connsiteX13" fmla="*/ 121444 w 252413"/>
              <a:gd name="connsiteY13" fmla="*/ 107157 h 411957"/>
              <a:gd name="connsiteX14" fmla="*/ 128588 w 252413"/>
              <a:gd name="connsiteY14" fmla="*/ 121444 h 411957"/>
              <a:gd name="connsiteX15" fmla="*/ 135732 w 252413"/>
              <a:gd name="connsiteY15" fmla="*/ 128588 h 411957"/>
              <a:gd name="connsiteX16" fmla="*/ 140494 w 252413"/>
              <a:gd name="connsiteY16" fmla="*/ 135732 h 411957"/>
              <a:gd name="connsiteX17" fmla="*/ 154782 w 252413"/>
              <a:gd name="connsiteY17" fmla="*/ 150019 h 411957"/>
              <a:gd name="connsiteX18" fmla="*/ 161925 w 252413"/>
              <a:gd name="connsiteY18" fmla="*/ 157163 h 411957"/>
              <a:gd name="connsiteX19" fmla="*/ 166688 w 252413"/>
              <a:gd name="connsiteY19" fmla="*/ 166688 h 411957"/>
              <a:gd name="connsiteX20" fmla="*/ 173832 w 252413"/>
              <a:gd name="connsiteY20" fmla="*/ 183357 h 411957"/>
              <a:gd name="connsiteX21" fmla="*/ 171450 w 252413"/>
              <a:gd name="connsiteY21" fmla="*/ 204788 h 411957"/>
              <a:gd name="connsiteX22" fmla="*/ 166688 w 252413"/>
              <a:gd name="connsiteY22" fmla="*/ 214313 h 411957"/>
              <a:gd name="connsiteX23" fmla="*/ 154782 w 252413"/>
              <a:gd name="connsiteY23" fmla="*/ 228600 h 411957"/>
              <a:gd name="connsiteX24" fmla="*/ 147638 w 252413"/>
              <a:gd name="connsiteY24" fmla="*/ 233363 h 411957"/>
              <a:gd name="connsiteX25" fmla="*/ 123825 w 252413"/>
              <a:gd name="connsiteY25" fmla="*/ 250032 h 411957"/>
              <a:gd name="connsiteX26" fmla="*/ 102394 w 252413"/>
              <a:gd name="connsiteY26" fmla="*/ 261938 h 411957"/>
              <a:gd name="connsiteX27" fmla="*/ 85725 w 252413"/>
              <a:gd name="connsiteY27" fmla="*/ 278607 h 411957"/>
              <a:gd name="connsiteX28" fmla="*/ 78582 w 252413"/>
              <a:gd name="connsiteY28" fmla="*/ 283369 h 411957"/>
              <a:gd name="connsiteX29" fmla="*/ 66675 w 252413"/>
              <a:gd name="connsiteY29" fmla="*/ 300038 h 411957"/>
              <a:gd name="connsiteX30" fmla="*/ 59532 w 252413"/>
              <a:gd name="connsiteY30" fmla="*/ 307182 h 411957"/>
              <a:gd name="connsiteX31" fmla="*/ 50007 w 252413"/>
              <a:gd name="connsiteY31" fmla="*/ 326232 h 411957"/>
              <a:gd name="connsiteX32" fmla="*/ 38100 w 252413"/>
              <a:gd name="connsiteY32" fmla="*/ 342900 h 411957"/>
              <a:gd name="connsiteX33" fmla="*/ 35719 w 252413"/>
              <a:gd name="connsiteY33" fmla="*/ 350044 h 411957"/>
              <a:gd name="connsiteX34" fmla="*/ 26194 w 252413"/>
              <a:gd name="connsiteY34" fmla="*/ 364332 h 411957"/>
              <a:gd name="connsiteX35" fmla="*/ 19050 w 252413"/>
              <a:gd name="connsiteY35" fmla="*/ 381000 h 411957"/>
              <a:gd name="connsiteX36" fmla="*/ 16669 w 252413"/>
              <a:gd name="connsiteY36" fmla="*/ 388144 h 411957"/>
              <a:gd name="connsiteX37" fmla="*/ 11907 w 252413"/>
              <a:gd name="connsiteY37" fmla="*/ 395288 h 411957"/>
              <a:gd name="connsiteX38" fmla="*/ 4763 w 252413"/>
              <a:gd name="connsiteY38" fmla="*/ 409575 h 411957"/>
              <a:gd name="connsiteX39" fmla="*/ 0 w 252413"/>
              <a:gd name="connsiteY39" fmla="*/ 411957 h 411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52413" h="411957" extrusionOk="0">
                <a:moveTo>
                  <a:pt x="252413" y="0"/>
                </a:moveTo>
                <a:cubicBezTo>
                  <a:pt x="246857" y="794"/>
                  <a:pt x="241120" y="769"/>
                  <a:pt x="235744" y="2382"/>
                </a:cubicBezTo>
                <a:cubicBezTo>
                  <a:pt x="233003" y="3204"/>
                  <a:pt x="231315" y="6239"/>
                  <a:pt x="228600" y="7144"/>
                </a:cubicBezTo>
                <a:cubicBezTo>
                  <a:pt x="224020" y="8671"/>
                  <a:pt x="219075" y="8731"/>
                  <a:pt x="214313" y="9525"/>
                </a:cubicBezTo>
                <a:cubicBezTo>
                  <a:pt x="210344" y="11113"/>
                  <a:pt x="206409" y="12787"/>
                  <a:pt x="202407" y="14288"/>
                </a:cubicBezTo>
                <a:cubicBezTo>
                  <a:pt x="192024" y="18182"/>
                  <a:pt x="197326" y="14994"/>
                  <a:pt x="185738" y="21432"/>
                </a:cubicBezTo>
                <a:cubicBezTo>
                  <a:pt x="181692" y="23680"/>
                  <a:pt x="177757" y="26122"/>
                  <a:pt x="173832" y="28575"/>
                </a:cubicBezTo>
                <a:cubicBezTo>
                  <a:pt x="171405" y="30092"/>
                  <a:pt x="169303" y="32176"/>
                  <a:pt x="166688" y="33338"/>
                </a:cubicBezTo>
                <a:cubicBezTo>
                  <a:pt x="162100" y="35377"/>
                  <a:pt x="157163" y="36513"/>
                  <a:pt x="152400" y="38100"/>
                </a:cubicBezTo>
                <a:cubicBezTo>
                  <a:pt x="146888" y="42510"/>
                  <a:pt x="135341" y="51029"/>
                  <a:pt x="130969" y="57150"/>
                </a:cubicBezTo>
                <a:cubicBezTo>
                  <a:pt x="129510" y="59193"/>
                  <a:pt x="129711" y="62049"/>
                  <a:pt x="128588" y="64294"/>
                </a:cubicBezTo>
                <a:cubicBezTo>
                  <a:pt x="127308" y="66854"/>
                  <a:pt x="125413" y="69057"/>
                  <a:pt x="123825" y="71438"/>
                </a:cubicBezTo>
                <a:cubicBezTo>
                  <a:pt x="122238" y="76200"/>
                  <a:pt x="118509" y="80736"/>
                  <a:pt x="119063" y="85725"/>
                </a:cubicBezTo>
                <a:cubicBezTo>
                  <a:pt x="119857" y="92869"/>
                  <a:pt x="120262" y="100067"/>
                  <a:pt x="121444" y="107157"/>
                </a:cubicBezTo>
                <a:cubicBezTo>
                  <a:pt x="122339" y="112527"/>
                  <a:pt x="125160" y="117330"/>
                  <a:pt x="128588" y="121444"/>
                </a:cubicBezTo>
                <a:cubicBezTo>
                  <a:pt x="130744" y="124031"/>
                  <a:pt x="133576" y="126001"/>
                  <a:pt x="135732" y="128588"/>
                </a:cubicBezTo>
                <a:cubicBezTo>
                  <a:pt x="137564" y="130787"/>
                  <a:pt x="138593" y="133593"/>
                  <a:pt x="140494" y="135732"/>
                </a:cubicBezTo>
                <a:cubicBezTo>
                  <a:pt x="144969" y="140766"/>
                  <a:pt x="150019" y="145256"/>
                  <a:pt x="154782" y="150019"/>
                </a:cubicBezTo>
                <a:cubicBezTo>
                  <a:pt x="157163" y="152400"/>
                  <a:pt x="160419" y="154151"/>
                  <a:pt x="161925" y="157163"/>
                </a:cubicBezTo>
                <a:cubicBezTo>
                  <a:pt x="163513" y="160338"/>
                  <a:pt x="165290" y="163425"/>
                  <a:pt x="166688" y="166688"/>
                </a:cubicBezTo>
                <a:cubicBezTo>
                  <a:pt x="177200" y="191215"/>
                  <a:pt x="158035" y="151767"/>
                  <a:pt x="173832" y="183357"/>
                </a:cubicBezTo>
                <a:cubicBezTo>
                  <a:pt x="173038" y="190501"/>
                  <a:pt x="173066" y="197784"/>
                  <a:pt x="171450" y="204788"/>
                </a:cubicBezTo>
                <a:cubicBezTo>
                  <a:pt x="170652" y="208247"/>
                  <a:pt x="168449" y="211231"/>
                  <a:pt x="166688" y="214313"/>
                </a:cubicBezTo>
                <a:cubicBezTo>
                  <a:pt x="163283" y="220272"/>
                  <a:pt x="160154" y="224124"/>
                  <a:pt x="154782" y="228600"/>
                </a:cubicBezTo>
                <a:cubicBezTo>
                  <a:pt x="152583" y="230432"/>
                  <a:pt x="149967" y="231699"/>
                  <a:pt x="147638" y="233363"/>
                </a:cubicBezTo>
                <a:cubicBezTo>
                  <a:pt x="140669" y="238341"/>
                  <a:pt x="131125" y="246382"/>
                  <a:pt x="123825" y="250032"/>
                </a:cubicBezTo>
                <a:cubicBezTo>
                  <a:pt x="118184" y="252852"/>
                  <a:pt x="106882" y="258198"/>
                  <a:pt x="102394" y="261938"/>
                </a:cubicBezTo>
                <a:cubicBezTo>
                  <a:pt x="96357" y="266969"/>
                  <a:pt x="92263" y="274248"/>
                  <a:pt x="85725" y="278607"/>
                </a:cubicBezTo>
                <a:cubicBezTo>
                  <a:pt x="83344" y="280194"/>
                  <a:pt x="80605" y="281346"/>
                  <a:pt x="78582" y="283369"/>
                </a:cubicBezTo>
                <a:cubicBezTo>
                  <a:pt x="70009" y="291942"/>
                  <a:pt x="73432" y="291930"/>
                  <a:pt x="66675" y="300038"/>
                </a:cubicBezTo>
                <a:cubicBezTo>
                  <a:pt x="64519" y="302625"/>
                  <a:pt x="61340" y="304341"/>
                  <a:pt x="59532" y="307182"/>
                </a:cubicBezTo>
                <a:cubicBezTo>
                  <a:pt x="55721" y="313172"/>
                  <a:pt x="54267" y="320552"/>
                  <a:pt x="50007" y="326232"/>
                </a:cubicBezTo>
                <a:cubicBezTo>
                  <a:pt x="41146" y="338046"/>
                  <a:pt x="45065" y="332455"/>
                  <a:pt x="38100" y="342900"/>
                </a:cubicBezTo>
                <a:cubicBezTo>
                  <a:pt x="37306" y="345281"/>
                  <a:pt x="36938" y="347850"/>
                  <a:pt x="35719" y="350044"/>
                </a:cubicBezTo>
                <a:cubicBezTo>
                  <a:pt x="32939" y="355048"/>
                  <a:pt x="26194" y="364332"/>
                  <a:pt x="26194" y="364332"/>
                </a:cubicBezTo>
                <a:cubicBezTo>
                  <a:pt x="20609" y="381087"/>
                  <a:pt x="27879" y="360398"/>
                  <a:pt x="19050" y="381000"/>
                </a:cubicBezTo>
                <a:cubicBezTo>
                  <a:pt x="18061" y="383307"/>
                  <a:pt x="17791" y="385899"/>
                  <a:pt x="16669" y="388144"/>
                </a:cubicBezTo>
                <a:cubicBezTo>
                  <a:pt x="15389" y="390704"/>
                  <a:pt x="13187" y="392728"/>
                  <a:pt x="11907" y="395288"/>
                </a:cubicBezTo>
                <a:cubicBezTo>
                  <a:pt x="8035" y="403032"/>
                  <a:pt x="11584" y="402754"/>
                  <a:pt x="4763" y="409575"/>
                </a:cubicBezTo>
                <a:cubicBezTo>
                  <a:pt x="3508" y="410830"/>
                  <a:pt x="1588" y="411163"/>
                  <a:pt x="0" y="411957"/>
                </a:cubicBezTo>
              </a:path>
            </a:pathLst>
          </a:cu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57" name="Grupo 56"/>
          <p:cNvGrpSpPr/>
          <p:nvPr/>
        </p:nvGrpSpPr>
        <p:grpSpPr bwMode="auto">
          <a:xfrm>
            <a:off x="1432265" y="2594487"/>
            <a:ext cx="4021935" cy="2099673"/>
            <a:chOff x="1413497" y="2846146"/>
            <a:chExt cx="3765693" cy="2004265"/>
          </a:xfrm>
          <a:solidFill>
            <a:schemeClr val="bg1"/>
          </a:solidFill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/>
          </p:blipFill>
          <p:spPr bwMode="auto">
            <a:xfrm>
              <a:off x="1413497" y="2960668"/>
              <a:ext cx="3765693" cy="1889743"/>
            </a:xfrm>
            <a:prstGeom prst="rect">
              <a:avLst/>
            </a:prstGeom>
            <a:grpFill/>
          </p:spPr>
        </p:pic>
        <p:sp>
          <p:nvSpPr>
            <p:cNvPr id="26" name="Rectangle 25"/>
            <p:cNvSpPr/>
            <p:nvPr/>
          </p:nvSpPr>
          <p:spPr bwMode="auto">
            <a:xfrm>
              <a:off x="1833406" y="2846146"/>
              <a:ext cx="3179805" cy="660451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32" name="Freeform: Shape 14"/>
          <p:cNvSpPr/>
          <p:nvPr/>
        </p:nvSpPr>
        <p:spPr bwMode="auto">
          <a:xfrm>
            <a:off x="4778048" y="1493096"/>
            <a:ext cx="260678" cy="426642"/>
          </a:xfrm>
          <a:custGeom>
            <a:avLst/>
            <a:gdLst>
              <a:gd name="connsiteX0" fmla="*/ 252413 w 252413"/>
              <a:gd name="connsiteY0" fmla="*/ 0 h 411957"/>
              <a:gd name="connsiteX1" fmla="*/ 235744 w 252413"/>
              <a:gd name="connsiteY1" fmla="*/ 2382 h 411957"/>
              <a:gd name="connsiteX2" fmla="*/ 228600 w 252413"/>
              <a:gd name="connsiteY2" fmla="*/ 7144 h 411957"/>
              <a:gd name="connsiteX3" fmla="*/ 214313 w 252413"/>
              <a:gd name="connsiteY3" fmla="*/ 9525 h 411957"/>
              <a:gd name="connsiteX4" fmla="*/ 202407 w 252413"/>
              <a:gd name="connsiteY4" fmla="*/ 14288 h 411957"/>
              <a:gd name="connsiteX5" fmla="*/ 185738 w 252413"/>
              <a:gd name="connsiteY5" fmla="*/ 21432 h 411957"/>
              <a:gd name="connsiteX6" fmla="*/ 173832 w 252413"/>
              <a:gd name="connsiteY6" fmla="*/ 28575 h 411957"/>
              <a:gd name="connsiteX7" fmla="*/ 166688 w 252413"/>
              <a:gd name="connsiteY7" fmla="*/ 33338 h 411957"/>
              <a:gd name="connsiteX8" fmla="*/ 152400 w 252413"/>
              <a:gd name="connsiteY8" fmla="*/ 38100 h 411957"/>
              <a:gd name="connsiteX9" fmla="*/ 130969 w 252413"/>
              <a:gd name="connsiteY9" fmla="*/ 57150 h 411957"/>
              <a:gd name="connsiteX10" fmla="*/ 128588 w 252413"/>
              <a:gd name="connsiteY10" fmla="*/ 64294 h 411957"/>
              <a:gd name="connsiteX11" fmla="*/ 123825 w 252413"/>
              <a:gd name="connsiteY11" fmla="*/ 71438 h 411957"/>
              <a:gd name="connsiteX12" fmla="*/ 119063 w 252413"/>
              <a:gd name="connsiteY12" fmla="*/ 85725 h 411957"/>
              <a:gd name="connsiteX13" fmla="*/ 121444 w 252413"/>
              <a:gd name="connsiteY13" fmla="*/ 107157 h 411957"/>
              <a:gd name="connsiteX14" fmla="*/ 128588 w 252413"/>
              <a:gd name="connsiteY14" fmla="*/ 121444 h 411957"/>
              <a:gd name="connsiteX15" fmla="*/ 135732 w 252413"/>
              <a:gd name="connsiteY15" fmla="*/ 128588 h 411957"/>
              <a:gd name="connsiteX16" fmla="*/ 140494 w 252413"/>
              <a:gd name="connsiteY16" fmla="*/ 135732 h 411957"/>
              <a:gd name="connsiteX17" fmla="*/ 154782 w 252413"/>
              <a:gd name="connsiteY17" fmla="*/ 150019 h 411957"/>
              <a:gd name="connsiteX18" fmla="*/ 161925 w 252413"/>
              <a:gd name="connsiteY18" fmla="*/ 157163 h 411957"/>
              <a:gd name="connsiteX19" fmla="*/ 166688 w 252413"/>
              <a:gd name="connsiteY19" fmla="*/ 166688 h 411957"/>
              <a:gd name="connsiteX20" fmla="*/ 173832 w 252413"/>
              <a:gd name="connsiteY20" fmla="*/ 183357 h 411957"/>
              <a:gd name="connsiteX21" fmla="*/ 171450 w 252413"/>
              <a:gd name="connsiteY21" fmla="*/ 204788 h 411957"/>
              <a:gd name="connsiteX22" fmla="*/ 166688 w 252413"/>
              <a:gd name="connsiteY22" fmla="*/ 214313 h 411957"/>
              <a:gd name="connsiteX23" fmla="*/ 154782 w 252413"/>
              <a:gd name="connsiteY23" fmla="*/ 228600 h 411957"/>
              <a:gd name="connsiteX24" fmla="*/ 147638 w 252413"/>
              <a:gd name="connsiteY24" fmla="*/ 233363 h 411957"/>
              <a:gd name="connsiteX25" fmla="*/ 123825 w 252413"/>
              <a:gd name="connsiteY25" fmla="*/ 250032 h 411957"/>
              <a:gd name="connsiteX26" fmla="*/ 102394 w 252413"/>
              <a:gd name="connsiteY26" fmla="*/ 261938 h 411957"/>
              <a:gd name="connsiteX27" fmla="*/ 85725 w 252413"/>
              <a:gd name="connsiteY27" fmla="*/ 278607 h 411957"/>
              <a:gd name="connsiteX28" fmla="*/ 78582 w 252413"/>
              <a:gd name="connsiteY28" fmla="*/ 283369 h 411957"/>
              <a:gd name="connsiteX29" fmla="*/ 66675 w 252413"/>
              <a:gd name="connsiteY29" fmla="*/ 300038 h 411957"/>
              <a:gd name="connsiteX30" fmla="*/ 59532 w 252413"/>
              <a:gd name="connsiteY30" fmla="*/ 307182 h 411957"/>
              <a:gd name="connsiteX31" fmla="*/ 50007 w 252413"/>
              <a:gd name="connsiteY31" fmla="*/ 326232 h 411957"/>
              <a:gd name="connsiteX32" fmla="*/ 38100 w 252413"/>
              <a:gd name="connsiteY32" fmla="*/ 342900 h 411957"/>
              <a:gd name="connsiteX33" fmla="*/ 35719 w 252413"/>
              <a:gd name="connsiteY33" fmla="*/ 350044 h 411957"/>
              <a:gd name="connsiteX34" fmla="*/ 26194 w 252413"/>
              <a:gd name="connsiteY34" fmla="*/ 364332 h 411957"/>
              <a:gd name="connsiteX35" fmla="*/ 19050 w 252413"/>
              <a:gd name="connsiteY35" fmla="*/ 381000 h 411957"/>
              <a:gd name="connsiteX36" fmla="*/ 16669 w 252413"/>
              <a:gd name="connsiteY36" fmla="*/ 388144 h 411957"/>
              <a:gd name="connsiteX37" fmla="*/ 11907 w 252413"/>
              <a:gd name="connsiteY37" fmla="*/ 395288 h 411957"/>
              <a:gd name="connsiteX38" fmla="*/ 4763 w 252413"/>
              <a:gd name="connsiteY38" fmla="*/ 409575 h 411957"/>
              <a:gd name="connsiteX39" fmla="*/ 0 w 252413"/>
              <a:gd name="connsiteY39" fmla="*/ 411957 h 411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52413" h="411957" extrusionOk="0">
                <a:moveTo>
                  <a:pt x="252413" y="0"/>
                </a:moveTo>
                <a:cubicBezTo>
                  <a:pt x="246857" y="794"/>
                  <a:pt x="241120" y="769"/>
                  <a:pt x="235744" y="2382"/>
                </a:cubicBezTo>
                <a:cubicBezTo>
                  <a:pt x="233003" y="3204"/>
                  <a:pt x="231315" y="6239"/>
                  <a:pt x="228600" y="7144"/>
                </a:cubicBezTo>
                <a:cubicBezTo>
                  <a:pt x="224020" y="8671"/>
                  <a:pt x="219075" y="8731"/>
                  <a:pt x="214313" y="9525"/>
                </a:cubicBezTo>
                <a:cubicBezTo>
                  <a:pt x="210344" y="11113"/>
                  <a:pt x="206409" y="12787"/>
                  <a:pt x="202407" y="14288"/>
                </a:cubicBezTo>
                <a:cubicBezTo>
                  <a:pt x="192024" y="18182"/>
                  <a:pt x="197326" y="14994"/>
                  <a:pt x="185738" y="21432"/>
                </a:cubicBezTo>
                <a:cubicBezTo>
                  <a:pt x="181692" y="23680"/>
                  <a:pt x="177757" y="26122"/>
                  <a:pt x="173832" y="28575"/>
                </a:cubicBezTo>
                <a:cubicBezTo>
                  <a:pt x="171405" y="30092"/>
                  <a:pt x="169303" y="32176"/>
                  <a:pt x="166688" y="33338"/>
                </a:cubicBezTo>
                <a:cubicBezTo>
                  <a:pt x="162100" y="35377"/>
                  <a:pt x="157163" y="36513"/>
                  <a:pt x="152400" y="38100"/>
                </a:cubicBezTo>
                <a:cubicBezTo>
                  <a:pt x="146888" y="42510"/>
                  <a:pt x="135341" y="51029"/>
                  <a:pt x="130969" y="57150"/>
                </a:cubicBezTo>
                <a:cubicBezTo>
                  <a:pt x="129510" y="59193"/>
                  <a:pt x="129711" y="62049"/>
                  <a:pt x="128588" y="64294"/>
                </a:cubicBezTo>
                <a:cubicBezTo>
                  <a:pt x="127308" y="66854"/>
                  <a:pt x="125413" y="69057"/>
                  <a:pt x="123825" y="71438"/>
                </a:cubicBezTo>
                <a:cubicBezTo>
                  <a:pt x="122238" y="76200"/>
                  <a:pt x="118509" y="80736"/>
                  <a:pt x="119063" y="85725"/>
                </a:cubicBezTo>
                <a:cubicBezTo>
                  <a:pt x="119857" y="92869"/>
                  <a:pt x="120262" y="100067"/>
                  <a:pt x="121444" y="107157"/>
                </a:cubicBezTo>
                <a:cubicBezTo>
                  <a:pt x="122339" y="112527"/>
                  <a:pt x="125160" y="117330"/>
                  <a:pt x="128588" y="121444"/>
                </a:cubicBezTo>
                <a:cubicBezTo>
                  <a:pt x="130744" y="124031"/>
                  <a:pt x="133576" y="126001"/>
                  <a:pt x="135732" y="128588"/>
                </a:cubicBezTo>
                <a:cubicBezTo>
                  <a:pt x="137564" y="130787"/>
                  <a:pt x="138593" y="133593"/>
                  <a:pt x="140494" y="135732"/>
                </a:cubicBezTo>
                <a:cubicBezTo>
                  <a:pt x="144969" y="140766"/>
                  <a:pt x="150019" y="145256"/>
                  <a:pt x="154782" y="150019"/>
                </a:cubicBezTo>
                <a:cubicBezTo>
                  <a:pt x="157163" y="152400"/>
                  <a:pt x="160419" y="154151"/>
                  <a:pt x="161925" y="157163"/>
                </a:cubicBezTo>
                <a:cubicBezTo>
                  <a:pt x="163513" y="160338"/>
                  <a:pt x="165290" y="163425"/>
                  <a:pt x="166688" y="166688"/>
                </a:cubicBezTo>
                <a:cubicBezTo>
                  <a:pt x="177200" y="191215"/>
                  <a:pt x="158035" y="151767"/>
                  <a:pt x="173832" y="183357"/>
                </a:cubicBezTo>
                <a:cubicBezTo>
                  <a:pt x="173038" y="190501"/>
                  <a:pt x="173066" y="197784"/>
                  <a:pt x="171450" y="204788"/>
                </a:cubicBezTo>
                <a:cubicBezTo>
                  <a:pt x="170652" y="208247"/>
                  <a:pt x="168449" y="211231"/>
                  <a:pt x="166688" y="214313"/>
                </a:cubicBezTo>
                <a:cubicBezTo>
                  <a:pt x="163283" y="220272"/>
                  <a:pt x="160154" y="224124"/>
                  <a:pt x="154782" y="228600"/>
                </a:cubicBezTo>
                <a:cubicBezTo>
                  <a:pt x="152583" y="230432"/>
                  <a:pt x="149967" y="231699"/>
                  <a:pt x="147638" y="233363"/>
                </a:cubicBezTo>
                <a:cubicBezTo>
                  <a:pt x="140669" y="238341"/>
                  <a:pt x="131125" y="246382"/>
                  <a:pt x="123825" y="250032"/>
                </a:cubicBezTo>
                <a:cubicBezTo>
                  <a:pt x="118184" y="252852"/>
                  <a:pt x="106882" y="258198"/>
                  <a:pt x="102394" y="261938"/>
                </a:cubicBezTo>
                <a:cubicBezTo>
                  <a:pt x="96357" y="266969"/>
                  <a:pt x="92263" y="274248"/>
                  <a:pt x="85725" y="278607"/>
                </a:cubicBezTo>
                <a:cubicBezTo>
                  <a:pt x="83344" y="280194"/>
                  <a:pt x="80605" y="281346"/>
                  <a:pt x="78582" y="283369"/>
                </a:cubicBezTo>
                <a:cubicBezTo>
                  <a:pt x="70009" y="291942"/>
                  <a:pt x="73432" y="291930"/>
                  <a:pt x="66675" y="300038"/>
                </a:cubicBezTo>
                <a:cubicBezTo>
                  <a:pt x="64519" y="302625"/>
                  <a:pt x="61340" y="304341"/>
                  <a:pt x="59532" y="307182"/>
                </a:cubicBezTo>
                <a:cubicBezTo>
                  <a:pt x="55721" y="313172"/>
                  <a:pt x="54267" y="320552"/>
                  <a:pt x="50007" y="326232"/>
                </a:cubicBezTo>
                <a:cubicBezTo>
                  <a:pt x="41146" y="338046"/>
                  <a:pt x="45065" y="332455"/>
                  <a:pt x="38100" y="342900"/>
                </a:cubicBezTo>
                <a:cubicBezTo>
                  <a:pt x="37306" y="345281"/>
                  <a:pt x="36938" y="347850"/>
                  <a:pt x="35719" y="350044"/>
                </a:cubicBezTo>
                <a:cubicBezTo>
                  <a:pt x="32939" y="355048"/>
                  <a:pt x="26194" y="364332"/>
                  <a:pt x="26194" y="364332"/>
                </a:cubicBezTo>
                <a:cubicBezTo>
                  <a:pt x="20609" y="381087"/>
                  <a:pt x="27879" y="360398"/>
                  <a:pt x="19050" y="381000"/>
                </a:cubicBezTo>
                <a:cubicBezTo>
                  <a:pt x="18061" y="383307"/>
                  <a:pt x="17791" y="385899"/>
                  <a:pt x="16669" y="388144"/>
                </a:cubicBezTo>
                <a:cubicBezTo>
                  <a:pt x="15389" y="390704"/>
                  <a:pt x="13187" y="392728"/>
                  <a:pt x="11907" y="395288"/>
                </a:cubicBezTo>
                <a:cubicBezTo>
                  <a:pt x="8035" y="403032"/>
                  <a:pt x="11584" y="402754"/>
                  <a:pt x="4763" y="409575"/>
                </a:cubicBezTo>
                <a:cubicBezTo>
                  <a:pt x="3508" y="410830"/>
                  <a:pt x="1588" y="411163"/>
                  <a:pt x="0" y="411957"/>
                </a:cubicBezTo>
              </a:path>
            </a:pathLst>
          </a:cu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" name="Elipse 53"/>
          <p:cNvSpPr/>
          <p:nvPr/>
        </p:nvSpPr>
        <p:spPr bwMode="auto">
          <a:xfrm>
            <a:off x="8576443" y="4246294"/>
            <a:ext cx="436198" cy="358839"/>
          </a:xfrm>
          <a:prstGeom prst="ellipse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29" name="Text Placeholder 10"/>
          <p:cNvSpPr txBox="1"/>
          <p:nvPr/>
        </p:nvSpPr>
        <p:spPr bwMode="auto">
          <a:xfrm>
            <a:off x="2480499" y="2730782"/>
            <a:ext cx="1817031" cy="461665"/>
          </a:xfrm>
          <a:prstGeom prst="rect">
            <a:avLst/>
          </a:prstGeom>
          <a:noFill/>
        </p:spPr>
        <p:txBody>
          <a:bodyPr vert="horz" wrap="square" lIns="0" tIns="45720" rIns="91440" bIns="45720" rtlCol="0" anchor="t" anchorCtr="0">
            <a:spAutoFit/>
          </a:bodyPr>
          <a:lstStyle>
            <a:lvl1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/>
              <a:buNone/>
              <a:defRPr sz="1800" b="1" cap="all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System Font Regular"/>
              <a:buNone/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/>
              <a:buNone/>
              <a:defRPr sz="1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System Font Regular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l-GR" sz="2400"/>
              <a:t>Δ</a:t>
            </a:r>
            <a:r>
              <a:rPr lang="en-US" sz="2400"/>
              <a:t>T</a:t>
            </a: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A7C1E95-6CF7-0233-96DF-FAA73B3138E7}"/>
              </a:ext>
            </a:extLst>
          </p:cNvPr>
          <p:cNvSpPr/>
          <p:nvPr/>
        </p:nvSpPr>
        <p:spPr>
          <a:xfrm>
            <a:off x="9315450" y="2013614"/>
            <a:ext cx="1466850" cy="423825"/>
          </a:xfrm>
          <a:prstGeom prst="rect">
            <a:avLst/>
          </a:pr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34">
            <a:extLst>
              <a:ext uri="{FF2B5EF4-FFF2-40B4-BE49-F238E27FC236}">
                <a16:creationId xmlns:a16="http://schemas.microsoft.com/office/drawing/2014/main" id="{336338EA-C9ED-AA48-D266-92786200E1A5}"/>
              </a:ext>
            </a:extLst>
          </p:cNvPr>
          <p:cNvSpPr txBox="1"/>
          <p:nvPr/>
        </p:nvSpPr>
        <p:spPr bwMode="auto">
          <a:xfrm>
            <a:off x="6892814" y="4536828"/>
            <a:ext cx="1130303" cy="42332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accent2"/>
              </a:buClr>
              <a:defRPr/>
            </a:pPr>
            <a:r>
              <a:rPr lang="en-US" dirty="0">
                <a:solidFill>
                  <a:srgbClr val="156082"/>
                </a:solidFill>
              </a:rPr>
              <a:t>time</a:t>
            </a:r>
            <a:endParaRPr dirty="0">
              <a:solidFill>
                <a:srgbClr val="156082"/>
              </a:solidFill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752F079-2673-8129-C5F7-F2A5928BDDDB}"/>
              </a:ext>
            </a:extLst>
          </p:cNvPr>
          <p:cNvGrpSpPr/>
          <p:nvPr/>
        </p:nvGrpSpPr>
        <p:grpSpPr>
          <a:xfrm>
            <a:off x="6096000" y="2311428"/>
            <a:ext cx="4512961" cy="2502763"/>
            <a:chOff x="2887421" y="1891552"/>
            <a:chExt cx="6336615" cy="3514111"/>
          </a:xfrm>
        </p:grpSpPr>
        <p:pic>
          <p:nvPicPr>
            <p:cNvPr id="58" name="Picture 15">
              <a:extLst>
                <a:ext uri="{FF2B5EF4-FFF2-40B4-BE49-F238E27FC236}">
                  <a16:creationId xmlns:a16="http://schemas.microsoft.com/office/drawing/2014/main" id="{89340E9E-B2E9-402E-55B9-291DD3AEEC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/>
          </p:blipFill>
          <p:spPr bwMode="auto">
            <a:xfrm>
              <a:off x="3204413" y="1891552"/>
              <a:ext cx="5827511" cy="3514111"/>
            </a:xfrm>
            <a:prstGeom prst="rect">
              <a:avLst/>
            </a:prstGeom>
          </p:spPr>
        </p:pic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EB3EF72B-3C3E-342F-2749-CC1BF86805D3}"/>
                </a:ext>
              </a:extLst>
            </p:cNvPr>
            <p:cNvGrpSpPr/>
            <p:nvPr/>
          </p:nvGrpSpPr>
          <p:grpSpPr>
            <a:xfrm>
              <a:off x="2887421" y="1911463"/>
              <a:ext cx="6336615" cy="3184300"/>
              <a:chOff x="2887421" y="1911463"/>
              <a:chExt cx="6336615" cy="3184300"/>
            </a:xfrm>
          </p:grpSpPr>
          <p:pic>
            <p:nvPicPr>
              <p:cNvPr id="60" name="Picture 22">
                <a:extLst>
                  <a:ext uri="{FF2B5EF4-FFF2-40B4-BE49-F238E27FC236}">
                    <a16:creationId xmlns:a16="http://schemas.microsoft.com/office/drawing/2014/main" id="{E5B73B05-417D-C315-625D-72C185D78D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/>
            </p:blipFill>
            <p:spPr bwMode="auto">
              <a:xfrm>
                <a:off x="6582402" y="4818471"/>
                <a:ext cx="286655" cy="277292"/>
              </a:xfrm>
              <a:prstGeom prst="rect">
                <a:avLst/>
              </a:prstGeom>
            </p:spPr>
          </p:pic>
          <p:pic>
            <p:nvPicPr>
              <p:cNvPr id="61" name="Picture 60">
                <a:extLst>
                  <a:ext uri="{FF2B5EF4-FFF2-40B4-BE49-F238E27FC236}">
                    <a16:creationId xmlns:a16="http://schemas.microsoft.com/office/drawing/2014/main" id="{99960612-0A89-2E09-8200-F233DA748B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/>
            </p:blipFill>
            <p:spPr bwMode="auto">
              <a:xfrm>
                <a:off x="7781840" y="1948835"/>
                <a:ext cx="232002" cy="303038"/>
              </a:xfrm>
              <a:prstGeom prst="rect">
                <a:avLst/>
              </a:prstGeom>
            </p:spPr>
          </p:pic>
          <p:pic>
            <p:nvPicPr>
              <p:cNvPr id="62" name="Picture 29">
                <a:extLst>
                  <a:ext uri="{FF2B5EF4-FFF2-40B4-BE49-F238E27FC236}">
                    <a16:creationId xmlns:a16="http://schemas.microsoft.com/office/drawing/2014/main" id="{7363B06A-B75C-D10C-92C8-CE45DD33E4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/>
            </p:blipFill>
            <p:spPr bwMode="auto">
              <a:xfrm>
                <a:off x="8378973" y="1948835"/>
                <a:ext cx="398920" cy="294814"/>
              </a:xfrm>
              <a:prstGeom prst="rect">
                <a:avLst/>
              </a:prstGeom>
            </p:spPr>
          </p:pic>
          <p:pic>
            <p:nvPicPr>
              <p:cNvPr id="63" name="Picture 23">
                <a:extLst>
                  <a:ext uri="{FF2B5EF4-FFF2-40B4-BE49-F238E27FC236}">
                    <a16:creationId xmlns:a16="http://schemas.microsoft.com/office/drawing/2014/main" id="{17E78B98-9747-9F77-10D8-8A4DFC016C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clrChange>
                  <a:clrFrom>
                    <a:srgbClr val="FAFAFA"/>
                  </a:clrFrom>
                  <a:clrTo>
                    <a:srgbClr val="FAFAFA">
                      <a:alpha val="0"/>
                    </a:srgbClr>
                  </a:clrTo>
                </a:clrChange>
              </a:blip>
              <a:stretch/>
            </p:blipFill>
            <p:spPr bwMode="auto">
              <a:xfrm>
                <a:off x="8378973" y="1921311"/>
                <a:ext cx="398920" cy="319502"/>
              </a:xfrm>
              <a:prstGeom prst="rect">
                <a:avLst/>
              </a:prstGeom>
            </p:spPr>
          </p:pic>
          <p:pic>
            <p:nvPicPr>
              <p:cNvPr id="128" name="Imagen 37">
                <a:extLst>
                  <a:ext uri="{FF2B5EF4-FFF2-40B4-BE49-F238E27FC236}">
                    <a16:creationId xmlns:a16="http://schemas.microsoft.com/office/drawing/2014/main" id="{EA9D705E-2B7D-57E8-A852-02A6392AB6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clrChange>
                  <a:clrFrom>
                    <a:srgbClr val="C5C5C5"/>
                  </a:clrFrom>
                  <a:clrTo>
                    <a:srgbClr val="C5C5C5">
                      <a:alpha val="0"/>
                    </a:srgbClr>
                  </a:clrTo>
                </a:clrChange>
              </a:blip>
              <a:stretch/>
            </p:blipFill>
            <p:spPr bwMode="auto">
              <a:xfrm>
                <a:off x="8132435" y="2538726"/>
                <a:ext cx="197735" cy="202038"/>
              </a:xfrm>
              <a:prstGeom prst="rect">
                <a:avLst/>
              </a:prstGeom>
            </p:spPr>
          </p:pic>
          <p:pic>
            <p:nvPicPr>
              <p:cNvPr id="130" name="Picture 22">
                <a:extLst>
                  <a:ext uri="{FF2B5EF4-FFF2-40B4-BE49-F238E27FC236}">
                    <a16:creationId xmlns:a16="http://schemas.microsoft.com/office/drawing/2014/main" id="{750B1C66-9B63-85CF-5804-9217A9260F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/>
            </p:blipFill>
            <p:spPr bwMode="auto">
              <a:xfrm>
                <a:off x="7769029" y="1937775"/>
                <a:ext cx="232002" cy="303038"/>
              </a:xfrm>
              <a:prstGeom prst="rect">
                <a:avLst/>
              </a:prstGeom>
            </p:spPr>
          </p:pic>
          <p:sp>
            <p:nvSpPr>
              <p:cNvPr id="131" name="Rectangle 2">
                <a:extLst>
                  <a:ext uri="{FF2B5EF4-FFF2-40B4-BE49-F238E27FC236}">
                    <a16:creationId xmlns:a16="http://schemas.microsoft.com/office/drawing/2014/main" id="{CAE458E3-18BC-7799-F075-D22E75C2EB86}"/>
                  </a:ext>
                </a:extLst>
              </p:cNvPr>
              <p:cNvSpPr/>
              <p:nvPr/>
            </p:nvSpPr>
            <p:spPr bwMode="auto">
              <a:xfrm>
                <a:off x="8383541" y="2007189"/>
                <a:ext cx="395301" cy="208936"/>
              </a:xfrm>
              <a:prstGeom prst="rect">
                <a:avLst/>
              </a:prstGeom>
              <a:solidFill>
                <a:srgbClr val="F8F8F8"/>
              </a:solidFill>
              <a:ln>
                <a:solidFill>
                  <a:srgbClr val="F8F8F8"/>
                </a:solidFill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/>
              </a:p>
            </p:txBody>
          </p:sp>
          <p:pic>
            <p:nvPicPr>
              <p:cNvPr id="132" name="Imagen 48">
                <a:extLst>
                  <a:ext uri="{FF2B5EF4-FFF2-40B4-BE49-F238E27FC236}">
                    <a16:creationId xmlns:a16="http://schemas.microsoft.com/office/drawing/2014/main" id="{CB577CC2-607E-7A4B-EF21-C088DE6166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/>
            </p:blipFill>
            <p:spPr bwMode="auto">
              <a:xfrm>
                <a:off x="7122113" y="2495755"/>
                <a:ext cx="1952044" cy="2092047"/>
              </a:xfrm>
              <a:prstGeom prst="rect">
                <a:avLst/>
              </a:prstGeom>
            </p:spPr>
          </p:pic>
          <p:sp>
            <p:nvSpPr>
              <p:cNvPr id="133" name="Rectángulo 44">
                <a:extLst>
                  <a:ext uri="{FF2B5EF4-FFF2-40B4-BE49-F238E27FC236}">
                    <a16:creationId xmlns:a16="http://schemas.microsoft.com/office/drawing/2014/main" id="{866C2009-6670-1156-1421-9401915897CD}"/>
                  </a:ext>
                </a:extLst>
              </p:cNvPr>
              <p:cNvSpPr/>
              <p:nvPr/>
            </p:nvSpPr>
            <p:spPr bwMode="auto">
              <a:xfrm>
                <a:off x="8694552" y="2540623"/>
                <a:ext cx="376528" cy="277294"/>
              </a:xfrm>
              <a:prstGeom prst="rect">
                <a:avLst/>
              </a:prstGeom>
              <a:solidFill>
                <a:srgbClr val="F9F9F9"/>
              </a:solidFill>
              <a:ln>
                <a:solidFill>
                  <a:srgbClr val="F9F9F9"/>
                </a:solidFill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s-ES"/>
              </a:p>
            </p:txBody>
          </p:sp>
          <p:pic>
            <p:nvPicPr>
              <p:cNvPr id="134" name="Imagen 45">
                <a:extLst>
                  <a:ext uri="{FF2B5EF4-FFF2-40B4-BE49-F238E27FC236}">
                    <a16:creationId xmlns:a16="http://schemas.microsoft.com/office/drawing/2014/main" id="{E65A846B-CB78-09B2-4580-DE6CC3656C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/>
            </p:blipFill>
            <p:spPr bwMode="auto">
              <a:xfrm>
                <a:off x="7462409" y="2495760"/>
                <a:ext cx="1556700" cy="262971"/>
              </a:xfrm>
              <a:prstGeom prst="rect">
                <a:avLst/>
              </a:prstGeom>
            </p:spPr>
          </p:pic>
          <p:sp>
            <p:nvSpPr>
              <p:cNvPr id="135" name="Rectángulo 46">
                <a:extLst>
                  <a:ext uri="{FF2B5EF4-FFF2-40B4-BE49-F238E27FC236}">
                    <a16:creationId xmlns:a16="http://schemas.microsoft.com/office/drawing/2014/main" id="{CAFECF2D-CF06-27D4-61AF-7EF901594BDE}"/>
                  </a:ext>
                </a:extLst>
              </p:cNvPr>
              <p:cNvSpPr/>
              <p:nvPr/>
            </p:nvSpPr>
            <p:spPr bwMode="auto">
              <a:xfrm>
                <a:off x="8030056" y="2719408"/>
                <a:ext cx="112069" cy="277294"/>
              </a:xfrm>
              <a:prstGeom prst="rect">
                <a:avLst/>
              </a:prstGeom>
              <a:solidFill>
                <a:srgbClr val="F9F9F9"/>
              </a:solidFill>
              <a:ln>
                <a:solidFill>
                  <a:srgbClr val="F9F9F9"/>
                </a:solidFill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s-ES"/>
              </a:p>
            </p:txBody>
          </p:sp>
          <p:grpSp>
            <p:nvGrpSpPr>
              <p:cNvPr id="136" name="Group 135">
                <a:extLst>
                  <a:ext uri="{FF2B5EF4-FFF2-40B4-BE49-F238E27FC236}">
                    <a16:creationId xmlns:a16="http://schemas.microsoft.com/office/drawing/2014/main" id="{A949E594-F952-D5AA-FA37-45F740F02ADA}"/>
                  </a:ext>
                </a:extLst>
              </p:cNvPr>
              <p:cNvGrpSpPr/>
              <p:nvPr/>
            </p:nvGrpSpPr>
            <p:grpSpPr>
              <a:xfrm>
                <a:off x="2887421" y="1911463"/>
                <a:ext cx="6336615" cy="2625102"/>
                <a:chOff x="2887421" y="1911463"/>
                <a:chExt cx="6336615" cy="2625102"/>
              </a:xfrm>
            </p:grpSpPr>
            <p:cxnSp>
              <p:nvCxnSpPr>
                <p:cNvPr id="137" name="Straight Arrow Connector 136">
                  <a:extLst>
                    <a:ext uri="{FF2B5EF4-FFF2-40B4-BE49-F238E27FC236}">
                      <a16:creationId xmlns:a16="http://schemas.microsoft.com/office/drawing/2014/main" id="{49243EEF-691A-AF60-FC65-52EE86F71BEF}"/>
                    </a:ext>
                  </a:extLst>
                </p:cNvPr>
                <p:cNvCxnSpPr/>
                <p:nvPr/>
              </p:nvCxnSpPr>
              <p:spPr>
                <a:xfrm>
                  <a:off x="4459148" y="4082415"/>
                  <a:ext cx="609600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Straight Arrow Connector 137">
                  <a:extLst>
                    <a:ext uri="{FF2B5EF4-FFF2-40B4-BE49-F238E27FC236}">
                      <a16:creationId xmlns:a16="http://schemas.microsoft.com/office/drawing/2014/main" id="{782A271E-2601-22EE-B8E8-49F3C1424B6A}"/>
                    </a:ext>
                  </a:extLst>
                </p:cNvPr>
                <p:cNvCxnSpPr/>
                <p:nvPr/>
              </p:nvCxnSpPr>
              <p:spPr bwMode="auto">
                <a:xfrm>
                  <a:off x="6369198" y="4082415"/>
                  <a:ext cx="609600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139" name="Picture 138">
                  <a:extLst>
                    <a:ext uri="{FF2B5EF4-FFF2-40B4-BE49-F238E27FC236}">
                      <a16:creationId xmlns:a16="http://schemas.microsoft.com/office/drawing/2014/main" id="{4C67D06E-F8D2-11F7-B952-2B98DAAFB1A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887421" y="1911463"/>
                  <a:ext cx="6336615" cy="2625102"/>
                </a:xfrm>
                <a:prstGeom prst="rect">
                  <a:avLst/>
                </a:prstGeom>
              </p:spPr>
            </p:pic>
            <p:pic>
              <p:nvPicPr>
                <p:cNvPr id="140" name="Picture 139">
                  <a:extLst>
                    <a:ext uri="{FF2B5EF4-FFF2-40B4-BE49-F238E27FC236}">
                      <a16:creationId xmlns:a16="http://schemas.microsoft.com/office/drawing/2014/main" id="{A294616F-9511-12B4-D6B5-17B27B5673F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rcRect l="35001" t="26208" r="48839"/>
                <a:stretch/>
              </p:blipFill>
              <p:spPr bwMode="auto">
                <a:xfrm>
                  <a:off x="7143193" y="2599464"/>
                  <a:ext cx="1023938" cy="1937101"/>
                </a:xfrm>
                <a:prstGeom prst="rect">
                  <a:avLst/>
                </a:prstGeom>
              </p:spPr>
            </p:pic>
            <p:sp>
              <p:nvSpPr>
                <p:cNvPr id="141" name="Rectangle 140">
                  <a:extLst>
                    <a:ext uri="{FF2B5EF4-FFF2-40B4-BE49-F238E27FC236}">
                      <a16:creationId xmlns:a16="http://schemas.microsoft.com/office/drawing/2014/main" id="{8C560FFB-7951-F1C9-D26B-402B1ABE1846}"/>
                    </a:ext>
                  </a:extLst>
                </p:cNvPr>
                <p:cNvSpPr/>
                <p:nvPr/>
              </p:nvSpPr>
              <p:spPr>
                <a:xfrm>
                  <a:off x="8119620" y="2599464"/>
                  <a:ext cx="121139" cy="21845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cxnSp>
        <p:nvCxnSpPr>
          <p:cNvPr id="142" name="Straight Arrow Connector 33">
            <a:extLst>
              <a:ext uri="{FF2B5EF4-FFF2-40B4-BE49-F238E27FC236}">
                <a16:creationId xmlns:a16="http://schemas.microsoft.com/office/drawing/2014/main" id="{EB42583D-53C7-7BFF-3A51-BF7D9EAC55E7}"/>
              </a:ext>
            </a:extLst>
          </p:cNvPr>
          <p:cNvCxnSpPr>
            <a:cxnSpLocks/>
          </p:cNvCxnSpPr>
          <p:nvPr/>
        </p:nvCxnSpPr>
        <p:spPr bwMode="auto">
          <a:xfrm>
            <a:off x="6819895" y="4944050"/>
            <a:ext cx="371761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Rectangle 142">
            <a:extLst>
              <a:ext uri="{FF2B5EF4-FFF2-40B4-BE49-F238E27FC236}">
                <a16:creationId xmlns:a16="http://schemas.microsoft.com/office/drawing/2014/main" id="{D4D28569-C638-334A-99DC-34A7D1A5AA07}"/>
              </a:ext>
            </a:extLst>
          </p:cNvPr>
          <p:cNvSpPr/>
          <p:nvPr/>
        </p:nvSpPr>
        <p:spPr>
          <a:xfrm>
            <a:off x="9315450" y="2274531"/>
            <a:ext cx="1293511" cy="319956"/>
          </a:xfrm>
          <a:prstGeom prst="rect">
            <a:avLst/>
          </a:prstGeom>
          <a:solidFill>
            <a:srgbClr val="FFFFFF">
              <a:alpha val="6902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7305297D-3447-2525-B18F-98F8F8C78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67183" y="6293607"/>
            <a:ext cx="6470111" cy="365124"/>
          </a:xfrm>
        </p:spPr>
        <p:txBody>
          <a:bodyPr/>
          <a:lstStyle/>
          <a:p>
            <a:r>
              <a:rPr lang="en-US" sz="1200" dirty="0"/>
              <a:t>I. Accelerating Saccadic Response through Spatial and Temporal Cross-Modal Misalignments</a:t>
            </a: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dirty="0"/>
              <a:t>Study Variables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044170-BFDF-6E5F-EF84-CA3D33F88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412262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31</a:t>
            </a:fld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F5ED9C4-E5E7-C0FD-0FE9-E4C587954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61017-CB4B-461E-8DD4-57FEB1598D67}" type="datetime1">
              <a:rPr lang="en-US" smtClean="0"/>
              <a:t>9/22/2026</a:t>
            </a:fld>
            <a:endParaRPr lang="en-US"/>
          </a:p>
        </p:txBody>
      </p:sp>
      <p:sp>
        <p:nvSpPr>
          <p:cNvPr id="15" name="Freeform: Shape 14"/>
          <p:cNvSpPr/>
          <p:nvPr/>
        </p:nvSpPr>
        <p:spPr bwMode="auto">
          <a:xfrm>
            <a:off x="505331" y="2700587"/>
            <a:ext cx="252413" cy="411957"/>
          </a:xfrm>
          <a:custGeom>
            <a:avLst/>
            <a:gdLst>
              <a:gd name="connsiteX0" fmla="*/ 252413 w 252413"/>
              <a:gd name="connsiteY0" fmla="*/ 0 h 411957"/>
              <a:gd name="connsiteX1" fmla="*/ 235744 w 252413"/>
              <a:gd name="connsiteY1" fmla="*/ 2382 h 411957"/>
              <a:gd name="connsiteX2" fmla="*/ 228600 w 252413"/>
              <a:gd name="connsiteY2" fmla="*/ 7144 h 411957"/>
              <a:gd name="connsiteX3" fmla="*/ 214313 w 252413"/>
              <a:gd name="connsiteY3" fmla="*/ 9525 h 411957"/>
              <a:gd name="connsiteX4" fmla="*/ 202407 w 252413"/>
              <a:gd name="connsiteY4" fmla="*/ 14288 h 411957"/>
              <a:gd name="connsiteX5" fmla="*/ 185738 w 252413"/>
              <a:gd name="connsiteY5" fmla="*/ 21432 h 411957"/>
              <a:gd name="connsiteX6" fmla="*/ 173832 w 252413"/>
              <a:gd name="connsiteY6" fmla="*/ 28575 h 411957"/>
              <a:gd name="connsiteX7" fmla="*/ 166688 w 252413"/>
              <a:gd name="connsiteY7" fmla="*/ 33338 h 411957"/>
              <a:gd name="connsiteX8" fmla="*/ 152400 w 252413"/>
              <a:gd name="connsiteY8" fmla="*/ 38100 h 411957"/>
              <a:gd name="connsiteX9" fmla="*/ 130969 w 252413"/>
              <a:gd name="connsiteY9" fmla="*/ 57150 h 411957"/>
              <a:gd name="connsiteX10" fmla="*/ 128588 w 252413"/>
              <a:gd name="connsiteY10" fmla="*/ 64294 h 411957"/>
              <a:gd name="connsiteX11" fmla="*/ 123825 w 252413"/>
              <a:gd name="connsiteY11" fmla="*/ 71438 h 411957"/>
              <a:gd name="connsiteX12" fmla="*/ 119063 w 252413"/>
              <a:gd name="connsiteY12" fmla="*/ 85725 h 411957"/>
              <a:gd name="connsiteX13" fmla="*/ 121444 w 252413"/>
              <a:gd name="connsiteY13" fmla="*/ 107157 h 411957"/>
              <a:gd name="connsiteX14" fmla="*/ 128588 w 252413"/>
              <a:gd name="connsiteY14" fmla="*/ 121444 h 411957"/>
              <a:gd name="connsiteX15" fmla="*/ 135732 w 252413"/>
              <a:gd name="connsiteY15" fmla="*/ 128588 h 411957"/>
              <a:gd name="connsiteX16" fmla="*/ 140494 w 252413"/>
              <a:gd name="connsiteY16" fmla="*/ 135732 h 411957"/>
              <a:gd name="connsiteX17" fmla="*/ 154782 w 252413"/>
              <a:gd name="connsiteY17" fmla="*/ 150019 h 411957"/>
              <a:gd name="connsiteX18" fmla="*/ 161925 w 252413"/>
              <a:gd name="connsiteY18" fmla="*/ 157163 h 411957"/>
              <a:gd name="connsiteX19" fmla="*/ 166688 w 252413"/>
              <a:gd name="connsiteY19" fmla="*/ 166688 h 411957"/>
              <a:gd name="connsiteX20" fmla="*/ 173832 w 252413"/>
              <a:gd name="connsiteY20" fmla="*/ 183357 h 411957"/>
              <a:gd name="connsiteX21" fmla="*/ 171450 w 252413"/>
              <a:gd name="connsiteY21" fmla="*/ 204788 h 411957"/>
              <a:gd name="connsiteX22" fmla="*/ 166688 w 252413"/>
              <a:gd name="connsiteY22" fmla="*/ 214313 h 411957"/>
              <a:gd name="connsiteX23" fmla="*/ 154782 w 252413"/>
              <a:gd name="connsiteY23" fmla="*/ 228600 h 411957"/>
              <a:gd name="connsiteX24" fmla="*/ 147638 w 252413"/>
              <a:gd name="connsiteY24" fmla="*/ 233363 h 411957"/>
              <a:gd name="connsiteX25" fmla="*/ 123825 w 252413"/>
              <a:gd name="connsiteY25" fmla="*/ 250032 h 411957"/>
              <a:gd name="connsiteX26" fmla="*/ 102394 w 252413"/>
              <a:gd name="connsiteY26" fmla="*/ 261938 h 411957"/>
              <a:gd name="connsiteX27" fmla="*/ 85725 w 252413"/>
              <a:gd name="connsiteY27" fmla="*/ 278607 h 411957"/>
              <a:gd name="connsiteX28" fmla="*/ 78582 w 252413"/>
              <a:gd name="connsiteY28" fmla="*/ 283369 h 411957"/>
              <a:gd name="connsiteX29" fmla="*/ 66675 w 252413"/>
              <a:gd name="connsiteY29" fmla="*/ 300038 h 411957"/>
              <a:gd name="connsiteX30" fmla="*/ 59532 w 252413"/>
              <a:gd name="connsiteY30" fmla="*/ 307182 h 411957"/>
              <a:gd name="connsiteX31" fmla="*/ 50007 w 252413"/>
              <a:gd name="connsiteY31" fmla="*/ 326232 h 411957"/>
              <a:gd name="connsiteX32" fmla="*/ 38100 w 252413"/>
              <a:gd name="connsiteY32" fmla="*/ 342900 h 411957"/>
              <a:gd name="connsiteX33" fmla="*/ 35719 w 252413"/>
              <a:gd name="connsiteY33" fmla="*/ 350044 h 411957"/>
              <a:gd name="connsiteX34" fmla="*/ 26194 w 252413"/>
              <a:gd name="connsiteY34" fmla="*/ 364332 h 411957"/>
              <a:gd name="connsiteX35" fmla="*/ 19050 w 252413"/>
              <a:gd name="connsiteY35" fmla="*/ 381000 h 411957"/>
              <a:gd name="connsiteX36" fmla="*/ 16669 w 252413"/>
              <a:gd name="connsiteY36" fmla="*/ 388144 h 411957"/>
              <a:gd name="connsiteX37" fmla="*/ 11907 w 252413"/>
              <a:gd name="connsiteY37" fmla="*/ 395288 h 411957"/>
              <a:gd name="connsiteX38" fmla="*/ 4763 w 252413"/>
              <a:gd name="connsiteY38" fmla="*/ 409575 h 411957"/>
              <a:gd name="connsiteX39" fmla="*/ 0 w 252413"/>
              <a:gd name="connsiteY39" fmla="*/ 411957 h 411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52413" h="411957" extrusionOk="0">
                <a:moveTo>
                  <a:pt x="252413" y="0"/>
                </a:moveTo>
                <a:cubicBezTo>
                  <a:pt x="246857" y="794"/>
                  <a:pt x="241120" y="769"/>
                  <a:pt x="235744" y="2382"/>
                </a:cubicBezTo>
                <a:cubicBezTo>
                  <a:pt x="233003" y="3204"/>
                  <a:pt x="231315" y="6239"/>
                  <a:pt x="228600" y="7144"/>
                </a:cubicBezTo>
                <a:cubicBezTo>
                  <a:pt x="224020" y="8671"/>
                  <a:pt x="219075" y="8731"/>
                  <a:pt x="214313" y="9525"/>
                </a:cubicBezTo>
                <a:cubicBezTo>
                  <a:pt x="210344" y="11113"/>
                  <a:pt x="206409" y="12787"/>
                  <a:pt x="202407" y="14288"/>
                </a:cubicBezTo>
                <a:cubicBezTo>
                  <a:pt x="192024" y="18182"/>
                  <a:pt x="197326" y="14994"/>
                  <a:pt x="185738" y="21432"/>
                </a:cubicBezTo>
                <a:cubicBezTo>
                  <a:pt x="181692" y="23680"/>
                  <a:pt x="177757" y="26122"/>
                  <a:pt x="173832" y="28575"/>
                </a:cubicBezTo>
                <a:cubicBezTo>
                  <a:pt x="171405" y="30092"/>
                  <a:pt x="169303" y="32176"/>
                  <a:pt x="166688" y="33338"/>
                </a:cubicBezTo>
                <a:cubicBezTo>
                  <a:pt x="162100" y="35377"/>
                  <a:pt x="157163" y="36513"/>
                  <a:pt x="152400" y="38100"/>
                </a:cubicBezTo>
                <a:cubicBezTo>
                  <a:pt x="146888" y="42510"/>
                  <a:pt x="135341" y="51029"/>
                  <a:pt x="130969" y="57150"/>
                </a:cubicBezTo>
                <a:cubicBezTo>
                  <a:pt x="129510" y="59193"/>
                  <a:pt x="129711" y="62049"/>
                  <a:pt x="128588" y="64294"/>
                </a:cubicBezTo>
                <a:cubicBezTo>
                  <a:pt x="127308" y="66854"/>
                  <a:pt x="125413" y="69057"/>
                  <a:pt x="123825" y="71438"/>
                </a:cubicBezTo>
                <a:cubicBezTo>
                  <a:pt x="122238" y="76200"/>
                  <a:pt x="118509" y="80736"/>
                  <a:pt x="119063" y="85725"/>
                </a:cubicBezTo>
                <a:cubicBezTo>
                  <a:pt x="119857" y="92869"/>
                  <a:pt x="120262" y="100067"/>
                  <a:pt x="121444" y="107157"/>
                </a:cubicBezTo>
                <a:cubicBezTo>
                  <a:pt x="122339" y="112527"/>
                  <a:pt x="125160" y="117330"/>
                  <a:pt x="128588" y="121444"/>
                </a:cubicBezTo>
                <a:cubicBezTo>
                  <a:pt x="130744" y="124031"/>
                  <a:pt x="133576" y="126001"/>
                  <a:pt x="135732" y="128588"/>
                </a:cubicBezTo>
                <a:cubicBezTo>
                  <a:pt x="137564" y="130787"/>
                  <a:pt x="138593" y="133593"/>
                  <a:pt x="140494" y="135732"/>
                </a:cubicBezTo>
                <a:cubicBezTo>
                  <a:pt x="144969" y="140766"/>
                  <a:pt x="150019" y="145256"/>
                  <a:pt x="154782" y="150019"/>
                </a:cubicBezTo>
                <a:cubicBezTo>
                  <a:pt x="157163" y="152400"/>
                  <a:pt x="160419" y="154151"/>
                  <a:pt x="161925" y="157163"/>
                </a:cubicBezTo>
                <a:cubicBezTo>
                  <a:pt x="163513" y="160338"/>
                  <a:pt x="165290" y="163425"/>
                  <a:pt x="166688" y="166688"/>
                </a:cubicBezTo>
                <a:cubicBezTo>
                  <a:pt x="177200" y="191215"/>
                  <a:pt x="158035" y="151767"/>
                  <a:pt x="173832" y="183357"/>
                </a:cubicBezTo>
                <a:cubicBezTo>
                  <a:pt x="173038" y="190501"/>
                  <a:pt x="173066" y="197784"/>
                  <a:pt x="171450" y="204788"/>
                </a:cubicBezTo>
                <a:cubicBezTo>
                  <a:pt x="170652" y="208247"/>
                  <a:pt x="168449" y="211231"/>
                  <a:pt x="166688" y="214313"/>
                </a:cubicBezTo>
                <a:cubicBezTo>
                  <a:pt x="163283" y="220272"/>
                  <a:pt x="160154" y="224124"/>
                  <a:pt x="154782" y="228600"/>
                </a:cubicBezTo>
                <a:cubicBezTo>
                  <a:pt x="152583" y="230432"/>
                  <a:pt x="149967" y="231699"/>
                  <a:pt x="147638" y="233363"/>
                </a:cubicBezTo>
                <a:cubicBezTo>
                  <a:pt x="140669" y="238341"/>
                  <a:pt x="131125" y="246382"/>
                  <a:pt x="123825" y="250032"/>
                </a:cubicBezTo>
                <a:cubicBezTo>
                  <a:pt x="118184" y="252852"/>
                  <a:pt x="106882" y="258198"/>
                  <a:pt x="102394" y="261938"/>
                </a:cubicBezTo>
                <a:cubicBezTo>
                  <a:pt x="96357" y="266969"/>
                  <a:pt x="92263" y="274248"/>
                  <a:pt x="85725" y="278607"/>
                </a:cubicBezTo>
                <a:cubicBezTo>
                  <a:pt x="83344" y="280194"/>
                  <a:pt x="80605" y="281346"/>
                  <a:pt x="78582" y="283369"/>
                </a:cubicBezTo>
                <a:cubicBezTo>
                  <a:pt x="70009" y="291942"/>
                  <a:pt x="73432" y="291930"/>
                  <a:pt x="66675" y="300038"/>
                </a:cubicBezTo>
                <a:cubicBezTo>
                  <a:pt x="64519" y="302625"/>
                  <a:pt x="61340" y="304341"/>
                  <a:pt x="59532" y="307182"/>
                </a:cubicBezTo>
                <a:cubicBezTo>
                  <a:pt x="55721" y="313172"/>
                  <a:pt x="54267" y="320552"/>
                  <a:pt x="50007" y="326232"/>
                </a:cubicBezTo>
                <a:cubicBezTo>
                  <a:pt x="41146" y="338046"/>
                  <a:pt x="45065" y="332455"/>
                  <a:pt x="38100" y="342900"/>
                </a:cubicBezTo>
                <a:cubicBezTo>
                  <a:pt x="37306" y="345281"/>
                  <a:pt x="36938" y="347850"/>
                  <a:pt x="35719" y="350044"/>
                </a:cubicBezTo>
                <a:cubicBezTo>
                  <a:pt x="32939" y="355048"/>
                  <a:pt x="26194" y="364332"/>
                  <a:pt x="26194" y="364332"/>
                </a:cubicBezTo>
                <a:cubicBezTo>
                  <a:pt x="20609" y="381087"/>
                  <a:pt x="27879" y="360398"/>
                  <a:pt x="19050" y="381000"/>
                </a:cubicBezTo>
                <a:cubicBezTo>
                  <a:pt x="18061" y="383307"/>
                  <a:pt x="17791" y="385899"/>
                  <a:pt x="16669" y="388144"/>
                </a:cubicBezTo>
                <a:cubicBezTo>
                  <a:pt x="15389" y="390704"/>
                  <a:pt x="13187" y="392728"/>
                  <a:pt x="11907" y="395288"/>
                </a:cubicBezTo>
                <a:cubicBezTo>
                  <a:pt x="8035" y="403032"/>
                  <a:pt x="11584" y="402754"/>
                  <a:pt x="4763" y="409575"/>
                </a:cubicBezTo>
                <a:cubicBezTo>
                  <a:pt x="3508" y="410830"/>
                  <a:pt x="1588" y="411163"/>
                  <a:pt x="0" y="411957"/>
                </a:cubicBezTo>
              </a:path>
            </a:pathLst>
          </a:cu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57" name="Grupo 56"/>
          <p:cNvGrpSpPr/>
          <p:nvPr/>
        </p:nvGrpSpPr>
        <p:grpSpPr bwMode="auto">
          <a:xfrm>
            <a:off x="1432265" y="2594487"/>
            <a:ext cx="4021935" cy="2099673"/>
            <a:chOff x="1413497" y="2846146"/>
            <a:chExt cx="3765693" cy="2004265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/>
          </p:blipFill>
          <p:spPr bwMode="auto">
            <a:xfrm>
              <a:off x="1413497" y="2960668"/>
              <a:ext cx="3765693" cy="1889743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auto">
            <a:xfrm>
              <a:off x="1833406" y="2846146"/>
              <a:ext cx="3179805" cy="6604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27" name="Text Placeholder 10"/>
          <p:cNvSpPr txBox="1"/>
          <p:nvPr/>
        </p:nvSpPr>
        <p:spPr bwMode="auto">
          <a:xfrm>
            <a:off x="2480499" y="2730782"/>
            <a:ext cx="1817031" cy="461665"/>
          </a:xfrm>
          <a:prstGeom prst="rect">
            <a:avLst/>
          </a:prstGeom>
          <a:noFill/>
        </p:spPr>
        <p:txBody>
          <a:bodyPr vert="horz" wrap="square" lIns="0" tIns="45720" rIns="91440" bIns="45720" rtlCol="0" anchor="t" anchorCtr="0">
            <a:spAutoFit/>
          </a:bodyPr>
          <a:lstStyle>
            <a:lvl1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/>
              <a:buNone/>
              <a:defRPr sz="1800" b="1" cap="all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System Font Regular"/>
              <a:buNone/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/>
              <a:buNone/>
              <a:defRPr sz="1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System Font Regular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l-GR" sz="2400"/>
              <a:t>Δ</a:t>
            </a:r>
            <a:r>
              <a:rPr lang="en-US" sz="2400"/>
              <a:t>T</a:t>
            </a:r>
            <a:endParaRPr/>
          </a:p>
        </p:txBody>
      </p:sp>
      <p:sp>
        <p:nvSpPr>
          <p:cNvPr id="32" name="Freeform: Shape 14"/>
          <p:cNvSpPr/>
          <p:nvPr/>
        </p:nvSpPr>
        <p:spPr bwMode="auto">
          <a:xfrm>
            <a:off x="4778048" y="1493096"/>
            <a:ext cx="260678" cy="426642"/>
          </a:xfrm>
          <a:custGeom>
            <a:avLst/>
            <a:gdLst>
              <a:gd name="connsiteX0" fmla="*/ 252413 w 252413"/>
              <a:gd name="connsiteY0" fmla="*/ 0 h 411957"/>
              <a:gd name="connsiteX1" fmla="*/ 235744 w 252413"/>
              <a:gd name="connsiteY1" fmla="*/ 2382 h 411957"/>
              <a:gd name="connsiteX2" fmla="*/ 228600 w 252413"/>
              <a:gd name="connsiteY2" fmla="*/ 7144 h 411957"/>
              <a:gd name="connsiteX3" fmla="*/ 214313 w 252413"/>
              <a:gd name="connsiteY3" fmla="*/ 9525 h 411957"/>
              <a:gd name="connsiteX4" fmla="*/ 202407 w 252413"/>
              <a:gd name="connsiteY4" fmla="*/ 14288 h 411957"/>
              <a:gd name="connsiteX5" fmla="*/ 185738 w 252413"/>
              <a:gd name="connsiteY5" fmla="*/ 21432 h 411957"/>
              <a:gd name="connsiteX6" fmla="*/ 173832 w 252413"/>
              <a:gd name="connsiteY6" fmla="*/ 28575 h 411957"/>
              <a:gd name="connsiteX7" fmla="*/ 166688 w 252413"/>
              <a:gd name="connsiteY7" fmla="*/ 33338 h 411957"/>
              <a:gd name="connsiteX8" fmla="*/ 152400 w 252413"/>
              <a:gd name="connsiteY8" fmla="*/ 38100 h 411957"/>
              <a:gd name="connsiteX9" fmla="*/ 130969 w 252413"/>
              <a:gd name="connsiteY9" fmla="*/ 57150 h 411957"/>
              <a:gd name="connsiteX10" fmla="*/ 128588 w 252413"/>
              <a:gd name="connsiteY10" fmla="*/ 64294 h 411957"/>
              <a:gd name="connsiteX11" fmla="*/ 123825 w 252413"/>
              <a:gd name="connsiteY11" fmla="*/ 71438 h 411957"/>
              <a:gd name="connsiteX12" fmla="*/ 119063 w 252413"/>
              <a:gd name="connsiteY12" fmla="*/ 85725 h 411957"/>
              <a:gd name="connsiteX13" fmla="*/ 121444 w 252413"/>
              <a:gd name="connsiteY13" fmla="*/ 107157 h 411957"/>
              <a:gd name="connsiteX14" fmla="*/ 128588 w 252413"/>
              <a:gd name="connsiteY14" fmla="*/ 121444 h 411957"/>
              <a:gd name="connsiteX15" fmla="*/ 135732 w 252413"/>
              <a:gd name="connsiteY15" fmla="*/ 128588 h 411957"/>
              <a:gd name="connsiteX16" fmla="*/ 140494 w 252413"/>
              <a:gd name="connsiteY16" fmla="*/ 135732 h 411957"/>
              <a:gd name="connsiteX17" fmla="*/ 154782 w 252413"/>
              <a:gd name="connsiteY17" fmla="*/ 150019 h 411957"/>
              <a:gd name="connsiteX18" fmla="*/ 161925 w 252413"/>
              <a:gd name="connsiteY18" fmla="*/ 157163 h 411957"/>
              <a:gd name="connsiteX19" fmla="*/ 166688 w 252413"/>
              <a:gd name="connsiteY19" fmla="*/ 166688 h 411957"/>
              <a:gd name="connsiteX20" fmla="*/ 173832 w 252413"/>
              <a:gd name="connsiteY20" fmla="*/ 183357 h 411957"/>
              <a:gd name="connsiteX21" fmla="*/ 171450 w 252413"/>
              <a:gd name="connsiteY21" fmla="*/ 204788 h 411957"/>
              <a:gd name="connsiteX22" fmla="*/ 166688 w 252413"/>
              <a:gd name="connsiteY22" fmla="*/ 214313 h 411957"/>
              <a:gd name="connsiteX23" fmla="*/ 154782 w 252413"/>
              <a:gd name="connsiteY23" fmla="*/ 228600 h 411957"/>
              <a:gd name="connsiteX24" fmla="*/ 147638 w 252413"/>
              <a:gd name="connsiteY24" fmla="*/ 233363 h 411957"/>
              <a:gd name="connsiteX25" fmla="*/ 123825 w 252413"/>
              <a:gd name="connsiteY25" fmla="*/ 250032 h 411957"/>
              <a:gd name="connsiteX26" fmla="*/ 102394 w 252413"/>
              <a:gd name="connsiteY26" fmla="*/ 261938 h 411957"/>
              <a:gd name="connsiteX27" fmla="*/ 85725 w 252413"/>
              <a:gd name="connsiteY27" fmla="*/ 278607 h 411957"/>
              <a:gd name="connsiteX28" fmla="*/ 78582 w 252413"/>
              <a:gd name="connsiteY28" fmla="*/ 283369 h 411957"/>
              <a:gd name="connsiteX29" fmla="*/ 66675 w 252413"/>
              <a:gd name="connsiteY29" fmla="*/ 300038 h 411957"/>
              <a:gd name="connsiteX30" fmla="*/ 59532 w 252413"/>
              <a:gd name="connsiteY30" fmla="*/ 307182 h 411957"/>
              <a:gd name="connsiteX31" fmla="*/ 50007 w 252413"/>
              <a:gd name="connsiteY31" fmla="*/ 326232 h 411957"/>
              <a:gd name="connsiteX32" fmla="*/ 38100 w 252413"/>
              <a:gd name="connsiteY32" fmla="*/ 342900 h 411957"/>
              <a:gd name="connsiteX33" fmla="*/ 35719 w 252413"/>
              <a:gd name="connsiteY33" fmla="*/ 350044 h 411957"/>
              <a:gd name="connsiteX34" fmla="*/ 26194 w 252413"/>
              <a:gd name="connsiteY34" fmla="*/ 364332 h 411957"/>
              <a:gd name="connsiteX35" fmla="*/ 19050 w 252413"/>
              <a:gd name="connsiteY35" fmla="*/ 381000 h 411957"/>
              <a:gd name="connsiteX36" fmla="*/ 16669 w 252413"/>
              <a:gd name="connsiteY36" fmla="*/ 388144 h 411957"/>
              <a:gd name="connsiteX37" fmla="*/ 11907 w 252413"/>
              <a:gd name="connsiteY37" fmla="*/ 395288 h 411957"/>
              <a:gd name="connsiteX38" fmla="*/ 4763 w 252413"/>
              <a:gd name="connsiteY38" fmla="*/ 409575 h 411957"/>
              <a:gd name="connsiteX39" fmla="*/ 0 w 252413"/>
              <a:gd name="connsiteY39" fmla="*/ 411957 h 411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52413" h="411957" extrusionOk="0">
                <a:moveTo>
                  <a:pt x="252413" y="0"/>
                </a:moveTo>
                <a:cubicBezTo>
                  <a:pt x="246857" y="794"/>
                  <a:pt x="241120" y="769"/>
                  <a:pt x="235744" y="2382"/>
                </a:cubicBezTo>
                <a:cubicBezTo>
                  <a:pt x="233003" y="3204"/>
                  <a:pt x="231315" y="6239"/>
                  <a:pt x="228600" y="7144"/>
                </a:cubicBezTo>
                <a:cubicBezTo>
                  <a:pt x="224020" y="8671"/>
                  <a:pt x="219075" y="8731"/>
                  <a:pt x="214313" y="9525"/>
                </a:cubicBezTo>
                <a:cubicBezTo>
                  <a:pt x="210344" y="11113"/>
                  <a:pt x="206409" y="12787"/>
                  <a:pt x="202407" y="14288"/>
                </a:cubicBezTo>
                <a:cubicBezTo>
                  <a:pt x="192024" y="18182"/>
                  <a:pt x="197326" y="14994"/>
                  <a:pt x="185738" y="21432"/>
                </a:cubicBezTo>
                <a:cubicBezTo>
                  <a:pt x="181692" y="23680"/>
                  <a:pt x="177757" y="26122"/>
                  <a:pt x="173832" y="28575"/>
                </a:cubicBezTo>
                <a:cubicBezTo>
                  <a:pt x="171405" y="30092"/>
                  <a:pt x="169303" y="32176"/>
                  <a:pt x="166688" y="33338"/>
                </a:cubicBezTo>
                <a:cubicBezTo>
                  <a:pt x="162100" y="35377"/>
                  <a:pt x="157163" y="36513"/>
                  <a:pt x="152400" y="38100"/>
                </a:cubicBezTo>
                <a:cubicBezTo>
                  <a:pt x="146888" y="42510"/>
                  <a:pt x="135341" y="51029"/>
                  <a:pt x="130969" y="57150"/>
                </a:cubicBezTo>
                <a:cubicBezTo>
                  <a:pt x="129510" y="59193"/>
                  <a:pt x="129711" y="62049"/>
                  <a:pt x="128588" y="64294"/>
                </a:cubicBezTo>
                <a:cubicBezTo>
                  <a:pt x="127308" y="66854"/>
                  <a:pt x="125413" y="69057"/>
                  <a:pt x="123825" y="71438"/>
                </a:cubicBezTo>
                <a:cubicBezTo>
                  <a:pt x="122238" y="76200"/>
                  <a:pt x="118509" y="80736"/>
                  <a:pt x="119063" y="85725"/>
                </a:cubicBezTo>
                <a:cubicBezTo>
                  <a:pt x="119857" y="92869"/>
                  <a:pt x="120262" y="100067"/>
                  <a:pt x="121444" y="107157"/>
                </a:cubicBezTo>
                <a:cubicBezTo>
                  <a:pt x="122339" y="112527"/>
                  <a:pt x="125160" y="117330"/>
                  <a:pt x="128588" y="121444"/>
                </a:cubicBezTo>
                <a:cubicBezTo>
                  <a:pt x="130744" y="124031"/>
                  <a:pt x="133576" y="126001"/>
                  <a:pt x="135732" y="128588"/>
                </a:cubicBezTo>
                <a:cubicBezTo>
                  <a:pt x="137564" y="130787"/>
                  <a:pt x="138593" y="133593"/>
                  <a:pt x="140494" y="135732"/>
                </a:cubicBezTo>
                <a:cubicBezTo>
                  <a:pt x="144969" y="140766"/>
                  <a:pt x="150019" y="145256"/>
                  <a:pt x="154782" y="150019"/>
                </a:cubicBezTo>
                <a:cubicBezTo>
                  <a:pt x="157163" y="152400"/>
                  <a:pt x="160419" y="154151"/>
                  <a:pt x="161925" y="157163"/>
                </a:cubicBezTo>
                <a:cubicBezTo>
                  <a:pt x="163513" y="160338"/>
                  <a:pt x="165290" y="163425"/>
                  <a:pt x="166688" y="166688"/>
                </a:cubicBezTo>
                <a:cubicBezTo>
                  <a:pt x="177200" y="191215"/>
                  <a:pt x="158035" y="151767"/>
                  <a:pt x="173832" y="183357"/>
                </a:cubicBezTo>
                <a:cubicBezTo>
                  <a:pt x="173038" y="190501"/>
                  <a:pt x="173066" y="197784"/>
                  <a:pt x="171450" y="204788"/>
                </a:cubicBezTo>
                <a:cubicBezTo>
                  <a:pt x="170652" y="208247"/>
                  <a:pt x="168449" y="211231"/>
                  <a:pt x="166688" y="214313"/>
                </a:cubicBezTo>
                <a:cubicBezTo>
                  <a:pt x="163283" y="220272"/>
                  <a:pt x="160154" y="224124"/>
                  <a:pt x="154782" y="228600"/>
                </a:cubicBezTo>
                <a:cubicBezTo>
                  <a:pt x="152583" y="230432"/>
                  <a:pt x="149967" y="231699"/>
                  <a:pt x="147638" y="233363"/>
                </a:cubicBezTo>
                <a:cubicBezTo>
                  <a:pt x="140669" y="238341"/>
                  <a:pt x="131125" y="246382"/>
                  <a:pt x="123825" y="250032"/>
                </a:cubicBezTo>
                <a:cubicBezTo>
                  <a:pt x="118184" y="252852"/>
                  <a:pt x="106882" y="258198"/>
                  <a:pt x="102394" y="261938"/>
                </a:cubicBezTo>
                <a:cubicBezTo>
                  <a:pt x="96357" y="266969"/>
                  <a:pt x="92263" y="274248"/>
                  <a:pt x="85725" y="278607"/>
                </a:cubicBezTo>
                <a:cubicBezTo>
                  <a:pt x="83344" y="280194"/>
                  <a:pt x="80605" y="281346"/>
                  <a:pt x="78582" y="283369"/>
                </a:cubicBezTo>
                <a:cubicBezTo>
                  <a:pt x="70009" y="291942"/>
                  <a:pt x="73432" y="291930"/>
                  <a:pt x="66675" y="300038"/>
                </a:cubicBezTo>
                <a:cubicBezTo>
                  <a:pt x="64519" y="302625"/>
                  <a:pt x="61340" y="304341"/>
                  <a:pt x="59532" y="307182"/>
                </a:cubicBezTo>
                <a:cubicBezTo>
                  <a:pt x="55721" y="313172"/>
                  <a:pt x="54267" y="320552"/>
                  <a:pt x="50007" y="326232"/>
                </a:cubicBezTo>
                <a:cubicBezTo>
                  <a:pt x="41146" y="338046"/>
                  <a:pt x="45065" y="332455"/>
                  <a:pt x="38100" y="342900"/>
                </a:cubicBezTo>
                <a:cubicBezTo>
                  <a:pt x="37306" y="345281"/>
                  <a:pt x="36938" y="347850"/>
                  <a:pt x="35719" y="350044"/>
                </a:cubicBezTo>
                <a:cubicBezTo>
                  <a:pt x="32939" y="355048"/>
                  <a:pt x="26194" y="364332"/>
                  <a:pt x="26194" y="364332"/>
                </a:cubicBezTo>
                <a:cubicBezTo>
                  <a:pt x="20609" y="381087"/>
                  <a:pt x="27879" y="360398"/>
                  <a:pt x="19050" y="381000"/>
                </a:cubicBezTo>
                <a:cubicBezTo>
                  <a:pt x="18061" y="383307"/>
                  <a:pt x="17791" y="385899"/>
                  <a:pt x="16669" y="388144"/>
                </a:cubicBezTo>
                <a:cubicBezTo>
                  <a:pt x="15389" y="390704"/>
                  <a:pt x="13187" y="392728"/>
                  <a:pt x="11907" y="395288"/>
                </a:cubicBezTo>
                <a:cubicBezTo>
                  <a:pt x="8035" y="403032"/>
                  <a:pt x="11584" y="402754"/>
                  <a:pt x="4763" y="409575"/>
                </a:cubicBezTo>
                <a:cubicBezTo>
                  <a:pt x="3508" y="410830"/>
                  <a:pt x="1588" y="411163"/>
                  <a:pt x="0" y="411957"/>
                </a:cubicBezTo>
              </a:path>
            </a:pathLst>
          </a:cu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TextBox 30"/>
          <p:cNvSpPr txBox="1"/>
          <p:nvPr/>
        </p:nvSpPr>
        <p:spPr bwMode="auto">
          <a:xfrm>
            <a:off x="1871631" y="4690519"/>
            <a:ext cx="3633846" cy="42332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accent2"/>
              </a:buClr>
              <a:defRPr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Temporal Simultaneity Threshold</a:t>
            </a:r>
            <a:endParaRPr dirty="0"/>
          </a:p>
        </p:txBody>
      </p:sp>
      <p:sp>
        <p:nvSpPr>
          <p:cNvPr id="5" name="Oval 11"/>
          <p:cNvSpPr/>
          <p:nvPr/>
        </p:nvSpPr>
        <p:spPr bwMode="auto">
          <a:xfrm>
            <a:off x="3618847" y="4022195"/>
            <a:ext cx="512221" cy="345281"/>
          </a:xfrm>
          <a:prstGeom prst="ellipse">
            <a:avLst/>
          </a:prstGeom>
          <a:noFill/>
          <a:ln w="28575">
            <a:solidFill>
              <a:schemeClr val="accent2">
                <a:lumMod val="50000"/>
              </a:schemeClr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B0156583-FC0D-5A38-5C7A-AF84587FB236}"/>
              </a:ext>
            </a:extLst>
          </p:cNvPr>
          <p:cNvSpPr txBox="1">
            <a:spLocks/>
          </p:cNvSpPr>
          <p:nvPr/>
        </p:nvSpPr>
        <p:spPr bwMode="auto">
          <a:xfrm>
            <a:off x="4090183" y="1671281"/>
            <a:ext cx="2841783" cy="46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  <a:defRPr/>
            </a:pPr>
            <a:r>
              <a:rPr lang="en-US" sz="2400" dirty="0"/>
              <a:t>Temporal Shift (</a:t>
            </a:r>
            <a:r>
              <a:rPr lang="el-GR" sz="2400" dirty="0"/>
              <a:t>Δ</a:t>
            </a:r>
            <a:r>
              <a:rPr lang="en-US" sz="2400" dirty="0"/>
              <a:t>T)</a:t>
            </a:r>
            <a:endParaRPr lang="en-US" dirty="0"/>
          </a:p>
        </p:txBody>
      </p:sp>
      <p:sp>
        <p:nvSpPr>
          <p:cNvPr id="13" name="Elipse 53">
            <a:extLst>
              <a:ext uri="{FF2B5EF4-FFF2-40B4-BE49-F238E27FC236}">
                <a16:creationId xmlns:a16="http://schemas.microsoft.com/office/drawing/2014/main" id="{A9C41B3A-6B78-7C8C-E749-7C211CC64E1A}"/>
              </a:ext>
            </a:extLst>
          </p:cNvPr>
          <p:cNvSpPr/>
          <p:nvPr/>
        </p:nvSpPr>
        <p:spPr bwMode="auto">
          <a:xfrm>
            <a:off x="8576443" y="4246294"/>
            <a:ext cx="436198" cy="358839"/>
          </a:xfrm>
          <a:prstGeom prst="ellipse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4" name="TextBox 34">
            <a:extLst>
              <a:ext uri="{FF2B5EF4-FFF2-40B4-BE49-F238E27FC236}">
                <a16:creationId xmlns:a16="http://schemas.microsoft.com/office/drawing/2014/main" id="{8C473460-7A82-CF46-94FC-521BD90762D4}"/>
              </a:ext>
            </a:extLst>
          </p:cNvPr>
          <p:cNvSpPr txBox="1"/>
          <p:nvPr/>
        </p:nvSpPr>
        <p:spPr bwMode="auto">
          <a:xfrm>
            <a:off x="6892814" y="4536828"/>
            <a:ext cx="1130303" cy="42332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accent2"/>
              </a:buClr>
              <a:defRPr/>
            </a:pPr>
            <a:r>
              <a:rPr lang="en-US" dirty="0">
                <a:solidFill>
                  <a:srgbClr val="156082"/>
                </a:solidFill>
              </a:rPr>
              <a:t>time</a:t>
            </a:r>
            <a:endParaRPr dirty="0">
              <a:solidFill>
                <a:srgbClr val="156082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1BAAC63-9DFE-5450-9079-81C99C0C97EA}"/>
              </a:ext>
            </a:extLst>
          </p:cNvPr>
          <p:cNvGrpSpPr/>
          <p:nvPr/>
        </p:nvGrpSpPr>
        <p:grpSpPr>
          <a:xfrm>
            <a:off x="6096000" y="2311428"/>
            <a:ext cx="4512961" cy="2502763"/>
            <a:chOff x="2887421" y="1891552"/>
            <a:chExt cx="6336615" cy="3514111"/>
          </a:xfrm>
        </p:grpSpPr>
        <p:pic>
          <p:nvPicPr>
            <p:cNvPr id="17" name="Picture 15">
              <a:extLst>
                <a:ext uri="{FF2B5EF4-FFF2-40B4-BE49-F238E27FC236}">
                  <a16:creationId xmlns:a16="http://schemas.microsoft.com/office/drawing/2014/main" id="{4867DE67-95D6-365E-3A39-F18A15F40D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/>
          </p:blipFill>
          <p:spPr bwMode="auto">
            <a:xfrm>
              <a:off x="3204413" y="1891552"/>
              <a:ext cx="5827511" cy="3514111"/>
            </a:xfrm>
            <a:prstGeom prst="rect">
              <a:avLst/>
            </a:prstGeom>
          </p:spPr>
        </p:pic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CA682E16-D590-1FDD-B6CB-C1424667A680}"/>
                </a:ext>
              </a:extLst>
            </p:cNvPr>
            <p:cNvGrpSpPr/>
            <p:nvPr/>
          </p:nvGrpSpPr>
          <p:grpSpPr>
            <a:xfrm>
              <a:off x="2887421" y="1911463"/>
              <a:ext cx="6336615" cy="3184300"/>
              <a:chOff x="2887421" y="1911463"/>
              <a:chExt cx="6336615" cy="3184300"/>
            </a:xfrm>
          </p:grpSpPr>
          <p:pic>
            <p:nvPicPr>
              <p:cNvPr id="19" name="Picture 22">
                <a:extLst>
                  <a:ext uri="{FF2B5EF4-FFF2-40B4-BE49-F238E27FC236}">
                    <a16:creationId xmlns:a16="http://schemas.microsoft.com/office/drawing/2014/main" id="{92299D00-1FF5-9CB1-089E-4AC39E6110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/>
            </p:blipFill>
            <p:spPr bwMode="auto">
              <a:xfrm>
                <a:off x="6582402" y="4818471"/>
                <a:ext cx="286655" cy="277292"/>
              </a:xfrm>
              <a:prstGeom prst="rect">
                <a:avLst/>
              </a:prstGeom>
            </p:spPr>
          </p:pic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D8FF2B15-5B58-F97A-232A-EA8DE83630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/>
            </p:blipFill>
            <p:spPr bwMode="auto">
              <a:xfrm>
                <a:off x="7781840" y="1948835"/>
                <a:ext cx="232002" cy="303038"/>
              </a:xfrm>
              <a:prstGeom prst="rect">
                <a:avLst/>
              </a:prstGeom>
            </p:spPr>
          </p:pic>
          <p:pic>
            <p:nvPicPr>
              <p:cNvPr id="21" name="Picture 29">
                <a:extLst>
                  <a:ext uri="{FF2B5EF4-FFF2-40B4-BE49-F238E27FC236}">
                    <a16:creationId xmlns:a16="http://schemas.microsoft.com/office/drawing/2014/main" id="{51B4AE54-EC89-F477-D40D-E45E55847D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/>
            </p:blipFill>
            <p:spPr bwMode="auto">
              <a:xfrm>
                <a:off x="8378973" y="1948835"/>
                <a:ext cx="398920" cy="294814"/>
              </a:xfrm>
              <a:prstGeom prst="rect">
                <a:avLst/>
              </a:prstGeom>
            </p:spPr>
          </p:pic>
          <p:pic>
            <p:nvPicPr>
              <p:cNvPr id="22" name="Picture 23">
                <a:extLst>
                  <a:ext uri="{FF2B5EF4-FFF2-40B4-BE49-F238E27FC236}">
                    <a16:creationId xmlns:a16="http://schemas.microsoft.com/office/drawing/2014/main" id="{3E6F6C4D-67DD-E290-ECBB-8B6136986D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clrChange>
                  <a:clrFrom>
                    <a:srgbClr val="FAFAFA"/>
                  </a:clrFrom>
                  <a:clrTo>
                    <a:srgbClr val="FAFAFA">
                      <a:alpha val="0"/>
                    </a:srgbClr>
                  </a:clrTo>
                </a:clrChange>
              </a:blip>
              <a:stretch/>
            </p:blipFill>
            <p:spPr bwMode="auto">
              <a:xfrm>
                <a:off x="8378973" y="1921311"/>
                <a:ext cx="398920" cy="319502"/>
              </a:xfrm>
              <a:prstGeom prst="rect">
                <a:avLst/>
              </a:prstGeom>
            </p:spPr>
          </p:pic>
          <p:pic>
            <p:nvPicPr>
              <p:cNvPr id="23" name="Imagen 37">
                <a:extLst>
                  <a:ext uri="{FF2B5EF4-FFF2-40B4-BE49-F238E27FC236}">
                    <a16:creationId xmlns:a16="http://schemas.microsoft.com/office/drawing/2014/main" id="{74D40990-B394-C9D0-B8FE-D007117064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clrChange>
                  <a:clrFrom>
                    <a:srgbClr val="C5C5C5"/>
                  </a:clrFrom>
                  <a:clrTo>
                    <a:srgbClr val="C5C5C5">
                      <a:alpha val="0"/>
                    </a:srgbClr>
                  </a:clrTo>
                </a:clrChange>
              </a:blip>
              <a:stretch/>
            </p:blipFill>
            <p:spPr bwMode="auto">
              <a:xfrm>
                <a:off x="8132435" y="2538726"/>
                <a:ext cx="197735" cy="202038"/>
              </a:xfrm>
              <a:prstGeom prst="rect">
                <a:avLst/>
              </a:prstGeom>
            </p:spPr>
          </p:pic>
          <p:pic>
            <p:nvPicPr>
              <p:cNvPr id="24" name="Picture 22">
                <a:extLst>
                  <a:ext uri="{FF2B5EF4-FFF2-40B4-BE49-F238E27FC236}">
                    <a16:creationId xmlns:a16="http://schemas.microsoft.com/office/drawing/2014/main" id="{E93C4958-41C3-5F5F-4E90-9D42459B0A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/>
            </p:blipFill>
            <p:spPr bwMode="auto">
              <a:xfrm>
                <a:off x="7769029" y="1937775"/>
                <a:ext cx="232002" cy="303038"/>
              </a:xfrm>
              <a:prstGeom prst="rect">
                <a:avLst/>
              </a:prstGeom>
            </p:spPr>
          </p:pic>
          <p:sp>
            <p:nvSpPr>
              <p:cNvPr id="25" name="Rectangle 2">
                <a:extLst>
                  <a:ext uri="{FF2B5EF4-FFF2-40B4-BE49-F238E27FC236}">
                    <a16:creationId xmlns:a16="http://schemas.microsoft.com/office/drawing/2014/main" id="{7FCDE579-5D03-556D-AFA0-A094A9B6B07D}"/>
                  </a:ext>
                </a:extLst>
              </p:cNvPr>
              <p:cNvSpPr/>
              <p:nvPr/>
            </p:nvSpPr>
            <p:spPr bwMode="auto">
              <a:xfrm>
                <a:off x="8383541" y="2007189"/>
                <a:ext cx="395301" cy="208936"/>
              </a:xfrm>
              <a:prstGeom prst="rect">
                <a:avLst/>
              </a:prstGeom>
              <a:solidFill>
                <a:srgbClr val="F8F8F8"/>
              </a:solidFill>
              <a:ln>
                <a:solidFill>
                  <a:srgbClr val="F8F8F8"/>
                </a:solidFill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/>
              </a:p>
            </p:txBody>
          </p:sp>
          <p:pic>
            <p:nvPicPr>
              <p:cNvPr id="28" name="Imagen 48">
                <a:extLst>
                  <a:ext uri="{FF2B5EF4-FFF2-40B4-BE49-F238E27FC236}">
                    <a16:creationId xmlns:a16="http://schemas.microsoft.com/office/drawing/2014/main" id="{B86B14EC-B1E9-8342-F1BE-B7B117D90A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/>
            </p:blipFill>
            <p:spPr bwMode="auto">
              <a:xfrm>
                <a:off x="7122113" y="2495755"/>
                <a:ext cx="1952044" cy="2092047"/>
              </a:xfrm>
              <a:prstGeom prst="rect">
                <a:avLst/>
              </a:prstGeom>
            </p:spPr>
          </p:pic>
          <p:sp>
            <p:nvSpPr>
              <p:cNvPr id="30" name="Rectángulo 44">
                <a:extLst>
                  <a:ext uri="{FF2B5EF4-FFF2-40B4-BE49-F238E27FC236}">
                    <a16:creationId xmlns:a16="http://schemas.microsoft.com/office/drawing/2014/main" id="{3C23A57B-0CA6-C276-C13B-C2B00B4DE8E6}"/>
                  </a:ext>
                </a:extLst>
              </p:cNvPr>
              <p:cNvSpPr/>
              <p:nvPr/>
            </p:nvSpPr>
            <p:spPr bwMode="auto">
              <a:xfrm>
                <a:off x="8694552" y="2540623"/>
                <a:ext cx="376528" cy="277294"/>
              </a:xfrm>
              <a:prstGeom prst="rect">
                <a:avLst/>
              </a:prstGeom>
              <a:solidFill>
                <a:srgbClr val="F9F9F9"/>
              </a:solidFill>
              <a:ln>
                <a:solidFill>
                  <a:srgbClr val="F9F9F9"/>
                </a:solidFill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s-ES"/>
              </a:p>
            </p:txBody>
          </p:sp>
          <p:pic>
            <p:nvPicPr>
              <p:cNvPr id="31" name="Imagen 45">
                <a:extLst>
                  <a:ext uri="{FF2B5EF4-FFF2-40B4-BE49-F238E27FC236}">
                    <a16:creationId xmlns:a16="http://schemas.microsoft.com/office/drawing/2014/main" id="{F101CB0B-2A52-7146-29B2-557B0579A6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/>
            </p:blipFill>
            <p:spPr bwMode="auto">
              <a:xfrm>
                <a:off x="7462409" y="2495760"/>
                <a:ext cx="1556700" cy="262971"/>
              </a:xfrm>
              <a:prstGeom prst="rect">
                <a:avLst/>
              </a:prstGeom>
            </p:spPr>
          </p:pic>
          <p:sp>
            <p:nvSpPr>
              <p:cNvPr id="55" name="Rectángulo 46">
                <a:extLst>
                  <a:ext uri="{FF2B5EF4-FFF2-40B4-BE49-F238E27FC236}">
                    <a16:creationId xmlns:a16="http://schemas.microsoft.com/office/drawing/2014/main" id="{F1A7A68B-20A1-8AE1-3B40-84F1410DADA4}"/>
                  </a:ext>
                </a:extLst>
              </p:cNvPr>
              <p:cNvSpPr/>
              <p:nvPr/>
            </p:nvSpPr>
            <p:spPr bwMode="auto">
              <a:xfrm>
                <a:off x="8030056" y="2719408"/>
                <a:ext cx="112069" cy="277294"/>
              </a:xfrm>
              <a:prstGeom prst="rect">
                <a:avLst/>
              </a:prstGeom>
              <a:solidFill>
                <a:srgbClr val="F9F9F9"/>
              </a:solidFill>
              <a:ln>
                <a:solidFill>
                  <a:srgbClr val="F9F9F9"/>
                </a:solidFill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s-ES"/>
              </a:p>
            </p:txBody>
          </p: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088017FF-D173-B6D4-AE06-4B69B43AA6CB}"/>
                  </a:ext>
                </a:extLst>
              </p:cNvPr>
              <p:cNvGrpSpPr/>
              <p:nvPr/>
            </p:nvGrpSpPr>
            <p:grpSpPr>
              <a:xfrm>
                <a:off x="2887421" y="1911463"/>
                <a:ext cx="6336615" cy="2625102"/>
                <a:chOff x="2887421" y="1911463"/>
                <a:chExt cx="6336615" cy="2625102"/>
              </a:xfrm>
            </p:grpSpPr>
            <p:cxnSp>
              <p:nvCxnSpPr>
                <p:cNvPr id="58" name="Straight Arrow Connector 57">
                  <a:extLst>
                    <a:ext uri="{FF2B5EF4-FFF2-40B4-BE49-F238E27FC236}">
                      <a16:creationId xmlns:a16="http://schemas.microsoft.com/office/drawing/2014/main" id="{BAD46CDC-C0E8-170B-EC6B-C7F225AB620D}"/>
                    </a:ext>
                  </a:extLst>
                </p:cNvPr>
                <p:cNvCxnSpPr/>
                <p:nvPr/>
              </p:nvCxnSpPr>
              <p:spPr>
                <a:xfrm>
                  <a:off x="4459148" y="4082415"/>
                  <a:ext cx="609600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Arrow Connector 58">
                  <a:extLst>
                    <a:ext uri="{FF2B5EF4-FFF2-40B4-BE49-F238E27FC236}">
                      <a16:creationId xmlns:a16="http://schemas.microsoft.com/office/drawing/2014/main" id="{82158E1C-186E-FAA6-50D8-AD086838B6BC}"/>
                    </a:ext>
                  </a:extLst>
                </p:cNvPr>
                <p:cNvCxnSpPr/>
                <p:nvPr/>
              </p:nvCxnSpPr>
              <p:spPr bwMode="auto">
                <a:xfrm>
                  <a:off x="6369198" y="4082415"/>
                  <a:ext cx="609600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60" name="Picture 59">
                  <a:extLst>
                    <a:ext uri="{FF2B5EF4-FFF2-40B4-BE49-F238E27FC236}">
                      <a16:creationId xmlns:a16="http://schemas.microsoft.com/office/drawing/2014/main" id="{30756606-3D51-03A1-D079-A0064A22E1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887421" y="1911463"/>
                  <a:ext cx="6336615" cy="2625102"/>
                </a:xfrm>
                <a:prstGeom prst="rect">
                  <a:avLst/>
                </a:prstGeom>
              </p:spPr>
            </p:pic>
            <p:pic>
              <p:nvPicPr>
                <p:cNvPr id="61" name="Picture 60">
                  <a:extLst>
                    <a:ext uri="{FF2B5EF4-FFF2-40B4-BE49-F238E27FC236}">
                      <a16:creationId xmlns:a16="http://schemas.microsoft.com/office/drawing/2014/main" id="{47BE003C-34EF-4C54-7ED9-30BDFCF607C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rcRect l="35001" t="26208" r="48839"/>
                <a:stretch/>
              </p:blipFill>
              <p:spPr bwMode="auto">
                <a:xfrm>
                  <a:off x="7143193" y="2599464"/>
                  <a:ext cx="1023938" cy="1937101"/>
                </a:xfrm>
                <a:prstGeom prst="rect">
                  <a:avLst/>
                </a:prstGeom>
              </p:spPr>
            </p:pic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F7A16971-86A8-061F-198B-3A48AB031398}"/>
                    </a:ext>
                  </a:extLst>
                </p:cNvPr>
                <p:cNvSpPr/>
                <p:nvPr/>
              </p:nvSpPr>
              <p:spPr>
                <a:xfrm>
                  <a:off x="8119620" y="2599464"/>
                  <a:ext cx="121139" cy="21845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cxnSp>
        <p:nvCxnSpPr>
          <p:cNvPr id="63" name="Straight Arrow Connector 33">
            <a:extLst>
              <a:ext uri="{FF2B5EF4-FFF2-40B4-BE49-F238E27FC236}">
                <a16:creationId xmlns:a16="http://schemas.microsoft.com/office/drawing/2014/main" id="{BBE6A16C-E9F3-BE96-4A2C-5C5A3B1B30FB}"/>
              </a:ext>
            </a:extLst>
          </p:cNvPr>
          <p:cNvCxnSpPr>
            <a:cxnSpLocks/>
          </p:cNvCxnSpPr>
          <p:nvPr/>
        </p:nvCxnSpPr>
        <p:spPr bwMode="auto">
          <a:xfrm>
            <a:off x="6819895" y="4944050"/>
            <a:ext cx="371761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>
            <a:extLst>
              <a:ext uri="{FF2B5EF4-FFF2-40B4-BE49-F238E27FC236}">
                <a16:creationId xmlns:a16="http://schemas.microsoft.com/office/drawing/2014/main" id="{5AFBDC79-8FA5-6F6D-FCD3-ADC68404163E}"/>
              </a:ext>
            </a:extLst>
          </p:cNvPr>
          <p:cNvSpPr/>
          <p:nvPr/>
        </p:nvSpPr>
        <p:spPr bwMode="auto">
          <a:xfrm>
            <a:off x="9315450" y="2274531"/>
            <a:ext cx="1293511" cy="319956"/>
          </a:xfrm>
          <a:prstGeom prst="rect">
            <a:avLst/>
          </a:prstGeom>
          <a:solidFill>
            <a:srgbClr val="FFFFFF">
              <a:alpha val="6902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4A9F9E-BE8A-9CDD-090F-28F3FF775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67183" y="6293607"/>
            <a:ext cx="6470111" cy="365124"/>
          </a:xfrm>
        </p:spPr>
        <p:txBody>
          <a:bodyPr/>
          <a:lstStyle/>
          <a:p>
            <a:r>
              <a:rPr lang="en-US" sz="1200" dirty="0"/>
              <a:t>I. Accelerating Saccadic Response through Spatial and Temporal Cross-Modal Misalignments</a:t>
            </a:r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1018804" y="2609841"/>
            <a:ext cx="4214357" cy="19999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dirty="0"/>
              <a:t>Study Variables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8C36F4E-FD12-3CF6-B643-0C04B59C5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412262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32</a:t>
            </a:fld>
            <a:endParaRPr lang="en-US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9B0E45A0-45C0-8343-3251-5219B548C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FCEC9-F652-45FD-A177-9882FDB0658A}" type="datetime1">
              <a:rPr lang="en-US" smtClean="0"/>
              <a:t>9/22/2026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294967295"/>
          </p:nvPr>
        </p:nvSpPr>
        <p:spPr bwMode="auto">
          <a:xfrm>
            <a:off x="7008813" y="2505075"/>
            <a:ext cx="5183187" cy="3684588"/>
          </a:xfrm>
        </p:spPr>
        <p:txBody>
          <a:bodyPr/>
          <a:lstStyle/>
          <a:p>
            <a:pPr marL="0" indent="0">
              <a:buNone/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15" name="Freeform: Shape 14"/>
          <p:cNvSpPr/>
          <p:nvPr/>
        </p:nvSpPr>
        <p:spPr bwMode="auto">
          <a:xfrm>
            <a:off x="321713" y="2616172"/>
            <a:ext cx="252413" cy="411957"/>
          </a:xfrm>
          <a:custGeom>
            <a:avLst/>
            <a:gdLst>
              <a:gd name="connsiteX0" fmla="*/ 252413 w 252413"/>
              <a:gd name="connsiteY0" fmla="*/ 0 h 411957"/>
              <a:gd name="connsiteX1" fmla="*/ 235744 w 252413"/>
              <a:gd name="connsiteY1" fmla="*/ 2382 h 411957"/>
              <a:gd name="connsiteX2" fmla="*/ 228600 w 252413"/>
              <a:gd name="connsiteY2" fmla="*/ 7144 h 411957"/>
              <a:gd name="connsiteX3" fmla="*/ 214313 w 252413"/>
              <a:gd name="connsiteY3" fmla="*/ 9525 h 411957"/>
              <a:gd name="connsiteX4" fmla="*/ 202407 w 252413"/>
              <a:gd name="connsiteY4" fmla="*/ 14288 h 411957"/>
              <a:gd name="connsiteX5" fmla="*/ 185738 w 252413"/>
              <a:gd name="connsiteY5" fmla="*/ 21432 h 411957"/>
              <a:gd name="connsiteX6" fmla="*/ 173832 w 252413"/>
              <a:gd name="connsiteY6" fmla="*/ 28575 h 411957"/>
              <a:gd name="connsiteX7" fmla="*/ 166688 w 252413"/>
              <a:gd name="connsiteY7" fmla="*/ 33338 h 411957"/>
              <a:gd name="connsiteX8" fmla="*/ 152400 w 252413"/>
              <a:gd name="connsiteY8" fmla="*/ 38100 h 411957"/>
              <a:gd name="connsiteX9" fmla="*/ 130969 w 252413"/>
              <a:gd name="connsiteY9" fmla="*/ 57150 h 411957"/>
              <a:gd name="connsiteX10" fmla="*/ 128588 w 252413"/>
              <a:gd name="connsiteY10" fmla="*/ 64294 h 411957"/>
              <a:gd name="connsiteX11" fmla="*/ 123825 w 252413"/>
              <a:gd name="connsiteY11" fmla="*/ 71438 h 411957"/>
              <a:gd name="connsiteX12" fmla="*/ 119063 w 252413"/>
              <a:gd name="connsiteY12" fmla="*/ 85725 h 411957"/>
              <a:gd name="connsiteX13" fmla="*/ 121444 w 252413"/>
              <a:gd name="connsiteY13" fmla="*/ 107157 h 411957"/>
              <a:gd name="connsiteX14" fmla="*/ 128588 w 252413"/>
              <a:gd name="connsiteY14" fmla="*/ 121444 h 411957"/>
              <a:gd name="connsiteX15" fmla="*/ 135732 w 252413"/>
              <a:gd name="connsiteY15" fmla="*/ 128588 h 411957"/>
              <a:gd name="connsiteX16" fmla="*/ 140494 w 252413"/>
              <a:gd name="connsiteY16" fmla="*/ 135732 h 411957"/>
              <a:gd name="connsiteX17" fmla="*/ 154782 w 252413"/>
              <a:gd name="connsiteY17" fmla="*/ 150019 h 411957"/>
              <a:gd name="connsiteX18" fmla="*/ 161925 w 252413"/>
              <a:gd name="connsiteY18" fmla="*/ 157163 h 411957"/>
              <a:gd name="connsiteX19" fmla="*/ 166688 w 252413"/>
              <a:gd name="connsiteY19" fmla="*/ 166688 h 411957"/>
              <a:gd name="connsiteX20" fmla="*/ 173832 w 252413"/>
              <a:gd name="connsiteY20" fmla="*/ 183357 h 411957"/>
              <a:gd name="connsiteX21" fmla="*/ 171450 w 252413"/>
              <a:gd name="connsiteY21" fmla="*/ 204788 h 411957"/>
              <a:gd name="connsiteX22" fmla="*/ 166688 w 252413"/>
              <a:gd name="connsiteY22" fmla="*/ 214313 h 411957"/>
              <a:gd name="connsiteX23" fmla="*/ 154782 w 252413"/>
              <a:gd name="connsiteY23" fmla="*/ 228600 h 411957"/>
              <a:gd name="connsiteX24" fmla="*/ 147638 w 252413"/>
              <a:gd name="connsiteY24" fmla="*/ 233363 h 411957"/>
              <a:gd name="connsiteX25" fmla="*/ 123825 w 252413"/>
              <a:gd name="connsiteY25" fmla="*/ 250032 h 411957"/>
              <a:gd name="connsiteX26" fmla="*/ 102394 w 252413"/>
              <a:gd name="connsiteY26" fmla="*/ 261938 h 411957"/>
              <a:gd name="connsiteX27" fmla="*/ 85725 w 252413"/>
              <a:gd name="connsiteY27" fmla="*/ 278607 h 411957"/>
              <a:gd name="connsiteX28" fmla="*/ 78582 w 252413"/>
              <a:gd name="connsiteY28" fmla="*/ 283369 h 411957"/>
              <a:gd name="connsiteX29" fmla="*/ 66675 w 252413"/>
              <a:gd name="connsiteY29" fmla="*/ 300038 h 411957"/>
              <a:gd name="connsiteX30" fmla="*/ 59532 w 252413"/>
              <a:gd name="connsiteY30" fmla="*/ 307182 h 411957"/>
              <a:gd name="connsiteX31" fmla="*/ 50007 w 252413"/>
              <a:gd name="connsiteY31" fmla="*/ 326232 h 411957"/>
              <a:gd name="connsiteX32" fmla="*/ 38100 w 252413"/>
              <a:gd name="connsiteY32" fmla="*/ 342900 h 411957"/>
              <a:gd name="connsiteX33" fmla="*/ 35719 w 252413"/>
              <a:gd name="connsiteY33" fmla="*/ 350044 h 411957"/>
              <a:gd name="connsiteX34" fmla="*/ 26194 w 252413"/>
              <a:gd name="connsiteY34" fmla="*/ 364332 h 411957"/>
              <a:gd name="connsiteX35" fmla="*/ 19050 w 252413"/>
              <a:gd name="connsiteY35" fmla="*/ 381000 h 411957"/>
              <a:gd name="connsiteX36" fmla="*/ 16669 w 252413"/>
              <a:gd name="connsiteY36" fmla="*/ 388144 h 411957"/>
              <a:gd name="connsiteX37" fmla="*/ 11907 w 252413"/>
              <a:gd name="connsiteY37" fmla="*/ 395288 h 411957"/>
              <a:gd name="connsiteX38" fmla="*/ 4763 w 252413"/>
              <a:gd name="connsiteY38" fmla="*/ 409575 h 411957"/>
              <a:gd name="connsiteX39" fmla="*/ 0 w 252413"/>
              <a:gd name="connsiteY39" fmla="*/ 411957 h 411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52413" h="411957" extrusionOk="0">
                <a:moveTo>
                  <a:pt x="252413" y="0"/>
                </a:moveTo>
                <a:cubicBezTo>
                  <a:pt x="246857" y="794"/>
                  <a:pt x="241120" y="769"/>
                  <a:pt x="235744" y="2382"/>
                </a:cubicBezTo>
                <a:cubicBezTo>
                  <a:pt x="233003" y="3204"/>
                  <a:pt x="231315" y="6239"/>
                  <a:pt x="228600" y="7144"/>
                </a:cubicBezTo>
                <a:cubicBezTo>
                  <a:pt x="224020" y="8671"/>
                  <a:pt x="219075" y="8731"/>
                  <a:pt x="214313" y="9525"/>
                </a:cubicBezTo>
                <a:cubicBezTo>
                  <a:pt x="210344" y="11113"/>
                  <a:pt x="206409" y="12787"/>
                  <a:pt x="202407" y="14288"/>
                </a:cubicBezTo>
                <a:cubicBezTo>
                  <a:pt x="192024" y="18182"/>
                  <a:pt x="197326" y="14994"/>
                  <a:pt x="185738" y="21432"/>
                </a:cubicBezTo>
                <a:cubicBezTo>
                  <a:pt x="181692" y="23680"/>
                  <a:pt x="177757" y="26122"/>
                  <a:pt x="173832" y="28575"/>
                </a:cubicBezTo>
                <a:cubicBezTo>
                  <a:pt x="171405" y="30092"/>
                  <a:pt x="169303" y="32176"/>
                  <a:pt x="166688" y="33338"/>
                </a:cubicBezTo>
                <a:cubicBezTo>
                  <a:pt x="162100" y="35377"/>
                  <a:pt x="157163" y="36513"/>
                  <a:pt x="152400" y="38100"/>
                </a:cubicBezTo>
                <a:cubicBezTo>
                  <a:pt x="146888" y="42510"/>
                  <a:pt x="135341" y="51029"/>
                  <a:pt x="130969" y="57150"/>
                </a:cubicBezTo>
                <a:cubicBezTo>
                  <a:pt x="129510" y="59193"/>
                  <a:pt x="129711" y="62049"/>
                  <a:pt x="128588" y="64294"/>
                </a:cubicBezTo>
                <a:cubicBezTo>
                  <a:pt x="127308" y="66854"/>
                  <a:pt x="125413" y="69057"/>
                  <a:pt x="123825" y="71438"/>
                </a:cubicBezTo>
                <a:cubicBezTo>
                  <a:pt x="122238" y="76200"/>
                  <a:pt x="118509" y="80736"/>
                  <a:pt x="119063" y="85725"/>
                </a:cubicBezTo>
                <a:cubicBezTo>
                  <a:pt x="119857" y="92869"/>
                  <a:pt x="120262" y="100067"/>
                  <a:pt x="121444" y="107157"/>
                </a:cubicBezTo>
                <a:cubicBezTo>
                  <a:pt x="122339" y="112527"/>
                  <a:pt x="125160" y="117330"/>
                  <a:pt x="128588" y="121444"/>
                </a:cubicBezTo>
                <a:cubicBezTo>
                  <a:pt x="130744" y="124031"/>
                  <a:pt x="133576" y="126001"/>
                  <a:pt x="135732" y="128588"/>
                </a:cubicBezTo>
                <a:cubicBezTo>
                  <a:pt x="137564" y="130787"/>
                  <a:pt x="138593" y="133593"/>
                  <a:pt x="140494" y="135732"/>
                </a:cubicBezTo>
                <a:cubicBezTo>
                  <a:pt x="144969" y="140766"/>
                  <a:pt x="150019" y="145256"/>
                  <a:pt x="154782" y="150019"/>
                </a:cubicBezTo>
                <a:cubicBezTo>
                  <a:pt x="157163" y="152400"/>
                  <a:pt x="160419" y="154151"/>
                  <a:pt x="161925" y="157163"/>
                </a:cubicBezTo>
                <a:cubicBezTo>
                  <a:pt x="163513" y="160338"/>
                  <a:pt x="165290" y="163425"/>
                  <a:pt x="166688" y="166688"/>
                </a:cubicBezTo>
                <a:cubicBezTo>
                  <a:pt x="177200" y="191215"/>
                  <a:pt x="158035" y="151767"/>
                  <a:pt x="173832" y="183357"/>
                </a:cubicBezTo>
                <a:cubicBezTo>
                  <a:pt x="173038" y="190501"/>
                  <a:pt x="173066" y="197784"/>
                  <a:pt x="171450" y="204788"/>
                </a:cubicBezTo>
                <a:cubicBezTo>
                  <a:pt x="170652" y="208247"/>
                  <a:pt x="168449" y="211231"/>
                  <a:pt x="166688" y="214313"/>
                </a:cubicBezTo>
                <a:cubicBezTo>
                  <a:pt x="163283" y="220272"/>
                  <a:pt x="160154" y="224124"/>
                  <a:pt x="154782" y="228600"/>
                </a:cubicBezTo>
                <a:cubicBezTo>
                  <a:pt x="152583" y="230432"/>
                  <a:pt x="149967" y="231699"/>
                  <a:pt x="147638" y="233363"/>
                </a:cubicBezTo>
                <a:cubicBezTo>
                  <a:pt x="140669" y="238341"/>
                  <a:pt x="131125" y="246382"/>
                  <a:pt x="123825" y="250032"/>
                </a:cubicBezTo>
                <a:cubicBezTo>
                  <a:pt x="118184" y="252852"/>
                  <a:pt x="106882" y="258198"/>
                  <a:pt x="102394" y="261938"/>
                </a:cubicBezTo>
                <a:cubicBezTo>
                  <a:pt x="96357" y="266969"/>
                  <a:pt x="92263" y="274248"/>
                  <a:pt x="85725" y="278607"/>
                </a:cubicBezTo>
                <a:cubicBezTo>
                  <a:pt x="83344" y="280194"/>
                  <a:pt x="80605" y="281346"/>
                  <a:pt x="78582" y="283369"/>
                </a:cubicBezTo>
                <a:cubicBezTo>
                  <a:pt x="70009" y="291942"/>
                  <a:pt x="73432" y="291930"/>
                  <a:pt x="66675" y="300038"/>
                </a:cubicBezTo>
                <a:cubicBezTo>
                  <a:pt x="64519" y="302625"/>
                  <a:pt x="61340" y="304341"/>
                  <a:pt x="59532" y="307182"/>
                </a:cubicBezTo>
                <a:cubicBezTo>
                  <a:pt x="55721" y="313172"/>
                  <a:pt x="54267" y="320552"/>
                  <a:pt x="50007" y="326232"/>
                </a:cubicBezTo>
                <a:cubicBezTo>
                  <a:pt x="41146" y="338046"/>
                  <a:pt x="45065" y="332455"/>
                  <a:pt x="38100" y="342900"/>
                </a:cubicBezTo>
                <a:cubicBezTo>
                  <a:pt x="37306" y="345281"/>
                  <a:pt x="36938" y="347850"/>
                  <a:pt x="35719" y="350044"/>
                </a:cubicBezTo>
                <a:cubicBezTo>
                  <a:pt x="32939" y="355048"/>
                  <a:pt x="26194" y="364332"/>
                  <a:pt x="26194" y="364332"/>
                </a:cubicBezTo>
                <a:cubicBezTo>
                  <a:pt x="20609" y="381087"/>
                  <a:pt x="27879" y="360398"/>
                  <a:pt x="19050" y="381000"/>
                </a:cubicBezTo>
                <a:cubicBezTo>
                  <a:pt x="18061" y="383307"/>
                  <a:pt x="17791" y="385899"/>
                  <a:pt x="16669" y="388144"/>
                </a:cubicBezTo>
                <a:cubicBezTo>
                  <a:pt x="15389" y="390704"/>
                  <a:pt x="13187" y="392728"/>
                  <a:pt x="11907" y="395288"/>
                </a:cubicBezTo>
                <a:cubicBezTo>
                  <a:pt x="8035" y="403032"/>
                  <a:pt x="11584" y="402754"/>
                  <a:pt x="4763" y="409575"/>
                </a:cubicBezTo>
                <a:cubicBezTo>
                  <a:pt x="3508" y="410830"/>
                  <a:pt x="1588" y="411163"/>
                  <a:pt x="0" y="411957"/>
                </a:cubicBezTo>
              </a:path>
            </a:pathLst>
          </a:cu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1625060" y="2474699"/>
            <a:ext cx="3179805" cy="660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Text Placeholder 10"/>
          <p:cNvSpPr txBox="1"/>
          <p:nvPr/>
        </p:nvSpPr>
        <p:spPr bwMode="auto">
          <a:xfrm>
            <a:off x="2391420" y="2765817"/>
            <a:ext cx="1701266" cy="461665"/>
          </a:xfrm>
          <a:prstGeom prst="rect">
            <a:avLst/>
          </a:prstGeom>
          <a:noFill/>
        </p:spPr>
        <p:txBody>
          <a:bodyPr vert="horz" wrap="square" lIns="0" tIns="45720" rIns="91440" bIns="45720" rtlCol="0" anchor="t" anchorCtr="0">
            <a:spAutoFit/>
          </a:bodyPr>
          <a:lstStyle>
            <a:lvl1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/>
              <a:buNone/>
              <a:defRPr sz="1800" b="1" cap="all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System Font Regular"/>
              <a:buNone/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/>
              <a:buNone/>
              <a:defRPr sz="1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System Font Regular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>
                <a:solidFill>
                  <a:srgbClr val="03A289"/>
                </a:solidFill>
              </a:rPr>
              <a:t>e</a:t>
            </a:r>
            <a:endParaRPr/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2158D0D2-6B97-B4A6-5699-50E01C33A2E6}"/>
              </a:ext>
            </a:extLst>
          </p:cNvPr>
          <p:cNvSpPr txBox="1">
            <a:spLocks/>
          </p:cNvSpPr>
          <p:nvPr/>
        </p:nvSpPr>
        <p:spPr bwMode="auto">
          <a:xfrm>
            <a:off x="4090183" y="1671281"/>
            <a:ext cx="2841783" cy="46196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2400" dirty="0">
                <a:solidFill>
                  <a:srgbClr val="03A289"/>
                </a:solidFill>
              </a:rPr>
              <a:t>Eccentricity (E)</a:t>
            </a:r>
            <a:endParaRPr lang="en-US" sz="2400" dirty="0"/>
          </a:p>
        </p:txBody>
      </p:sp>
      <p:sp>
        <p:nvSpPr>
          <p:cNvPr id="29" name="Elipse 53">
            <a:extLst>
              <a:ext uri="{FF2B5EF4-FFF2-40B4-BE49-F238E27FC236}">
                <a16:creationId xmlns:a16="http://schemas.microsoft.com/office/drawing/2014/main" id="{F37F531D-B7CA-D114-AAA1-D75C57A33E6B}"/>
              </a:ext>
            </a:extLst>
          </p:cNvPr>
          <p:cNvSpPr/>
          <p:nvPr/>
        </p:nvSpPr>
        <p:spPr bwMode="auto">
          <a:xfrm>
            <a:off x="8576443" y="4246294"/>
            <a:ext cx="436198" cy="358839"/>
          </a:xfrm>
          <a:prstGeom prst="ellipse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30" name="TextBox 34">
            <a:extLst>
              <a:ext uri="{FF2B5EF4-FFF2-40B4-BE49-F238E27FC236}">
                <a16:creationId xmlns:a16="http://schemas.microsoft.com/office/drawing/2014/main" id="{94AA1803-1DBF-8C91-52C7-A315D1EFFBDD}"/>
              </a:ext>
            </a:extLst>
          </p:cNvPr>
          <p:cNvSpPr txBox="1"/>
          <p:nvPr/>
        </p:nvSpPr>
        <p:spPr bwMode="auto">
          <a:xfrm>
            <a:off x="6892814" y="4536828"/>
            <a:ext cx="1130303" cy="42332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accent2"/>
              </a:buClr>
              <a:defRPr/>
            </a:pPr>
            <a:r>
              <a:rPr lang="en-US" dirty="0">
                <a:solidFill>
                  <a:srgbClr val="156082"/>
                </a:solidFill>
              </a:rPr>
              <a:t>time</a:t>
            </a:r>
            <a:endParaRPr dirty="0">
              <a:solidFill>
                <a:srgbClr val="156082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7C1E85C-266D-9B5D-D153-914246C87B38}"/>
              </a:ext>
            </a:extLst>
          </p:cNvPr>
          <p:cNvGrpSpPr/>
          <p:nvPr/>
        </p:nvGrpSpPr>
        <p:grpSpPr>
          <a:xfrm>
            <a:off x="6096000" y="2311428"/>
            <a:ext cx="4512961" cy="2502763"/>
            <a:chOff x="2887421" y="1891552"/>
            <a:chExt cx="6336615" cy="3514111"/>
          </a:xfrm>
        </p:grpSpPr>
        <p:pic>
          <p:nvPicPr>
            <p:cNvPr id="32" name="Picture 15">
              <a:extLst>
                <a:ext uri="{FF2B5EF4-FFF2-40B4-BE49-F238E27FC236}">
                  <a16:creationId xmlns:a16="http://schemas.microsoft.com/office/drawing/2014/main" id="{881FBCD0-4DEE-2CC0-A3C8-22048F3A1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/>
          </p:blipFill>
          <p:spPr bwMode="auto">
            <a:xfrm>
              <a:off x="3204413" y="1891552"/>
              <a:ext cx="5827511" cy="3514111"/>
            </a:xfrm>
            <a:prstGeom prst="rect">
              <a:avLst/>
            </a:prstGeom>
          </p:spPr>
        </p:pic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7E004987-7B6C-648F-5338-4196DCF37A5A}"/>
                </a:ext>
              </a:extLst>
            </p:cNvPr>
            <p:cNvGrpSpPr/>
            <p:nvPr/>
          </p:nvGrpSpPr>
          <p:grpSpPr>
            <a:xfrm>
              <a:off x="2887421" y="1911463"/>
              <a:ext cx="6336615" cy="3184300"/>
              <a:chOff x="2887421" y="1911463"/>
              <a:chExt cx="6336615" cy="3184300"/>
            </a:xfrm>
          </p:grpSpPr>
          <p:pic>
            <p:nvPicPr>
              <p:cNvPr id="34" name="Picture 22">
                <a:extLst>
                  <a:ext uri="{FF2B5EF4-FFF2-40B4-BE49-F238E27FC236}">
                    <a16:creationId xmlns:a16="http://schemas.microsoft.com/office/drawing/2014/main" id="{7D36A803-13E8-BF2C-7953-03A93EFE91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/>
            </p:blipFill>
            <p:spPr bwMode="auto">
              <a:xfrm>
                <a:off x="6582402" y="4818471"/>
                <a:ext cx="286655" cy="277292"/>
              </a:xfrm>
              <a:prstGeom prst="rect">
                <a:avLst/>
              </a:prstGeom>
            </p:spPr>
          </p:pic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FDAD5392-04DE-09BF-0ABA-1E4F9CE2EC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/>
            </p:blipFill>
            <p:spPr bwMode="auto">
              <a:xfrm>
                <a:off x="7781840" y="1948835"/>
                <a:ext cx="232002" cy="303038"/>
              </a:xfrm>
              <a:prstGeom prst="rect">
                <a:avLst/>
              </a:prstGeom>
            </p:spPr>
          </p:pic>
          <p:pic>
            <p:nvPicPr>
              <p:cNvPr id="36" name="Picture 29">
                <a:extLst>
                  <a:ext uri="{FF2B5EF4-FFF2-40B4-BE49-F238E27FC236}">
                    <a16:creationId xmlns:a16="http://schemas.microsoft.com/office/drawing/2014/main" id="{8E12E89F-873F-589D-7BC5-8A3A7904BB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/>
            </p:blipFill>
            <p:spPr bwMode="auto">
              <a:xfrm>
                <a:off x="8378973" y="1948835"/>
                <a:ext cx="398920" cy="294814"/>
              </a:xfrm>
              <a:prstGeom prst="rect">
                <a:avLst/>
              </a:prstGeom>
            </p:spPr>
          </p:pic>
          <p:pic>
            <p:nvPicPr>
              <p:cNvPr id="37" name="Picture 23">
                <a:extLst>
                  <a:ext uri="{FF2B5EF4-FFF2-40B4-BE49-F238E27FC236}">
                    <a16:creationId xmlns:a16="http://schemas.microsoft.com/office/drawing/2014/main" id="{4669CF91-7AC1-E205-F170-512D83CECC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clrChange>
                  <a:clrFrom>
                    <a:srgbClr val="FAFAFA"/>
                  </a:clrFrom>
                  <a:clrTo>
                    <a:srgbClr val="FAFAFA">
                      <a:alpha val="0"/>
                    </a:srgbClr>
                  </a:clrTo>
                </a:clrChange>
              </a:blip>
              <a:stretch/>
            </p:blipFill>
            <p:spPr bwMode="auto">
              <a:xfrm>
                <a:off x="8378973" y="1921311"/>
                <a:ext cx="398920" cy="319502"/>
              </a:xfrm>
              <a:prstGeom prst="rect">
                <a:avLst/>
              </a:prstGeom>
            </p:spPr>
          </p:pic>
          <p:pic>
            <p:nvPicPr>
              <p:cNvPr id="38" name="Imagen 37">
                <a:extLst>
                  <a:ext uri="{FF2B5EF4-FFF2-40B4-BE49-F238E27FC236}">
                    <a16:creationId xmlns:a16="http://schemas.microsoft.com/office/drawing/2014/main" id="{51A4C292-4729-FF90-D7E9-B873A5FE62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clrChange>
                  <a:clrFrom>
                    <a:srgbClr val="C5C5C5"/>
                  </a:clrFrom>
                  <a:clrTo>
                    <a:srgbClr val="C5C5C5">
                      <a:alpha val="0"/>
                    </a:srgbClr>
                  </a:clrTo>
                </a:clrChange>
              </a:blip>
              <a:stretch/>
            </p:blipFill>
            <p:spPr bwMode="auto">
              <a:xfrm>
                <a:off x="8132435" y="2538726"/>
                <a:ext cx="197735" cy="202038"/>
              </a:xfrm>
              <a:prstGeom prst="rect">
                <a:avLst/>
              </a:prstGeom>
            </p:spPr>
          </p:pic>
          <p:pic>
            <p:nvPicPr>
              <p:cNvPr id="39" name="Picture 22">
                <a:extLst>
                  <a:ext uri="{FF2B5EF4-FFF2-40B4-BE49-F238E27FC236}">
                    <a16:creationId xmlns:a16="http://schemas.microsoft.com/office/drawing/2014/main" id="{1694E6CA-92DA-1C1C-9BC4-54653F84F4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/>
            </p:blipFill>
            <p:spPr bwMode="auto">
              <a:xfrm>
                <a:off x="7769029" y="1937775"/>
                <a:ext cx="232002" cy="303038"/>
              </a:xfrm>
              <a:prstGeom prst="rect">
                <a:avLst/>
              </a:prstGeom>
            </p:spPr>
          </p:pic>
          <p:sp>
            <p:nvSpPr>
              <p:cNvPr id="40" name="Rectangle 2">
                <a:extLst>
                  <a:ext uri="{FF2B5EF4-FFF2-40B4-BE49-F238E27FC236}">
                    <a16:creationId xmlns:a16="http://schemas.microsoft.com/office/drawing/2014/main" id="{9EE95DCF-C0C4-7C4C-3BC5-27C6B6E61049}"/>
                  </a:ext>
                </a:extLst>
              </p:cNvPr>
              <p:cNvSpPr/>
              <p:nvPr/>
            </p:nvSpPr>
            <p:spPr bwMode="auto">
              <a:xfrm>
                <a:off x="8383541" y="2007189"/>
                <a:ext cx="395301" cy="208936"/>
              </a:xfrm>
              <a:prstGeom prst="rect">
                <a:avLst/>
              </a:prstGeom>
              <a:solidFill>
                <a:srgbClr val="F8F8F8"/>
              </a:solidFill>
              <a:ln>
                <a:solidFill>
                  <a:srgbClr val="F8F8F8"/>
                </a:solidFill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/>
              </a:p>
            </p:txBody>
          </p:sp>
          <p:pic>
            <p:nvPicPr>
              <p:cNvPr id="41" name="Imagen 48">
                <a:extLst>
                  <a:ext uri="{FF2B5EF4-FFF2-40B4-BE49-F238E27FC236}">
                    <a16:creationId xmlns:a16="http://schemas.microsoft.com/office/drawing/2014/main" id="{0A57B8F0-1D46-CDA1-4DA5-EA3B70C9A1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/>
            </p:blipFill>
            <p:spPr bwMode="auto">
              <a:xfrm>
                <a:off x="7122113" y="2495755"/>
                <a:ext cx="1952044" cy="2092047"/>
              </a:xfrm>
              <a:prstGeom prst="rect">
                <a:avLst/>
              </a:prstGeom>
            </p:spPr>
          </p:pic>
          <p:sp>
            <p:nvSpPr>
              <p:cNvPr id="51" name="Rectángulo 44">
                <a:extLst>
                  <a:ext uri="{FF2B5EF4-FFF2-40B4-BE49-F238E27FC236}">
                    <a16:creationId xmlns:a16="http://schemas.microsoft.com/office/drawing/2014/main" id="{26DEF20F-E3E2-C65B-4358-A9C8A81EEEB8}"/>
                  </a:ext>
                </a:extLst>
              </p:cNvPr>
              <p:cNvSpPr/>
              <p:nvPr/>
            </p:nvSpPr>
            <p:spPr bwMode="auto">
              <a:xfrm>
                <a:off x="8694552" y="2540623"/>
                <a:ext cx="376528" cy="277294"/>
              </a:xfrm>
              <a:prstGeom prst="rect">
                <a:avLst/>
              </a:prstGeom>
              <a:solidFill>
                <a:srgbClr val="F9F9F9"/>
              </a:solidFill>
              <a:ln>
                <a:solidFill>
                  <a:srgbClr val="F9F9F9"/>
                </a:solidFill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s-ES"/>
              </a:p>
            </p:txBody>
          </p:sp>
          <p:pic>
            <p:nvPicPr>
              <p:cNvPr id="52" name="Imagen 45">
                <a:extLst>
                  <a:ext uri="{FF2B5EF4-FFF2-40B4-BE49-F238E27FC236}">
                    <a16:creationId xmlns:a16="http://schemas.microsoft.com/office/drawing/2014/main" id="{EBA31ECE-4A9F-BB7E-D423-EC133F7819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/>
            </p:blipFill>
            <p:spPr bwMode="auto">
              <a:xfrm>
                <a:off x="7462409" y="2495760"/>
                <a:ext cx="1556700" cy="262971"/>
              </a:xfrm>
              <a:prstGeom prst="rect">
                <a:avLst/>
              </a:prstGeom>
            </p:spPr>
          </p:pic>
          <p:sp>
            <p:nvSpPr>
              <p:cNvPr id="53" name="Rectángulo 46">
                <a:extLst>
                  <a:ext uri="{FF2B5EF4-FFF2-40B4-BE49-F238E27FC236}">
                    <a16:creationId xmlns:a16="http://schemas.microsoft.com/office/drawing/2014/main" id="{6463F190-D1C1-F513-44E1-E52706CB1B95}"/>
                  </a:ext>
                </a:extLst>
              </p:cNvPr>
              <p:cNvSpPr/>
              <p:nvPr/>
            </p:nvSpPr>
            <p:spPr bwMode="auto">
              <a:xfrm>
                <a:off x="8030056" y="2719408"/>
                <a:ext cx="112069" cy="277294"/>
              </a:xfrm>
              <a:prstGeom prst="rect">
                <a:avLst/>
              </a:prstGeom>
              <a:solidFill>
                <a:srgbClr val="F9F9F9"/>
              </a:solidFill>
              <a:ln>
                <a:solidFill>
                  <a:srgbClr val="F9F9F9"/>
                </a:solidFill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s-ES"/>
              </a:p>
            </p:txBody>
          </p: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2A6D365D-D114-BC14-E426-A966D1EAD72E}"/>
                  </a:ext>
                </a:extLst>
              </p:cNvPr>
              <p:cNvGrpSpPr/>
              <p:nvPr/>
            </p:nvGrpSpPr>
            <p:grpSpPr>
              <a:xfrm>
                <a:off x="2887421" y="1911463"/>
                <a:ext cx="6336615" cy="2625102"/>
                <a:chOff x="2887421" y="1911463"/>
                <a:chExt cx="6336615" cy="2625102"/>
              </a:xfrm>
            </p:grpSpPr>
            <p:cxnSp>
              <p:nvCxnSpPr>
                <p:cNvPr id="55" name="Straight Arrow Connector 54">
                  <a:extLst>
                    <a:ext uri="{FF2B5EF4-FFF2-40B4-BE49-F238E27FC236}">
                      <a16:creationId xmlns:a16="http://schemas.microsoft.com/office/drawing/2014/main" id="{D798B2C4-A592-FCE5-2E4D-7B97DF6C8CA8}"/>
                    </a:ext>
                  </a:extLst>
                </p:cNvPr>
                <p:cNvCxnSpPr/>
                <p:nvPr/>
              </p:nvCxnSpPr>
              <p:spPr>
                <a:xfrm>
                  <a:off x="4459148" y="4082415"/>
                  <a:ext cx="609600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Arrow Connector 55">
                  <a:extLst>
                    <a:ext uri="{FF2B5EF4-FFF2-40B4-BE49-F238E27FC236}">
                      <a16:creationId xmlns:a16="http://schemas.microsoft.com/office/drawing/2014/main" id="{C87AFFB6-9113-CB5F-BBD8-3CA4DF344185}"/>
                    </a:ext>
                  </a:extLst>
                </p:cNvPr>
                <p:cNvCxnSpPr/>
                <p:nvPr/>
              </p:nvCxnSpPr>
              <p:spPr bwMode="auto">
                <a:xfrm>
                  <a:off x="6369198" y="4082415"/>
                  <a:ext cx="609600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57" name="Picture 56">
                  <a:extLst>
                    <a:ext uri="{FF2B5EF4-FFF2-40B4-BE49-F238E27FC236}">
                      <a16:creationId xmlns:a16="http://schemas.microsoft.com/office/drawing/2014/main" id="{457E0478-4ACE-60D1-A22A-8577CB7A315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887421" y="1911463"/>
                  <a:ext cx="6336615" cy="2625102"/>
                </a:xfrm>
                <a:prstGeom prst="rect">
                  <a:avLst/>
                </a:prstGeom>
              </p:spPr>
            </p:pic>
            <p:pic>
              <p:nvPicPr>
                <p:cNvPr id="58" name="Picture 57">
                  <a:extLst>
                    <a:ext uri="{FF2B5EF4-FFF2-40B4-BE49-F238E27FC236}">
                      <a16:creationId xmlns:a16="http://schemas.microsoft.com/office/drawing/2014/main" id="{84421813-10A7-0400-DEFC-C91223C9735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rcRect l="35001" t="26208" r="48839"/>
                <a:stretch/>
              </p:blipFill>
              <p:spPr bwMode="auto">
                <a:xfrm>
                  <a:off x="7143193" y="2599464"/>
                  <a:ext cx="1023938" cy="1937101"/>
                </a:xfrm>
                <a:prstGeom prst="rect">
                  <a:avLst/>
                </a:prstGeom>
              </p:spPr>
            </p:pic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2E1C3A04-A229-0D69-8438-2E6282459190}"/>
                    </a:ext>
                  </a:extLst>
                </p:cNvPr>
                <p:cNvSpPr/>
                <p:nvPr/>
              </p:nvSpPr>
              <p:spPr>
                <a:xfrm>
                  <a:off x="8119620" y="2599464"/>
                  <a:ext cx="121139" cy="21845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cxnSp>
        <p:nvCxnSpPr>
          <p:cNvPr id="60" name="Straight Arrow Connector 33">
            <a:extLst>
              <a:ext uri="{FF2B5EF4-FFF2-40B4-BE49-F238E27FC236}">
                <a16:creationId xmlns:a16="http://schemas.microsoft.com/office/drawing/2014/main" id="{B1611091-A33A-A063-C705-796ACE7177C1}"/>
              </a:ext>
            </a:extLst>
          </p:cNvPr>
          <p:cNvCxnSpPr>
            <a:cxnSpLocks/>
          </p:cNvCxnSpPr>
          <p:nvPr/>
        </p:nvCxnSpPr>
        <p:spPr bwMode="auto">
          <a:xfrm>
            <a:off x="6819895" y="4944050"/>
            <a:ext cx="371761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8F5AEE12-19F2-9ABE-2C3F-0841D0FB179C}"/>
              </a:ext>
            </a:extLst>
          </p:cNvPr>
          <p:cNvSpPr/>
          <p:nvPr/>
        </p:nvSpPr>
        <p:spPr bwMode="auto">
          <a:xfrm>
            <a:off x="8031948" y="4272451"/>
            <a:ext cx="1549876" cy="319956"/>
          </a:xfrm>
          <a:prstGeom prst="rect">
            <a:avLst/>
          </a:prstGeom>
          <a:solidFill>
            <a:srgbClr val="FFFFFF">
              <a:alpha val="6902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8259BC48-AFD7-9A1E-E69C-B93913F48730}"/>
              </a:ext>
            </a:extLst>
          </p:cNvPr>
          <p:cNvSpPr/>
          <p:nvPr/>
        </p:nvSpPr>
        <p:spPr bwMode="auto">
          <a:xfrm>
            <a:off x="9955406" y="2222365"/>
            <a:ext cx="742495" cy="383295"/>
          </a:xfrm>
          <a:prstGeom prst="rect">
            <a:avLst/>
          </a:prstGeom>
          <a:solidFill>
            <a:srgbClr val="FFFFFF">
              <a:alpha val="6902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C7C2351C-CFA9-1291-44DF-BEB714148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67183" y="6293607"/>
            <a:ext cx="6470111" cy="365124"/>
          </a:xfrm>
        </p:spPr>
        <p:txBody>
          <a:bodyPr/>
          <a:lstStyle/>
          <a:p>
            <a:r>
              <a:rPr lang="en-US" sz="1200" dirty="0"/>
              <a:t>I. Accelerating Saccadic Response through Spatial and Temporal Cross-Modal Misalignments</a:t>
            </a: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dirty="0"/>
              <a:t>Study Variables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A08B76-B503-D029-C5B1-9B4F6F216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412262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33</a:t>
            </a:fld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AF715903-2B03-58A6-EB15-A62ADBCD2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45190-A150-4F43-A480-5D6526C2BCB3}" type="datetime1">
              <a:rPr lang="en-US" smtClean="0"/>
              <a:t>9/22/2026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294967295"/>
          </p:nvPr>
        </p:nvSpPr>
        <p:spPr bwMode="auto">
          <a:xfrm>
            <a:off x="7008813" y="2505075"/>
            <a:ext cx="5183187" cy="3684588"/>
          </a:xfrm>
        </p:spPr>
        <p:txBody>
          <a:bodyPr/>
          <a:lstStyle/>
          <a:p>
            <a:pPr marL="0" indent="0">
              <a:buNone/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3" name="Rectangle 2"/>
          <p:cNvSpPr/>
          <p:nvPr/>
        </p:nvSpPr>
        <p:spPr bwMode="auto">
          <a:xfrm>
            <a:off x="1645639" y="4775483"/>
            <a:ext cx="32691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Saccades without head motion</a:t>
            </a:r>
            <a:endParaRPr dirty="0"/>
          </a:p>
        </p:txBody>
      </p:sp>
      <p:pic>
        <p:nvPicPr>
          <p:cNvPr id="69" name="Picture 1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1018804" y="2609841"/>
            <a:ext cx="4214357" cy="1999904"/>
          </a:xfrm>
          <a:prstGeom prst="rect">
            <a:avLst/>
          </a:prstGeom>
        </p:spPr>
      </p:pic>
      <p:sp>
        <p:nvSpPr>
          <p:cNvPr id="70" name="Freeform: Shape 14"/>
          <p:cNvSpPr/>
          <p:nvPr/>
        </p:nvSpPr>
        <p:spPr bwMode="auto">
          <a:xfrm>
            <a:off x="321713" y="2616172"/>
            <a:ext cx="252413" cy="411957"/>
          </a:xfrm>
          <a:custGeom>
            <a:avLst/>
            <a:gdLst>
              <a:gd name="connsiteX0" fmla="*/ 252413 w 252413"/>
              <a:gd name="connsiteY0" fmla="*/ 0 h 411957"/>
              <a:gd name="connsiteX1" fmla="*/ 235744 w 252413"/>
              <a:gd name="connsiteY1" fmla="*/ 2382 h 411957"/>
              <a:gd name="connsiteX2" fmla="*/ 228600 w 252413"/>
              <a:gd name="connsiteY2" fmla="*/ 7144 h 411957"/>
              <a:gd name="connsiteX3" fmla="*/ 214313 w 252413"/>
              <a:gd name="connsiteY3" fmla="*/ 9525 h 411957"/>
              <a:gd name="connsiteX4" fmla="*/ 202407 w 252413"/>
              <a:gd name="connsiteY4" fmla="*/ 14288 h 411957"/>
              <a:gd name="connsiteX5" fmla="*/ 185738 w 252413"/>
              <a:gd name="connsiteY5" fmla="*/ 21432 h 411957"/>
              <a:gd name="connsiteX6" fmla="*/ 173832 w 252413"/>
              <a:gd name="connsiteY6" fmla="*/ 28575 h 411957"/>
              <a:gd name="connsiteX7" fmla="*/ 166688 w 252413"/>
              <a:gd name="connsiteY7" fmla="*/ 33338 h 411957"/>
              <a:gd name="connsiteX8" fmla="*/ 152400 w 252413"/>
              <a:gd name="connsiteY8" fmla="*/ 38100 h 411957"/>
              <a:gd name="connsiteX9" fmla="*/ 130969 w 252413"/>
              <a:gd name="connsiteY9" fmla="*/ 57150 h 411957"/>
              <a:gd name="connsiteX10" fmla="*/ 128588 w 252413"/>
              <a:gd name="connsiteY10" fmla="*/ 64294 h 411957"/>
              <a:gd name="connsiteX11" fmla="*/ 123825 w 252413"/>
              <a:gd name="connsiteY11" fmla="*/ 71438 h 411957"/>
              <a:gd name="connsiteX12" fmla="*/ 119063 w 252413"/>
              <a:gd name="connsiteY12" fmla="*/ 85725 h 411957"/>
              <a:gd name="connsiteX13" fmla="*/ 121444 w 252413"/>
              <a:gd name="connsiteY13" fmla="*/ 107157 h 411957"/>
              <a:gd name="connsiteX14" fmla="*/ 128588 w 252413"/>
              <a:gd name="connsiteY14" fmla="*/ 121444 h 411957"/>
              <a:gd name="connsiteX15" fmla="*/ 135732 w 252413"/>
              <a:gd name="connsiteY15" fmla="*/ 128588 h 411957"/>
              <a:gd name="connsiteX16" fmla="*/ 140494 w 252413"/>
              <a:gd name="connsiteY16" fmla="*/ 135732 h 411957"/>
              <a:gd name="connsiteX17" fmla="*/ 154782 w 252413"/>
              <a:gd name="connsiteY17" fmla="*/ 150019 h 411957"/>
              <a:gd name="connsiteX18" fmla="*/ 161925 w 252413"/>
              <a:gd name="connsiteY18" fmla="*/ 157163 h 411957"/>
              <a:gd name="connsiteX19" fmla="*/ 166688 w 252413"/>
              <a:gd name="connsiteY19" fmla="*/ 166688 h 411957"/>
              <a:gd name="connsiteX20" fmla="*/ 173832 w 252413"/>
              <a:gd name="connsiteY20" fmla="*/ 183357 h 411957"/>
              <a:gd name="connsiteX21" fmla="*/ 171450 w 252413"/>
              <a:gd name="connsiteY21" fmla="*/ 204788 h 411957"/>
              <a:gd name="connsiteX22" fmla="*/ 166688 w 252413"/>
              <a:gd name="connsiteY22" fmla="*/ 214313 h 411957"/>
              <a:gd name="connsiteX23" fmla="*/ 154782 w 252413"/>
              <a:gd name="connsiteY23" fmla="*/ 228600 h 411957"/>
              <a:gd name="connsiteX24" fmla="*/ 147638 w 252413"/>
              <a:gd name="connsiteY24" fmla="*/ 233363 h 411957"/>
              <a:gd name="connsiteX25" fmla="*/ 123825 w 252413"/>
              <a:gd name="connsiteY25" fmla="*/ 250032 h 411957"/>
              <a:gd name="connsiteX26" fmla="*/ 102394 w 252413"/>
              <a:gd name="connsiteY26" fmla="*/ 261938 h 411957"/>
              <a:gd name="connsiteX27" fmla="*/ 85725 w 252413"/>
              <a:gd name="connsiteY27" fmla="*/ 278607 h 411957"/>
              <a:gd name="connsiteX28" fmla="*/ 78582 w 252413"/>
              <a:gd name="connsiteY28" fmla="*/ 283369 h 411957"/>
              <a:gd name="connsiteX29" fmla="*/ 66675 w 252413"/>
              <a:gd name="connsiteY29" fmla="*/ 300038 h 411957"/>
              <a:gd name="connsiteX30" fmla="*/ 59532 w 252413"/>
              <a:gd name="connsiteY30" fmla="*/ 307182 h 411957"/>
              <a:gd name="connsiteX31" fmla="*/ 50007 w 252413"/>
              <a:gd name="connsiteY31" fmla="*/ 326232 h 411957"/>
              <a:gd name="connsiteX32" fmla="*/ 38100 w 252413"/>
              <a:gd name="connsiteY32" fmla="*/ 342900 h 411957"/>
              <a:gd name="connsiteX33" fmla="*/ 35719 w 252413"/>
              <a:gd name="connsiteY33" fmla="*/ 350044 h 411957"/>
              <a:gd name="connsiteX34" fmla="*/ 26194 w 252413"/>
              <a:gd name="connsiteY34" fmla="*/ 364332 h 411957"/>
              <a:gd name="connsiteX35" fmla="*/ 19050 w 252413"/>
              <a:gd name="connsiteY35" fmla="*/ 381000 h 411957"/>
              <a:gd name="connsiteX36" fmla="*/ 16669 w 252413"/>
              <a:gd name="connsiteY36" fmla="*/ 388144 h 411957"/>
              <a:gd name="connsiteX37" fmla="*/ 11907 w 252413"/>
              <a:gd name="connsiteY37" fmla="*/ 395288 h 411957"/>
              <a:gd name="connsiteX38" fmla="*/ 4763 w 252413"/>
              <a:gd name="connsiteY38" fmla="*/ 409575 h 411957"/>
              <a:gd name="connsiteX39" fmla="*/ 0 w 252413"/>
              <a:gd name="connsiteY39" fmla="*/ 411957 h 411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52413" h="411957" extrusionOk="0">
                <a:moveTo>
                  <a:pt x="252413" y="0"/>
                </a:moveTo>
                <a:cubicBezTo>
                  <a:pt x="246857" y="794"/>
                  <a:pt x="241120" y="769"/>
                  <a:pt x="235744" y="2382"/>
                </a:cubicBezTo>
                <a:cubicBezTo>
                  <a:pt x="233003" y="3204"/>
                  <a:pt x="231315" y="6239"/>
                  <a:pt x="228600" y="7144"/>
                </a:cubicBezTo>
                <a:cubicBezTo>
                  <a:pt x="224020" y="8671"/>
                  <a:pt x="219075" y="8731"/>
                  <a:pt x="214313" y="9525"/>
                </a:cubicBezTo>
                <a:cubicBezTo>
                  <a:pt x="210344" y="11113"/>
                  <a:pt x="206409" y="12787"/>
                  <a:pt x="202407" y="14288"/>
                </a:cubicBezTo>
                <a:cubicBezTo>
                  <a:pt x="192024" y="18182"/>
                  <a:pt x="197326" y="14994"/>
                  <a:pt x="185738" y="21432"/>
                </a:cubicBezTo>
                <a:cubicBezTo>
                  <a:pt x="181692" y="23680"/>
                  <a:pt x="177757" y="26122"/>
                  <a:pt x="173832" y="28575"/>
                </a:cubicBezTo>
                <a:cubicBezTo>
                  <a:pt x="171405" y="30092"/>
                  <a:pt x="169303" y="32176"/>
                  <a:pt x="166688" y="33338"/>
                </a:cubicBezTo>
                <a:cubicBezTo>
                  <a:pt x="162100" y="35377"/>
                  <a:pt x="157163" y="36513"/>
                  <a:pt x="152400" y="38100"/>
                </a:cubicBezTo>
                <a:cubicBezTo>
                  <a:pt x="146888" y="42510"/>
                  <a:pt x="135341" y="51029"/>
                  <a:pt x="130969" y="57150"/>
                </a:cubicBezTo>
                <a:cubicBezTo>
                  <a:pt x="129510" y="59193"/>
                  <a:pt x="129711" y="62049"/>
                  <a:pt x="128588" y="64294"/>
                </a:cubicBezTo>
                <a:cubicBezTo>
                  <a:pt x="127308" y="66854"/>
                  <a:pt x="125413" y="69057"/>
                  <a:pt x="123825" y="71438"/>
                </a:cubicBezTo>
                <a:cubicBezTo>
                  <a:pt x="122238" y="76200"/>
                  <a:pt x="118509" y="80736"/>
                  <a:pt x="119063" y="85725"/>
                </a:cubicBezTo>
                <a:cubicBezTo>
                  <a:pt x="119857" y="92869"/>
                  <a:pt x="120262" y="100067"/>
                  <a:pt x="121444" y="107157"/>
                </a:cubicBezTo>
                <a:cubicBezTo>
                  <a:pt x="122339" y="112527"/>
                  <a:pt x="125160" y="117330"/>
                  <a:pt x="128588" y="121444"/>
                </a:cubicBezTo>
                <a:cubicBezTo>
                  <a:pt x="130744" y="124031"/>
                  <a:pt x="133576" y="126001"/>
                  <a:pt x="135732" y="128588"/>
                </a:cubicBezTo>
                <a:cubicBezTo>
                  <a:pt x="137564" y="130787"/>
                  <a:pt x="138593" y="133593"/>
                  <a:pt x="140494" y="135732"/>
                </a:cubicBezTo>
                <a:cubicBezTo>
                  <a:pt x="144969" y="140766"/>
                  <a:pt x="150019" y="145256"/>
                  <a:pt x="154782" y="150019"/>
                </a:cubicBezTo>
                <a:cubicBezTo>
                  <a:pt x="157163" y="152400"/>
                  <a:pt x="160419" y="154151"/>
                  <a:pt x="161925" y="157163"/>
                </a:cubicBezTo>
                <a:cubicBezTo>
                  <a:pt x="163513" y="160338"/>
                  <a:pt x="165290" y="163425"/>
                  <a:pt x="166688" y="166688"/>
                </a:cubicBezTo>
                <a:cubicBezTo>
                  <a:pt x="177200" y="191215"/>
                  <a:pt x="158035" y="151767"/>
                  <a:pt x="173832" y="183357"/>
                </a:cubicBezTo>
                <a:cubicBezTo>
                  <a:pt x="173038" y="190501"/>
                  <a:pt x="173066" y="197784"/>
                  <a:pt x="171450" y="204788"/>
                </a:cubicBezTo>
                <a:cubicBezTo>
                  <a:pt x="170652" y="208247"/>
                  <a:pt x="168449" y="211231"/>
                  <a:pt x="166688" y="214313"/>
                </a:cubicBezTo>
                <a:cubicBezTo>
                  <a:pt x="163283" y="220272"/>
                  <a:pt x="160154" y="224124"/>
                  <a:pt x="154782" y="228600"/>
                </a:cubicBezTo>
                <a:cubicBezTo>
                  <a:pt x="152583" y="230432"/>
                  <a:pt x="149967" y="231699"/>
                  <a:pt x="147638" y="233363"/>
                </a:cubicBezTo>
                <a:cubicBezTo>
                  <a:pt x="140669" y="238341"/>
                  <a:pt x="131125" y="246382"/>
                  <a:pt x="123825" y="250032"/>
                </a:cubicBezTo>
                <a:cubicBezTo>
                  <a:pt x="118184" y="252852"/>
                  <a:pt x="106882" y="258198"/>
                  <a:pt x="102394" y="261938"/>
                </a:cubicBezTo>
                <a:cubicBezTo>
                  <a:pt x="96357" y="266969"/>
                  <a:pt x="92263" y="274248"/>
                  <a:pt x="85725" y="278607"/>
                </a:cubicBezTo>
                <a:cubicBezTo>
                  <a:pt x="83344" y="280194"/>
                  <a:pt x="80605" y="281346"/>
                  <a:pt x="78582" y="283369"/>
                </a:cubicBezTo>
                <a:cubicBezTo>
                  <a:pt x="70009" y="291942"/>
                  <a:pt x="73432" y="291930"/>
                  <a:pt x="66675" y="300038"/>
                </a:cubicBezTo>
                <a:cubicBezTo>
                  <a:pt x="64519" y="302625"/>
                  <a:pt x="61340" y="304341"/>
                  <a:pt x="59532" y="307182"/>
                </a:cubicBezTo>
                <a:cubicBezTo>
                  <a:pt x="55721" y="313172"/>
                  <a:pt x="54267" y="320552"/>
                  <a:pt x="50007" y="326232"/>
                </a:cubicBezTo>
                <a:cubicBezTo>
                  <a:pt x="41146" y="338046"/>
                  <a:pt x="45065" y="332455"/>
                  <a:pt x="38100" y="342900"/>
                </a:cubicBezTo>
                <a:cubicBezTo>
                  <a:pt x="37306" y="345281"/>
                  <a:pt x="36938" y="347850"/>
                  <a:pt x="35719" y="350044"/>
                </a:cubicBezTo>
                <a:cubicBezTo>
                  <a:pt x="32939" y="355048"/>
                  <a:pt x="26194" y="364332"/>
                  <a:pt x="26194" y="364332"/>
                </a:cubicBezTo>
                <a:cubicBezTo>
                  <a:pt x="20609" y="381087"/>
                  <a:pt x="27879" y="360398"/>
                  <a:pt x="19050" y="381000"/>
                </a:cubicBezTo>
                <a:cubicBezTo>
                  <a:pt x="18061" y="383307"/>
                  <a:pt x="17791" y="385899"/>
                  <a:pt x="16669" y="388144"/>
                </a:cubicBezTo>
                <a:cubicBezTo>
                  <a:pt x="15389" y="390704"/>
                  <a:pt x="13187" y="392728"/>
                  <a:pt x="11907" y="395288"/>
                </a:cubicBezTo>
                <a:cubicBezTo>
                  <a:pt x="8035" y="403032"/>
                  <a:pt x="11584" y="402754"/>
                  <a:pt x="4763" y="409575"/>
                </a:cubicBezTo>
                <a:cubicBezTo>
                  <a:pt x="3508" y="410830"/>
                  <a:pt x="1588" y="411163"/>
                  <a:pt x="0" y="411957"/>
                </a:cubicBezTo>
              </a:path>
            </a:pathLst>
          </a:cu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1" name="Rectangle 13"/>
          <p:cNvSpPr/>
          <p:nvPr/>
        </p:nvSpPr>
        <p:spPr bwMode="auto">
          <a:xfrm>
            <a:off x="1625060" y="2474699"/>
            <a:ext cx="3179805" cy="660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2" name="Text Placeholder 10"/>
          <p:cNvSpPr txBox="1"/>
          <p:nvPr/>
        </p:nvSpPr>
        <p:spPr bwMode="auto">
          <a:xfrm>
            <a:off x="2391420" y="2765817"/>
            <a:ext cx="1701266" cy="461665"/>
          </a:xfrm>
          <a:prstGeom prst="rect">
            <a:avLst/>
          </a:prstGeom>
          <a:noFill/>
        </p:spPr>
        <p:txBody>
          <a:bodyPr vert="horz" wrap="square" lIns="0" tIns="45720" rIns="91440" bIns="45720" rtlCol="0" anchor="t" anchorCtr="0">
            <a:spAutoFit/>
          </a:bodyPr>
          <a:lstStyle>
            <a:lvl1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/>
              <a:buNone/>
              <a:defRPr sz="1800" b="1" cap="all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System Font Regular"/>
              <a:buNone/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/>
              <a:buNone/>
              <a:defRPr sz="1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System Font Regular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>
                <a:solidFill>
                  <a:srgbClr val="03A289"/>
                </a:solidFill>
              </a:rPr>
              <a:t>e</a:t>
            </a:r>
            <a:endParaRPr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F0DE6000-0F01-5124-9861-A48442082894}"/>
              </a:ext>
            </a:extLst>
          </p:cNvPr>
          <p:cNvSpPr txBox="1">
            <a:spLocks/>
          </p:cNvSpPr>
          <p:nvPr/>
        </p:nvSpPr>
        <p:spPr bwMode="auto">
          <a:xfrm>
            <a:off x="4090183" y="1671281"/>
            <a:ext cx="2841783" cy="46196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2400" dirty="0">
                <a:solidFill>
                  <a:srgbClr val="03A289"/>
                </a:solidFill>
              </a:rPr>
              <a:t>Eccentricity (E)</a:t>
            </a:r>
            <a:endParaRPr lang="en-US" sz="2400" dirty="0"/>
          </a:p>
        </p:txBody>
      </p:sp>
      <p:sp>
        <p:nvSpPr>
          <p:cNvPr id="15" name="Elipse 53">
            <a:extLst>
              <a:ext uri="{FF2B5EF4-FFF2-40B4-BE49-F238E27FC236}">
                <a16:creationId xmlns:a16="http://schemas.microsoft.com/office/drawing/2014/main" id="{3BD32918-6D01-B5D0-BC8E-5DDC997E01CE}"/>
              </a:ext>
            </a:extLst>
          </p:cNvPr>
          <p:cNvSpPr/>
          <p:nvPr/>
        </p:nvSpPr>
        <p:spPr bwMode="auto">
          <a:xfrm>
            <a:off x="8576443" y="4246294"/>
            <a:ext cx="436198" cy="358839"/>
          </a:xfrm>
          <a:prstGeom prst="ellipse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27" name="TextBox 34">
            <a:extLst>
              <a:ext uri="{FF2B5EF4-FFF2-40B4-BE49-F238E27FC236}">
                <a16:creationId xmlns:a16="http://schemas.microsoft.com/office/drawing/2014/main" id="{63EE1621-2F21-88AF-FAFE-2C853786C5B0}"/>
              </a:ext>
            </a:extLst>
          </p:cNvPr>
          <p:cNvSpPr txBox="1"/>
          <p:nvPr/>
        </p:nvSpPr>
        <p:spPr bwMode="auto">
          <a:xfrm>
            <a:off x="6892814" y="4536828"/>
            <a:ext cx="1130303" cy="42332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accent2"/>
              </a:buClr>
              <a:defRPr/>
            </a:pPr>
            <a:r>
              <a:rPr lang="en-US" dirty="0">
                <a:solidFill>
                  <a:srgbClr val="156082"/>
                </a:solidFill>
              </a:rPr>
              <a:t>time</a:t>
            </a:r>
            <a:endParaRPr dirty="0">
              <a:solidFill>
                <a:srgbClr val="156082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781346B-96FD-01CA-AB99-D7F32685DDB9}"/>
              </a:ext>
            </a:extLst>
          </p:cNvPr>
          <p:cNvGrpSpPr/>
          <p:nvPr/>
        </p:nvGrpSpPr>
        <p:grpSpPr>
          <a:xfrm>
            <a:off x="6096000" y="2311428"/>
            <a:ext cx="4512961" cy="2502763"/>
            <a:chOff x="2887421" y="1891552"/>
            <a:chExt cx="6336615" cy="3514111"/>
          </a:xfrm>
        </p:grpSpPr>
        <p:pic>
          <p:nvPicPr>
            <p:cNvPr id="29" name="Picture 15">
              <a:extLst>
                <a:ext uri="{FF2B5EF4-FFF2-40B4-BE49-F238E27FC236}">
                  <a16:creationId xmlns:a16="http://schemas.microsoft.com/office/drawing/2014/main" id="{68742395-8145-C21C-26A2-4A684DD9FD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/>
          </p:blipFill>
          <p:spPr bwMode="auto">
            <a:xfrm>
              <a:off x="3204413" y="1891552"/>
              <a:ext cx="5827511" cy="3514111"/>
            </a:xfrm>
            <a:prstGeom prst="rect">
              <a:avLst/>
            </a:prstGeom>
          </p:spPr>
        </p:pic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7CC1C5AD-870C-62C7-9487-2A4482B15827}"/>
                </a:ext>
              </a:extLst>
            </p:cNvPr>
            <p:cNvGrpSpPr/>
            <p:nvPr/>
          </p:nvGrpSpPr>
          <p:grpSpPr>
            <a:xfrm>
              <a:off x="2887421" y="1911463"/>
              <a:ext cx="6336615" cy="3184300"/>
              <a:chOff x="2887421" y="1911463"/>
              <a:chExt cx="6336615" cy="3184300"/>
            </a:xfrm>
          </p:grpSpPr>
          <p:pic>
            <p:nvPicPr>
              <p:cNvPr id="31" name="Picture 22">
                <a:extLst>
                  <a:ext uri="{FF2B5EF4-FFF2-40B4-BE49-F238E27FC236}">
                    <a16:creationId xmlns:a16="http://schemas.microsoft.com/office/drawing/2014/main" id="{4194E89B-A21B-6A69-A238-BFF015F01B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/>
            </p:blipFill>
            <p:spPr bwMode="auto">
              <a:xfrm>
                <a:off x="6582402" y="4818471"/>
                <a:ext cx="286655" cy="277292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2D021486-7380-6305-60D6-0E834EB903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/>
            </p:blipFill>
            <p:spPr bwMode="auto">
              <a:xfrm>
                <a:off x="7781840" y="1948835"/>
                <a:ext cx="232002" cy="303038"/>
              </a:xfrm>
              <a:prstGeom prst="rect">
                <a:avLst/>
              </a:prstGeom>
            </p:spPr>
          </p:pic>
          <p:pic>
            <p:nvPicPr>
              <p:cNvPr id="33" name="Picture 29">
                <a:extLst>
                  <a:ext uri="{FF2B5EF4-FFF2-40B4-BE49-F238E27FC236}">
                    <a16:creationId xmlns:a16="http://schemas.microsoft.com/office/drawing/2014/main" id="{80527A03-6E29-3F0A-26C9-87DBA89D28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/>
            </p:blipFill>
            <p:spPr bwMode="auto">
              <a:xfrm>
                <a:off x="8378973" y="1948835"/>
                <a:ext cx="398920" cy="294814"/>
              </a:xfrm>
              <a:prstGeom prst="rect">
                <a:avLst/>
              </a:prstGeom>
            </p:spPr>
          </p:pic>
          <p:pic>
            <p:nvPicPr>
              <p:cNvPr id="34" name="Picture 23">
                <a:extLst>
                  <a:ext uri="{FF2B5EF4-FFF2-40B4-BE49-F238E27FC236}">
                    <a16:creationId xmlns:a16="http://schemas.microsoft.com/office/drawing/2014/main" id="{2C0250B9-1070-D5CD-7884-A8A1C354A5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clrChange>
                  <a:clrFrom>
                    <a:srgbClr val="FAFAFA"/>
                  </a:clrFrom>
                  <a:clrTo>
                    <a:srgbClr val="FAFAFA">
                      <a:alpha val="0"/>
                    </a:srgbClr>
                  </a:clrTo>
                </a:clrChange>
              </a:blip>
              <a:stretch/>
            </p:blipFill>
            <p:spPr bwMode="auto">
              <a:xfrm>
                <a:off x="8378973" y="1921311"/>
                <a:ext cx="398920" cy="319502"/>
              </a:xfrm>
              <a:prstGeom prst="rect">
                <a:avLst/>
              </a:prstGeom>
            </p:spPr>
          </p:pic>
          <p:pic>
            <p:nvPicPr>
              <p:cNvPr id="35" name="Imagen 37">
                <a:extLst>
                  <a:ext uri="{FF2B5EF4-FFF2-40B4-BE49-F238E27FC236}">
                    <a16:creationId xmlns:a16="http://schemas.microsoft.com/office/drawing/2014/main" id="{E7D119EC-CF6D-13AB-3496-D5E8279A0F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clrChange>
                  <a:clrFrom>
                    <a:srgbClr val="C5C5C5"/>
                  </a:clrFrom>
                  <a:clrTo>
                    <a:srgbClr val="C5C5C5">
                      <a:alpha val="0"/>
                    </a:srgbClr>
                  </a:clrTo>
                </a:clrChange>
              </a:blip>
              <a:stretch/>
            </p:blipFill>
            <p:spPr bwMode="auto">
              <a:xfrm>
                <a:off x="8132435" y="2538726"/>
                <a:ext cx="197735" cy="202038"/>
              </a:xfrm>
              <a:prstGeom prst="rect">
                <a:avLst/>
              </a:prstGeom>
            </p:spPr>
          </p:pic>
          <p:pic>
            <p:nvPicPr>
              <p:cNvPr id="36" name="Picture 22">
                <a:extLst>
                  <a:ext uri="{FF2B5EF4-FFF2-40B4-BE49-F238E27FC236}">
                    <a16:creationId xmlns:a16="http://schemas.microsoft.com/office/drawing/2014/main" id="{2C7AB4B2-34C5-6D5C-DDA8-E7756C418F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/>
            </p:blipFill>
            <p:spPr bwMode="auto">
              <a:xfrm>
                <a:off x="7769029" y="1937775"/>
                <a:ext cx="232002" cy="303038"/>
              </a:xfrm>
              <a:prstGeom prst="rect">
                <a:avLst/>
              </a:prstGeom>
            </p:spPr>
          </p:pic>
          <p:sp>
            <p:nvSpPr>
              <p:cNvPr id="37" name="Rectangle 2">
                <a:extLst>
                  <a:ext uri="{FF2B5EF4-FFF2-40B4-BE49-F238E27FC236}">
                    <a16:creationId xmlns:a16="http://schemas.microsoft.com/office/drawing/2014/main" id="{CCCE91CE-D634-16ED-074E-9F420FB3C9F5}"/>
                  </a:ext>
                </a:extLst>
              </p:cNvPr>
              <p:cNvSpPr/>
              <p:nvPr/>
            </p:nvSpPr>
            <p:spPr bwMode="auto">
              <a:xfrm>
                <a:off x="8383541" y="2007189"/>
                <a:ext cx="395301" cy="208936"/>
              </a:xfrm>
              <a:prstGeom prst="rect">
                <a:avLst/>
              </a:prstGeom>
              <a:solidFill>
                <a:srgbClr val="F8F8F8"/>
              </a:solidFill>
              <a:ln>
                <a:solidFill>
                  <a:srgbClr val="F8F8F8"/>
                </a:solidFill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/>
              </a:p>
            </p:txBody>
          </p:sp>
          <p:pic>
            <p:nvPicPr>
              <p:cNvPr id="38" name="Imagen 48">
                <a:extLst>
                  <a:ext uri="{FF2B5EF4-FFF2-40B4-BE49-F238E27FC236}">
                    <a16:creationId xmlns:a16="http://schemas.microsoft.com/office/drawing/2014/main" id="{89F54DF4-4E55-27D0-F7AF-94F0DA06F0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/>
            </p:blipFill>
            <p:spPr bwMode="auto">
              <a:xfrm>
                <a:off x="7122113" y="2495755"/>
                <a:ext cx="1952044" cy="2092047"/>
              </a:xfrm>
              <a:prstGeom prst="rect">
                <a:avLst/>
              </a:prstGeom>
            </p:spPr>
          </p:pic>
          <p:sp>
            <p:nvSpPr>
              <p:cNvPr id="39" name="Rectángulo 44">
                <a:extLst>
                  <a:ext uri="{FF2B5EF4-FFF2-40B4-BE49-F238E27FC236}">
                    <a16:creationId xmlns:a16="http://schemas.microsoft.com/office/drawing/2014/main" id="{D72BFA17-64BA-34AA-4720-B9508A0B8800}"/>
                  </a:ext>
                </a:extLst>
              </p:cNvPr>
              <p:cNvSpPr/>
              <p:nvPr/>
            </p:nvSpPr>
            <p:spPr bwMode="auto">
              <a:xfrm>
                <a:off x="8694552" y="2540623"/>
                <a:ext cx="376528" cy="277294"/>
              </a:xfrm>
              <a:prstGeom prst="rect">
                <a:avLst/>
              </a:prstGeom>
              <a:solidFill>
                <a:srgbClr val="F9F9F9"/>
              </a:solidFill>
              <a:ln>
                <a:solidFill>
                  <a:srgbClr val="F9F9F9"/>
                </a:solidFill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s-ES"/>
              </a:p>
            </p:txBody>
          </p:sp>
          <p:pic>
            <p:nvPicPr>
              <p:cNvPr id="40" name="Imagen 45">
                <a:extLst>
                  <a:ext uri="{FF2B5EF4-FFF2-40B4-BE49-F238E27FC236}">
                    <a16:creationId xmlns:a16="http://schemas.microsoft.com/office/drawing/2014/main" id="{11860434-D9BD-A675-D83C-A15D74E9F7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/>
            </p:blipFill>
            <p:spPr bwMode="auto">
              <a:xfrm>
                <a:off x="7462409" y="2495760"/>
                <a:ext cx="1556700" cy="262971"/>
              </a:xfrm>
              <a:prstGeom prst="rect">
                <a:avLst/>
              </a:prstGeom>
            </p:spPr>
          </p:pic>
          <p:sp>
            <p:nvSpPr>
              <p:cNvPr id="41" name="Rectángulo 46">
                <a:extLst>
                  <a:ext uri="{FF2B5EF4-FFF2-40B4-BE49-F238E27FC236}">
                    <a16:creationId xmlns:a16="http://schemas.microsoft.com/office/drawing/2014/main" id="{EC62EF3D-D1E3-E01F-8FE3-B29D13642358}"/>
                  </a:ext>
                </a:extLst>
              </p:cNvPr>
              <p:cNvSpPr/>
              <p:nvPr/>
            </p:nvSpPr>
            <p:spPr bwMode="auto">
              <a:xfrm>
                <a:off x="8030056" y="2719408"/>
                <a:ext cx="112069" cy="277294"/>
              </a:xfrm>
              <a:prstGeom prst="rect">
                <a:avLst/>
              </a:prstGeom>
              <a:solidFill>
                <a:srgbClr val="F9F9F9"/>
              </a:solidFill>
              <a:ln>
                <a:solidFill>
                  <a:srgbClr val="F9F9F9"/>
                </a:solidFill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s-ES"/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A56DD77B-715F-B55D-876E-55E1BE2747A0}"/>
                  </a:ext>
                </a:extLst>
              </p:cNvPr>
              <p:cNvGrpSpPr/>
              <p:nvPr/>
            </p:nvGrpSpPr>
            <p:grpSpPr>
              <a:xfrm>
                <a:off x="2887421" y="1911463"/>
                <a:ext cx="6336615" cy="2625102"/>
                <a:chOff x="2887421" y="1911463"/>
                <a:chExt cx="6336615" cy="2625102"/>
              </a:xfrm>
            </p:grpSpPr>
            <p:cxnSp>
              <p:nvCxnSpPr>
                <p:cNvPr id="52" name="Straight Arrow Connector 51">
                  <a:extLst>
                    <a:ext uri="{FF2B5EF4-FFF2-40B4-BE49-F238E27FC236}">
                      <a16:creationId xmlns:a16="http://schemas.microsoft.com/office/drawing/2014/main" id="{185D56B2-1A75-AE81-6D8D-B5F3A0823A48}"/>
                    </a:ext>
                  </a:extLst>
                </p:cNvPr>
                <p:cNvCxnSpPr/>
                <p:nvPr/>
              </p:nvCxnSpPr>
              <p:spPr>
                <a:xfrm>
                  <a:off x="4459148" y="4082415"/>
                  <a:ext cx="609600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Arrow Connector 52">
                  <a:extLst>
                    <a:ext uri="{FF2B5EF4-FFF2-40B4-BE49-F238E27FC236}">
                      <a16:creationId xmlns:a16="http://schemas.microsoft.com/office/drawing/2014/main" id="{93BF99E2-7514-50F8-925A-BA9D2112B792}"/>
                    </a:ext>
                  </a:extLst>
                </p:cNvPr>
                <p:cNvCxnSpPr/>
                <p:nvPr/>
              </p:nvCxnSpPr>
              <p:spPr bwMode="auto">
                <a:xfrm>
                  <a:off x="6369198" y="4082415"/>
                  <a:ext cx="609600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54" name="Picture 53">
                  <a:extLst>
                    <a:ext uri="{FF2B5EF4-FFF2-40B4-BE49-F238E27FC236}">
                      <a16:creationId xmlns:a16="http://schemas.microsoft.com/office/drawing/2014/main" id="{B1ABB775-CDEB-DBD4-1275-E15A809AF2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887421" y="1911463"/>
                  <a:ext cx="6336615" cy="2625102"/>
                </a:xfrm>
                <a:prstGeom prst="rect">
                  <a:avLst/>
                </a:prstGeom>
              </p:spPr>
            </p:pic>
            <p:pic>
              <p:nvPicPr>
                <p:cNvPr id="55" name="Picture 54">
                  <a:extLst>
                    <a:ext uri="{FF2B5EF4-FFF2-40B4-BE49-F238E27FC236}">
                      <a16:creationId xmlns:a16="http://schemas.microsoft.com/office/drawing/2014/main" id="{5D2128B1-CC56-58EF-F292-862B3A9F686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rcRect l="35001" t="26208" r="48839"/>
                <a:stretch/>
              </p:blipFill>
              <p:spPr bwMode="auto">
                <a:xfrm>
                  <a:off x="7143193" y="2599464"/>
                  <a:ext cx="1023938" cy="1937101"/>
                </a:xfrm>
                <a:prstGeom prst="rect">
                  <a:avLst/>
                </a:prstGeom>
              </p:spPr>
            </p:pic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A9ED681B-F92D-21DC-3B25-2A9A22BA901B}"/>
                    </a:ext>
                  </a:extLst>
                </p:cNvPr>
                <p:cNvSpPr/>
                <p:nvPr/>
              </p:nvSpPr>
              <p:spPr>
                <a:xfrm>
                  <a:off x="8119620" y="2599464"/>
                  <a:ext cx="121139" cy="21845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cxnSp>
        <p:nvCxnSpPr>
          <p:cNvPr id="57" name="Straight Arrow Connector 33">
            <a:extLst>
              <a:ext uri="{FF2B5EF4-FFF2-40B4-BE49-F238E27FC236}">
                <a16:creationId xmlns:a16="http://schemas.microsoft.com/office/drawing/2014/main" id="{EF75248B-E025-FECF-0350-CB4F7D94000F}"/>
              </a:ext>
            </a:extLst>
          </p:cNvPr>
          <p:cNvCxnSpPr>
            <a:cxnSpLocks/>
          </p:cNvCxnSpPr>
          <p:nvPr/>
        </p:nvCxnSpPr>
        <p:spPr bwMode="auto">
          <a:xfrm>
            <a:off x="6819895" y="4944050"/>
            <a:ext cx="371761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52CDA202-8ABA-C505-981C-5AF90D1BA356}"/>
              </a:ext>
            </a:extLst>
          </p:cNvPr>
          <p:cNvSpPr/>
          <p:nvPr/>
        </p:nvSpPr>
        <p:spPr bwMode="auto">
          <a:xfrm>
            <a:off x="8031948" y="4272451"/>
            <a:ext cx="1549876" cy="319956"/>
          </a:xfrm>
          <a:prstGeom prst="rect">
            <a:avLst/>
          </a:prstGeom>
          <a:solidFill>
            <a:srgbClr val="FFFFFF">
              <a:alpha val="6902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EB62C80-6D65-5AB7-8E62-6B12211DBB2A}"/>
              </a:ext>
            </a:extLst>
          </p:cNvPr>
          <p:cNvSpPr/>
          <p:nvPr/>
        </p:nvSpPr>
        <p:spPr bwMode="auto">
          <a:xfrm>
            <a:off x="9955406" y="2222365"/>
            <a:ext cx="1293511" cy="352691"/>
          </a:xfrm>
          <a:prstGeom prst="rect">
            <a:avLst/>
          </a:prstGeom>
          <a:solidFill>
            <a:srgbClr val="FFFFFF">
              <a:alpha val="6902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A40AA1E0-F9E2-F6C8-0FAD-66810AE35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67183" y="6293607"/>
            <a:ext cx="6470111" cy="365124"/>
          </a:xfrm>
        </p:spPr>
        <p:txBody>
          <a:bodyPr/>
          <a:lstStyle/>
          <a:p>
            <a:r>
              <a:rPr lang="en-US" sz="1200" dirty="0"/>
              <a:t>I. Accelerating Saccadic Response through Spatial and Temporal Cross-Modal Misalignments</a:t>
            </a:r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1067369" y="2725774"/>
            <a:ext cx="4182351" cy="19533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dirty="0"/>
              <a:t>Study Variables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42C6BD-5C4F-6755-0F3F-79CCB3605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412262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34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54D7E8-5678-882F-9BAA-2C44A6B4B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CB6FC-8318-4DCB-BAFC-276B6E16BF53}" type="datetime1">
              <a:rPr lang="en-US" smtClean="0"/>
              <a:t>9/22/2026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294967295"/>
          </p:nvPr>
        </p:nvSpPr>
        <p:spPr bwMode="auto">
          <a:xfrm>
            <a:off x="7008813" y="2505075"/>
            <a:ext cx="5183187" cy="3684588"/>
          </a:xfrm>
        </p:spPr>
        <p:txBody>
          <a:bodyPr/>
          <a:lstStyle/>
          <a:p>
            <a:pPr marL="0" indent="0">
              <a:buNone/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15" name="Freeform: Shape 14"/>
          <p:cNvSpPr/>
          <p:nvPr/>
        </p:nvSpPr>
        <p:spPr bwMode="auto">
          <a:xfrm>
            <a:off x="448832" y="2590633"/>
            <a:ext cx="252413" cy="411957"/>
          </a:xfrm>
          <a:custGeom>
            <a:avLst/>
            <a:gdLst>
              <a:gd name="connsiteX0" fmla="*/ 252413 w 252413"/>
              <a:gd name="connsiteY0" fmla="*/ 0 h 411957"/>
              <a:gd name="connsiteX1" fmla="*/ 235744 w 252413"/>
              <a:gd name="connsiteY1" fmla="*/ 2382 h 411957"/>
              <a:gd name="connsiteX2" fmla="*/ 228600 w 252413"/>
              <a:gd name="connsiteY2" fmla="*/ 7144 h 411957"/>
              <a:gd name="connsiteX3" fmla="*/ 214313 w 252413"/>
              <a:gd name="connsiteY3" fmla="*/ 9525 h 411957"/>
              <a:gd name="connsiteX4" fmla="*/ 202407 w 252413"/>
              <a:gd name="connsiteY4" fmla="*/ 14288 h 411957"/>
              <a:gd name="connsiteX5" fmla="*/ 185738 w 252413"/>
              <a:gd name="connsiteY5" fmla="*/ 21432 h 411957"/>
              <a:gd name="connsiteX6" fmla="*/ 173832 w 252413"/>
              <a:gd name="connsiteY6" fmla="*/ 28575 h 411957"/>
              <a:gd name="connsiteX7" fmla="*/ 166688 w 252413"/>
              <a:gd name="connsiteY7" fmla="*/ 33338 h 411957"/>
              <a:gd name="connsiteX8" fmla="*/ 152400 w 252413"/>
              <a:gd name="connsiteY8" fmla="*/ 38100 h 411957"/>
              <a:gd name="connsiteX9" fmla="*/ 130969 w 252413"/>
              <a:gd name="connsiteY9" fmla="*/ 57150 h 411957"/>
              <a:gd name="connsiteX10" fmla="*/ 128588 w 252413"/>
              <a:gd name="connsiteY10" fmla="*/ 64294 h 411957"/>
              <a:gd name="connsiteX11" fmla="*/ 123825 w 252413"/>
              <a:gd name="connsiteY11" fmla="*/ 71438 h 411957"/>
              <a:gd name="connsiteX12" fmla="*/ 119063 w 252413"/>
              <a:gd name="connsiteY12" fmla="*/ 85725 h 411957"/>
              <a:gd name="connsiteX13" fmla="*/ 121444 w 252413"/>
              <a:gd name="connsiteY13" fmla="*/ 107157 h 411957"/>
              <a:gd name="connsiteX14" fmla="*/ 128588 w 252413"/>
              <a:gd name="connsiteY14" fmla="*/ 121444 h 411957"/>
              <a:gd name="connsiteX15" fmla="*/ 135732 w 252413"/>
              <a:gd name="connsiteY15" fmla="*/ 128588 h 411957"/>
              <a:gd name="connsiteX16" fmla="*/ 140494 w 252413"/>
              <a:gd name="connsiteY16" fmla="*/ 135732 h 411957"/>
              <a:gd name="connsiteX17" fmla="*/ 154782 w 252413"/>
              <a:gd name="connsiteY17" fmla="*/ 150019 h 411957"/>
              <a:gd name="connsiteX18" fmla="*/ 161925 w 252413"/>
              <a:gd name="connsiteY18" fmla="*/ 157163 h 411957"/>
              <a:gd name="connsiteX19" fmla="*/ 166688 w 252413"/>
              <a:gd name="connsiteY19" fmla="*/ 166688 h 411957"/>
              <a:gd name="connsiteX20" fmla="*/ 173832 w 252413"/>
              <a:gd name="connsiteY20" fmla="*/ 183357 h 411957"/>
              <a:gd name="connsiteX21" fmla="*/ 171450 w 252413"/>
              <a:gd name="connsiteY21" fmla="*/ 204788 h 411957"/>
              <a:gd name="connsiteX22" fmla="*/ 166688 w 252413"/>
              <a:gd name="connsiteY22" fmla="*/ 214313 h 411957"/>
              <a:gd name="connsiteX23" fmla="*/ 154782 w 252413"/>
              <a:gd name="connsiteY23" fmla="*/ 228600 h 411957"/>
              <a:gd name="connsiteX24" fmla="*/ 147638 w 252413"/>
              <a:gd name="connsiteY24" fmla="*/ 233363 h 411957"/>
              <a:gd name="connsiteX25" fmla="*/ 123825 w 252413"/>
              <a:gd name="connsiteY25" fmla="*/ 250032 h 411957"/>
              <a:gd name="connsiteX26" fmla="*/ 102394 w 252413"/>
              <a:gd name="connsiteY26" fmla="*/ 261938 h 411957"/>
              <a:gd name="connsiteX27" fmla="*/ 85725 w 252413"/>
              <a:gd name="connsiteY27" fmla="*/ 278607 h 411957"/>
              <a:gd name="connsiteX28" fmla="*/ 78582 w 252413"/>
              <a:gd name="connsiteY28" fmla="*/ 283369 h 411957"/>
              <a:gd name="connsiteX29" fmla="*/ 66675 w 252413"/>
              <a:gd name="connsiteY29" fmla="*/ 300038 h 411957"/>
              <a:gd name="connsiteX30" fmla="*/ 59532 w 252413"/>
              <a:gd name="connsiteY30" fmla="*/ 307182 h 411957"/>
              <a:gd name="connsiteX31" fmla="*/ 50007 w 252413"/>
              <a:gd name="connsiteY31" fmla="*/ 326232 h 411957"/>
              <a:gd name="connsiteX32" fmla="*/ 38100 w 252413"/>
              <a:gd name="connsiteY32" fmla="*/ 342900 h 411957"/>
              <a:gd name="connsiteX33" fmla="*/ 35719 w 252413"/>
              <a:gd name="connsiteY33" fmla="*/ 350044 h 411957"/>
              <a:gd name="connsiteX34" fmla="*/ 26194 w 252413"/>
              <a:gd name="connsiteY34" fmla="*/ 364332 h 411957"/>
              <a:gd name="connsiteX35" fmla="*/ 19050 w 252413"/>
              <a:gd name="connsiteY35" fmla="*/ 381000 h 411957"/>
              <a:gd name="connsiteX36" fmla="*/ 16669 w 252413"/>
              <a:gd name="connsiteY36" fmla="*/ 388144 h 411957"/>
              <a:gd name="connsiteX37" fmla="*/ 11907 w 252413"/>
              <a:gd name="connsiteY37" fmla="*/ 395288 h 411957"/>
              <a:gd name="connsiteX38" fmla="*/ 4763 w 252413"/>
              <a:gd name="connsiteY38" fmla="*/ 409575 h 411957"/>
              <a:gd name="connsiteX39" fmla="*/ 0 w 252413"/>
              <a:gd name="connsiteY39" fmla="*/ 411957 h 411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52413" h="411957" extrusionOk="0">
                <a:moveTo>
                  <a:pt x="252413" y="0"/>
                </a:moveTo>
                <a:cubicBezTo>
                  <a:pt x="246857" y="794"/>
                  <a:pt x="241120" y="769"/>
                  <a:pt x="235744" y="2382"/>
                </a:cubicBezTo>
                <a:cubicBezTo>
                  <a:pt x="233003" y="3204"/>
                  <a:pt x="231315" y="6239"/>
                  <a:pt x="228600" y="7144"/>
                </a:cubicBezTo>
                <a:cubicBezTo>
                  <a:pt x="224020" y="8671"/>
                  <a:pt x="219075" y="8731"/>
                  <a:pt x="214313" y="9525"/>
                </a:cubicBezTo>
                <a:cubicBezTo>
                  <a:pt x="210344" y="11113"/>
                  <a:pt x="206409" y="12787"/>
                  <a:pt x="202407" y="14288"/>
                </a:cubicBezTo>
                <a:cubicBezTo>
                  <a:pt x="192024" y="18182"/>
                  <a:pt x="197326" y="14994"/>
                  <a:pt x="185738" y="21432"/>
                </a:cubicBezTo>
                <a:cubicBezTo>
                  <a:pt x="181692" y="23680"/>
                  <a:pt x="177757" y="26122"/>
                  <a:pt x="173832" y="28575"/>
                </a:cubicBezTo>
                <a:cubicBezTo>
                  <a:pt x="171405" y="30092"/>
                  <a:pt x="169303" y="32176"/>
                  <a:pt x="166688" y="33338"/>
                </a:cubicBezTo>
                <a:cubicBezTo>
                  <a:pt x="162100" y="35377"/>
                  <a:pt x="157163" y="36513"/>
                  <a:pt x="152400" y="38100"/>
                </a:cubicBezTo>
                <a:cubicBezTo>
                  <a:pt x="146888" y="42510"/>
                  <a:pt x="135341" y="51029"/>
                  <a:pt x="130969" y="57150"/>
                </a:cubicBezTo>
                <a:cubicBezTo>
                  <a:pt x="129510" y="59193"/>
                  <a:pt x="129711" y="62049"/>
                  <a:pt x="128588" y="64294"/>
                </a:cubicBezTo>
                <a:cubicBezTo>
                  <a:pt x="127308" y="66854"/>
                  <a:pt x="125413" y="69057"/>
                  <a:pt x="123825" y="71438"/>
                </a:cubicBezTo>
                <a:cubicBezTo>
                  <a:pt x="122238" y="76200"/>
                  <a:pt x="118509" y="80736"/>
                  <a:pt x="119063" y="85725"/>
                </a:cubicBezTo>
                <a:cubicBezTo>
                  <a:pt x="119857" y="92869"/>
                  <a:pt x="120262" y="100067"/>
                  <a:pt x="121444" y="107157"/>
                </a:cubicBezTo>
                <a:cubicBezTo>
                  <a:pt x="122339" y="112527"/>
                  <a:pt x="125160" y="117330"/>
                  <a:pt x="128588" y="121444"/>
                </a:cubicBezTo>
                <a:cubicBezTo>
                  <a:pt x="130744" y="124031"/>
                  <a:pt x="133576" y="126001"/>
                  <a:pt x="135732" y="128588"/>
                </a:cubicBezTo>
                <a:cubicBezTo>
                  <a:pt x="137564" y="130787"/>
                  <a:pt x="138593" y="133593"/>
                  <a:pt x="140494" y="135732"/>
                </a:cubicBezTo>
                <a:cubicBezTo>
                  <a:pt x="144969" y="140766"/>
                  <a:pt x="150019" y="145256"/>
                  <a:pt x="154782" y="150019"/>
                </a:cubicBezTo>
                <a:cubicBezTo>
                  <a:pt x="157163" y="152400"/>
                  <a:pt x="160419" y="154151"/>
                  <a:pt x="161925" y="157163"/>
                </a:cubicBezTo>
                <a:cubicBezTo>
                  <a:pt x="163513" y="160338"/>
                  <a:pt x="165290" y="163425"/>
                  <a:pt x="166688" y="166688"/>
                </a:cubicBezTo>
                <a:cubicBezTo>
                  <a:pt x="177200" y="191215"/>
                  <a:pt x="158035" y="151767"/>
                  <a:pt x="173832" y="183357"/>
                </a:cubicBezTo>
                <a:cubicBezTo>
                  <a:pt x="173038" y="190501"/>
                  <a:pt x="173066" y="197784"/>
                  <a:pt x="171450" y="204788"/>
                </a:cubicBezTo>
                <a:cubicBezTo>
                  <a:pt x="170652" y="208247"/>
                  <a:pt x="168449" y="211231"/>
                  <a:pt x="166688" y="214313"/>
                </a:cubicBezTo>
                <a:cubicBezTo>
                  <a:pt x="163283" y="220272"/>
                  <a:pt x="160154" y="224124"/>
                  <a:pt x="154782" y="228600"/>
                </a:cubicBezTo>
                <a:cubicBezTo>
                  <a:pt x="152583" y="230432"/>
                  <a:pt x="149967" y="231699"/>
                  <a:pt x="147638" y="233363"/>
                </a:cubicBezTo>
                <a:cubicBezTo>
                  <a:pt x="140669" y="238341"/>
                  <a:pt x="131125" y="246382"/>
                  <a:pt x="123825" y="250032"/>
                </a:cubicBezTo>
                <a:cubicBezTo>
                  <a:pt x="118184" y="252852"/>
                  <a:pt x="106882" y="258198"/>
                  <a:pt x="102394" y="261938"/>
                </a:cubicBezTo>
                <a:cubicBezTo>
                  <a:pt x="96357" y="266969"/>
                  <a:pt x="92263" y="274248"/>
                  <a:pt x="85725" y="278607"/>
                </a:cubicBezTo>
                <a:cubicBezTo>
                  <a:pt x="83344" y="280194"/>
                  <a:pt x="80605" y="281346"/>
                  <a:pt x="78582" y="283369"/>
                </a:cubicBezTo>
                <a:cubicBezTo>
                  <a:pt x="70009" y="291942"/>
                  <a:pt x="73432" y="291930"/>
                  <a:pt x="66675" y="300038"/>
                </a:cubicBezTo>
                <a:cubicBezTo>
                  <a:pt x="64519" y="302625"/>
                  <a:pt x="61340" y="304341"/>
                  <a:pt x="59532" y="307182"/>
                </a:cubicBezTo>
                <a:cubicBezTo>
                  <a:pt x="55721" y="313172"/>
                  <a:pt x="54267" y="320552"/>
                  <a:pt x="50007" y="326232"/>
                </a:cubicBezTo>
                <a:cubicBezTo>
                  <a:pt x="41146" y="338046"/>
                  <a:pt x="45065" y="332455"/>
                  <a:pt x="38100" y="342900"/>
                </a:cubicBezTo>
                <a:cubicBezTo>
                  <a:pt x="37306" y="345281"/>
                  <a:pt x="36938" y="347850"/>
                  <a:pt x="35719" y="350044"/>
                </a:cubicBezTo>
                <a:cubicBezTo>
                  <a:pt x="32939" y="355048"/>
                  <a:pt x="26194" y="364332"/>
                  <a:pt x="26194" y="364332"/>
                </a:cubicBezTo>
                <a:cubicBezTo>
                  <a:pt x="20609" y="381087"/>
                  <a:pt x="27879" y="360398"/>
                  <a:pt x="19050" y="381000"/>
                </a:cubicBezTo>
                <a:cubicBezTo>
                  <a:pt x="18061" y="383307"/>
                  <a:pt x="17791" y="385899"/>
                  <a:pt x="16669" y="388144"/>
                </a:cubicBezTo>
                <a:cubicBezTo>
                  <a:pt x="15389" y="390704"/>
                  <a:pt x="13187" y="392728"/>
                  <a:pt x="11907" y="395288"/>
                </a:cubicBezTo>
                <a:cubicBezTo>
                  <a:pt x="8035" y="403032"/>
                  <a:pt x="11584" y="402754"/>
                  <a:pt x="4763" y="409575"/>
                </a:cubicBezTo>
                <a:cubicBezTo>
                  <a:pt x="3508" y="410830"/>
                  <a:pt x="1588" y="411163"/>
                  <a:pt x="0" y="411957"/>
                </a:cubicBezTo>
              </a:path>
            </a:pathLst>
          </a:cu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731112" y="2590633"/>
            <a:ext cx="3179805" cy="660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Text Placeholder 10"/>
          <p:cNvSpPr txBox="1"/>
          <p:nvPr/>
        </p:nvSpPr>
        <p:spPr bwMode="auto">
          <a:xfrm>
            <a:off x="2435011" y="2720418"/>
            <a:ext cx="1701266" cy="461665"/>
          </a:xfrm>
          <a:prstGeom prst="rect">
            <a:avLst/>
          </a:prstGeom>
          <a:noFill/>
        </p:spPr>
        <p:txBody>
          <a:bodyPr vert="horz" wrap="square" lIns="0" tIns="45720" rIns="91440" bIns="45720" rtlCol="0" anchor="t" anchorCtr="0">
            <a:spAutoFit/>
          </a:bodyPr>
          <a:lstStyle>
            <a:lvl1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/>
              <a:buNone/>
              <a:defRPr sz="1800" b="1" cap="all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System Font Regular"/>
              <a:buNone/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/>
              <a:buNone/>
              <a:defRPr sz="1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System Font Regular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l-GR" sz="2400">
                <a:solidFill>
                  <a:srgbClr val="3096FD"/>
                </a:solidFill>
              </a:rPr>
              <a:t>Δ</a:t>
            </a:r>
            <a:r>
              <a:rPr lang="en-US" sz="2400">
                <a:solidFill>
                  <a:srgbClr val="3096FD"/>
                </a:solidFill>
              </a:rPr>
              <a:t>S</a:t>
            </a:r>
            <a:endParaRPr/>
          </a:p>
        </p:txBody>
      </p:sp>
      <p:pic>
        <p:nvPicPr>
          <p:cNvPr id="52" name="Imagen 5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162106" y="4270287"/>
            <a:ext cx="144748" cy="163512"/>
          </a:xfrm>
          <a:prstGeom prst="rect">
            <a:avLst/>
          </a:prstGeom>
        </p:spPr>
      </p:pic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2F047F7C-2A66-7535-FC60-693F96370494}"/>
              </a:ext>
            </a:extLst>
          </p:cNvPr>
          <p:cNvSpPr txBox="1">
            <a:spLocks/>
          </p:cNvSpPr>
          <p:nvPr/>
        </p:nvSpPr>
        <p:spPr bwMode="auto">
          <a:xfrm>
            <a:off x="4090183" y="1671281"/>
            <a:ext cx="2841783" cy="46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2400" dirty="0">
                <a:solidFill>
                  <a:srgbClr val="3096FD"/>
                </a:solidFill>
              </a:rPr>
              <a:t>Spatial Shift (</a:t>
            </a:r>
            <a:r>
              <a:rPr lang="el-GR" sz="2400" dirty="0">
                <a:solidFill>
                  <a:srgbClr val="3096FD"/>
                </a:solidFill>
              </a:rPr>
              <a:t>Δ</a:t>
            </a:r>
            <a:r>
              <a:rPr lang="en-US" sz="2400" dirty="0">
                <a:solidFill>
                  <a:srgbClr val="3096FD"/>
                </a:solidFill>
              </a:rPr>
              <a:t>S)</a:t>
            </a:r>
            <a:endParaRPr lang="en-US" sz="2400" dirty="0"/>
          </a:p>
        </p:txBody>
      </p:sp>
      <p:sp>
        <p:nvSpPr>
          <p:cNvPr id="14" name="Elipse 53">
            <a:extLst>
              <a:ext uri="{FF2B5EF4-FFF2-40B4-BE49-F238E27FC236}">
                <a16:creationId xmlns:a16="http://schemas.microsoft.com/office/drawing/2014/main" id="{78672257-8264-5DA7-08C0-0582E49AE904}"/>
              </a:ext>
            </a:extLst>
          </p:cNvPr>
          <p:cNvSpPr/>
          <p:nvPr/>
        </p:nvSpPr>
        <p:spPr bwMode="auto">
          <a:xfrm>
            <a:off x="8576443" y="4246294"/>
            <a:ext cx="436198" cy="358839"/>
          </a:xfrm>
          <a:prstGeom prst="ellipse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27" name="TextBox 34">
            <a:extLst>
              <a:ext uri="{FF2B5EF4-FFF2-40B4-BE49-F238E27FC236}">
                <a16:creationId xmlns:a16="http://schemas.microsoft.com/office/drawing/2014/main" id="{B81B6C3E-8E32-20C0-6712-2649FE911BA5}"/>
              </a:ext>
            </a:extLst>
          </p:cNvPr>
          <p:cNvSpPr txBox="1"/>
          <p:nvPr/>
        </p:nvSpPr>
        <p:spPr bwMode="auto">
          <a:xfrm>
            <a:off x="6892814" y="4536828"/>
            <a:ext cx="1130303" cy="42332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accent2"/>
              </a:buClr>
              <a:defRPr/>
            </a:pPr>
            <a:r>
              <a:rPr lang="en-US" dirty="0">
                <a:solidFill>
                  <a:srgbClr val="156082"/>
                </a:solidFill>
              </a:rPr>
              <a:t>time</a:t>
            </a:r>
            <a:endParaRPr dirty="0">
              <a:solidFill>
                <a:srgbClr val="156082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554AE82-D279-3B18-D381-D1507AA7682F}"/>
              </a:ext>
            </a:extLst>
          </p:cNvPr>
          <p:cNvGrpSpPr/>
          <p:nvPr/>
        </p:nvGrpSpPr>
        <p:grpSpPr>
          <a:xfrm>
            <a:off x="6096000" y="2311428"/>
            <a:ext cx="4512961" cy="2502763"/>
            <a:chOff x="2887421" y="1891552"/>
            <a:chExt cx="6336615" cy="3514111"/>
          </a:xfrm>
        </p:grpSpPr>
        <p:pic>
          <p:nvPicPr>
            <p:cNvPr id="29" name="Picture 15">
              <a:extLst>
                <a:ext uri="{FF2B5EF4-FFF2-40B4-BE49-F238E27FC236}">
                  <a16:creationId xmlns:a16="http://schemas.microsoft.com/office/drawing/2014/main" id="{F2BB296B-8D97-9335-16BC-FA7C4C022B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/>
          </p:blipFill>
          <p:spPr bwMode="auto">
            <a:xfrm>
              <a:off x="3204413" y="1891552"/>
              <a:ext cx="5827511" cy="3514111"/>
            </a:xfrm>
            <a:prstGeom prst="rect">
              <a:avLst/>
            </a:prstGeom>
          </p:spPr>
        </p:pic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FDA9D7FC-FF68-EC73-31CE-C4AEAAEEBABA}"/>
                </a:ext>
              </a:extLst>
            </p:cNvPr>
            <p:cNvGrpSpPr/>
            <p:nvPr/>
          </p:nvGrpSpPr>
          <p:grpSpPr>
            <a:xfrm>
              <a:off x="2887421" y="1911463"/>
              <a:ext cx="6336615" cy="3184300"/>
              <a:chOff x="2887421" y="1911463"/>
              <a:chExt cx="6336615" cy="3184300"/>
            </a:xfrm>
          </p:grpSpPr>
          <p:pic>
            <p:nvPicPr>
              <p:cNvPr id="31" name="Picture 22">
                <a:extLst>
                  <a:ext uri="{FF2B5EF4-FFF2-40B4-BE49-F238E27FC236}">
                    <a16:creationId xmlns:a16="http://schemas.microsoft.com/office/drawing/2014/main" id="{5AF90B22-46F1-1F49-866F-94E96F5AD6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/>
            </p:blipFill>
            <p:spPr bwMode="auto">
              <a:xfrm>
                <a:off x="6582402" y="4818471"/>
                <a:ext cx="286655" cy="277292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D3FCA0F6-872C-3C48-1BFF-DA00AE3250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/>
            </p:blipFill>
            <p:spPr bwMode="auto">
              <a:xfrm>
                <a:off x="7781840" y="1948835"/>
                <a:ext cx="232002" cy="303038"/>
              </a:xfrm>
              <a:prstGeom prst="rect">
                <a:avLst/>
              </a:prstGeom>
            </p:spPr>
          </p:pic>
          <p:pic>
            <p:nvPicPr>
              <p:cNvPr id="33" name="Picture 29">
                <a:extLst>
                  <a:ext uri="{FF2B5EF4-FFF2-40B4-BE49-F238E27FC236}">
                    <a16:creationId xmlns:a16="http://schemas.microsoft.com/office/drawing/2014/main" id="{21C6CB6B-1357-6E0A-9727-EBB48CF18B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/>
            </p:blipFill>
            <p:spPr bwMode="auto">
              <a:xfrm>
                <a:off x="8378973" y="1948835"/>
                <a:ext cx="398920" cy="294814"/>
              </a:xfrm>
              <a:prstGeom prst="rect">
                <a:avLst/>
              </a:prstGeom>
            </p:spPr>
          </p:pic>
          <p:pic>
            <p:nvPicPr>
              <p:cNvPr id="34" name="Picture 23">
                <a:extLst>
                  <a:ext uri="{FF2B5EF4-FFF2-40B4-BE49-F238E27FC236}">
                    <a16:creationId xmlns:a16="http://schemas.microsoft.com/office/drawing/2014/main" id="{D7BE8AE0-B9C5-C152-8956-530A8567D1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clrChange>
                  <a:clrFrom>
                    <a:srgbClr val="FAFAFA"/>
                  </a:clrFrom>
                  <a:clrTo>
                    <a:srgbClr val="FAFAFA">
                      <a:alpha val="0"/>
                    </a:srgbClr>
                  </a:clrTo>
                </a:clrChange>
              </a:blip>
              <a:stretch/>
            </p:blipFill>
            <p:spPr bwMode="auto">
              <a:xfrm>
                <a:off x="8378973" y="1921311"/>
                <a:ext cx="398920" cy="319502"/>
              </a:xfrm>
              <a:prstGeom prst="rect">
                <a:avLst/>
              </a:prstGeom>
            </p:spPr>
          </p:pic>
          <p:pic>
            <p:nvPicPr>
              <p:cNvPr id="35" name="Imagen 37">
                <a:extLst>
                  <a:ext uri="{FF2B5EF4-FFF2-40B4-BE49-F238E27FC236}">
                    <a16:creationId xmlns:a16="http://schemas.microsoft.com/office/drawing/2014/main" id="{68075AC0-F4C2-7FD8-5C49-49B7A3EAB9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clrChange>
                  <a:clrFrom>
                    <a:srgbClr val="C5C5C5"/>
                  </a:clrFrom>
                  <a:clrTo>
                    <a:srgbClr val="C5C5C5">
                      <a:alpha val="0"/>
                    </a:srgbClr>
                  </a:clrTo>
                </a:clrChange>
              </a:blip>
              <a:stretch/>
            </p:blipFill>
            <p:spPr bwMode="auto">
              <a:xfrm>
                <a:off x="8132435" y="2538726"/>
                <a:ext cx="197735" cy="202038"/>
              </a:xfrm>
              <a:prstGeom prst="rect">
                <a:avLst/>
              </a:prstGeom>
            </p:spPr>
          </p:pic>
          <p:pic>
            <p:nvPicPr>
              <p:cNvPr id="36" name="Picture 22">
                <a:extLst>
                  <a:ext uri="{FF2B5EF4-FFF2-40B4-BE49-F238E27FC236}">
                    <a16:creationId xmlns:a16="http://schemas.microsoft.com/office/drawing/2014/main" id="{AB26597A-299C-FF77-2D63-F40B3FF843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/>
            </p:blipFill>
            <p:spPr bwMode="auto">
              <a:xfrm>
                <a:off x="7769029" y="1937775"/>
                <a:ext cx="232002" cy="303038"/>
              </a:xfrm>
              <a:prstGeom prst="rect">
                <a:avLst/>
              </a:prstGeom>
            </p:spPr>
          </p:pic>
          <p:sp>
            <p:nvSpPr>
              <p:cNvPr id="37" name="Rectangle 2">
                <a:extLst>
                  <a:ext uri="{FF2B5EF4-FFF2-40B4-BE49-F238E27FC236}">
                    <a16:creationId xmlns:a16="http://schemas.microsoft.com/office/drawing/2014/main" id="{75690F3D-7E7B-90DA-36DF-CEB35572FDE1}"/>
                  </a:ext>
                </a:extLst>
              </p:cNvPr>
              <p:cNvSpPr/>
              <p:nvPr/>
            </p:nvSpPr>
            <p:spPr bwMode="auto">
              <a:xfrm>
                <a:off x="8383541" y="2007189"/>
                <a:ext cx="395301" cy="208936"/>
              </a:xfrm>
              <a:prstGeom prst="rect">
                <a:avLst/>
              </a:prstGeom>
              <a:solidFill>
                <a:srgbClr val="F8F8F8"/>
              </a:solidFill>
              <a:ln>
                <a:solidFill>
                  <a:srgbClr val="F8F8F8"/>
                </a:solidFill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/>
              </a:p>
            </p:txBody>
          </p:sp>
          <p:pic>
            <p:nvPicPr>
              <p:cNvPr id="38" name="Imagen 48">
                <a:extLst>
                  <a:ext uri="{FF2B5EF4-FFF2-40B4-BE49-F238E27FC236}">
                    <a16:creationId xmlns:a16="http://schemas.microsoft.com/office/drawing/2014/main" id="{F05096AE-E3DE-E0E6-CA8A-6F14C7BA3C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/>
            </p:blipFill>
            <p:spPr bwMode="auto">
              <a:xfrm>
                <a:off x="7122113" y="2495755"/>
                <a:ext cx="1952044" cy="2092047"/>
              </a:xfrm>
              <a:prstGeom prst="rect">
                <a:avLst/>
              </a:prstGeom>
            </p:spPr>
          </p:pic>
          <p:sp>
            <p:nvSpPr>
              <p:cNvPr id="51" name="Rectángulo 44">
                <a:extLst>
                  <a:ext uri="{FF2B5EF4-FFF2-40B4-BE49-F238E27FC236}">
                    <a16:creationId xmlns:a16="http://schemas.microsoft.com/office/drawing/2014/main" id="{EEAF6EF7-56A0-460E-ED4B-BEF3887269E3}"/>
                  </a:ext>
                </a:extLst>
              </p:cNvPr>
              <p:cNvSpPr/>
              <p:nvPr/>
            </p:nvSpPr>
            <p:spPr bwMode="auto">
              <a:xfrm>
                <a:off x="8694552" y="2540623"/>
                <a:ext cx="376528" cy="277294"/>
              </a:xfrm>
              <a:prstGeom prst="rect">
                <a:avLst/>
              </a:prstGeom>
              <a:solidFill>
                <a:srgbClr val="F9F9F9"/>
              </a:solidFill>
              <a:ln>
                <a:solidFill>
                  <a:srgbClr val="F9F9F9"/>
                </a:solidFill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s-ES"/>
              </a:p>
            </p:txBody>
          </p:sp>
          <p:pic>
            <p:nvPicPr>
              <p:cNvPr id="53" name="Imagen 45">
                <a:extLst>
                  <a:ext uri="{FF2B5EF4-FFF2-40B4-BE49-F238E27FC236}">
                    <a16:creationId xmlns:a16="http://schemas.microsoft.com/office/drawing/2014/main" id="{4209F2DA-A944-A4C3-16C6-495475E79D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/>
            </p:blipFill>
            <p:spPr bwMode="auto">
              <a:xfrm>
                <a:off x="7462409" y="2495760"/>
                <a:ext cx="1556700" cy="262971"/>
              </a:xfrm>
              <a:prstGeom prst="rect">
                <a:avLst/>
              </a:prstGeom>
            </p:spPr>
          </p:pic>
          <p:sp>
            <p:nvSpPr>
              <p:cNvPr id="54" name="Rectángulo 46">
                <a:extLst>
                  <a:ext uri="{FF2B5EF4-FFF2-40B4-BE49-F238E27FC236}">
                    <a16:creationId xmlns:a16="http://schemas.microsoft.com/office/drawing/2014/main" id="{C899777D-7FE9-9AFA-ADE4-6A24391A83A2}"/>
                  </a:ext>
                </a:extLst>
              </p:cNvPr>
              <p:cNvSpPr/>
              <p:nvPr/>
            </p:nvSpPr>
            <p:spPr bwMode="auto">
              <a:xfrm>
                <a:off x="8030056" y="2719408"/>
                <a:ext cx="112069" cy="277294"/>
              </a:xfrm>
              <a:prstGeom prst="rect">
                <a:avLst/>
              </a:prstGeom>
              <a:solidFill>
                <a:srgbClr val="F9F9F9"/>
              </a:solidFill>
              <a:ln>
                <a:solidFill>
                  <a:srgbClr val="F9F9F9"/>
                </a:solidFill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s-ES"/>
              </a:p>
            </p:txBody>
          </p: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145EAB3D-E117-EB1F-9B5D-56166C1AB53C}"/>
                  </a:ext>
                </a:extLst>
              </p:cNvPr>
              <p:cNvGrpSpPr/>
              <p:nvPr/>
            </p:nvGrpSpPr>
            <p:grpSpPr>
              <a:xfrm>
                <a:off x="2887421" y="1911463"/>
                <a:ext cx="6336615" cy="2625102"/>
                <a:chOff x="2887421" y="1911463"/>
                <a:chExt cx="6336615" cy="2625102"/>
              </a:xfrm>
            </p:grpSpPr>
            <p:cxnSp>
              <p:nvCxnSpPr>
                <p:cNvPr id="56" name="Straight Arrow Connector 55">
                  <a:extLst>
                    <a:ext uri="{FF2B5EF4-FFF2-40B4-BE49-F238E27FC236}">
                      <a16:creationId xmlns:a16="http://schemas.microsoft.com/office/drawing/2014/main" id="{C31EE747-0CE3-80EF-858B-6AE403CE3491}"/>
                    </a:ext>
                  </a:extLst>
                </p:cNvPr>
                <p:cNvCxnSpPr/>
                <p:nvPr/>
              </p:nvCxnSpPr>
              <p:spPr>
                <a:xfrm>
                  <a:off x="4459148" y="4082415"/>
                  <a:ext cx="609600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Arrow Connector 56">
                  <a:extLst>
                    <a:ext uri="{FF2B5EF4-FFF2-40B4-BE49-F238E27FC236}">
                      <a16:creationId xmlns:a16="http://schemas.microsoft.com/office/drawing/2014/main" id="{113311D0-C231-E065-7A2C-FE76DDFFFC9F}"/>
                    </a:ext>
                  </a:extLst>
                </p:cNvPr>
                <p:cNvCxnSpPr/>
                <p:nvPr/>
              </p:nvCxnSpPr>
              <p:spPr bwMode="auto">
                <a:xfrm>
                  <a:off x="6369198" y="4082415"/>
                  <a:ext cx="609600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58" name="Picture 57">
                  <a:extLst>
                    <a:ext uri="{FF2B5EF4-FFF2-40B4-BE49-F238E27FC236}">
                      <a16:creationId xmlns:a16="http://schemas.microsoft.com/office/drawing/2014/main" id="{7BBB9169-FDA2-8F51-4FC1-0DB87EF4D08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887421" y="1911463"/>
                  <a:ext cx="6336615" cy="2625102"/>
                </a:xfrm>
                <a:prstGeom prst="rect">
                  <a:avLst/>
                </a:prstGeom>
              </p:spPr>
            </p:pic>
            <p:pic>
              <p:nvPicPr>
                <p:cNvPr id="59" name="Picture 58">
                  <a:extLst>
                    <a:ext uri="{FF2B5EF4-FFF2-40B4-BE49-F238E27FC236}">
                      <a16:creationId xmlns:a16="http://schemas.microsoft.com/office/drawing/2014/main" id="{CB96C5D6-20C2-358E-E272-421BB63A391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/>
                <a:srcRect l="35001" t="26208" r="48839"/>
                <a:stretch/>
              </p:blipFill>
              <p:spPr bwMode="auto">
                <a:xfrm>
                  <a:off x="7143193" y="2599464"/>
                  <a:ext cx="1023938" cy="1937101"/>
                </a:xfrm>
                <a:prstGeom prst="rect">
                  <a:avLst/>
                </a:prstGeom>
              </p:spPr>
            </p:pic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5E47C709-BAAC-E8B2-6B4C-A910CA62B58A}"/>
                    </a:ext>
                  </a:extLst>
                </p:cNvPr>
                <p:cNvSpPr/>
                <p:nvPr/>
              </p:nvSpPr>
              <p:spPr>
                <a:xfrm>
                  <a:off x="8119620" y="2599464"/>
                  <a:ext cx="121139" cy="21845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cxnSp>
        <p:nvCxnSpPr>
          <p:cNvPr id="61" name="Straight Arrow Connector 33">
            <a:extLst>
              <a:ext uri="{FF2B5EF4-FFF2-40B4-BE49-F238E27FC236}">
                <a16:creationId xmlns:a16="http://schemas.microsoft.com/office/drawing/2014/main" id="{6B4D2D64-78F0-3BFC-FB44-E28B898A19A0}"/>
              </a:ext>
            </a:extLst>
          </p:cNvPr>
          <p:cNvCxnSpPr>
            <a:cxnSpLocks/>
          </p:cNvCxnSpPr>
          <p:nvPr/>
        </p:nvCxnSpPr>
        <p:spPr bwMode="auto">
          <a:xfrm>
            <a:off x="6819895" y="4944050"/>
            <a:ext cx="371761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>
            <a:extLst>
              <a:ext uri="{FF2B5EF4-FFF2-40B4-BE49-F238E27FC236}">
                <a16:creationId xmlns:a16="http://schemas.microsoft.com/office/drawing/2014/main" id="{48AAB78D-1938-4A2C-E05D-ED6AE2EDAB9A}"/>
              </a:ext>
            </a:extLst>
          </p:cNvPr>
          <p:cNvSpPr/>
          <p:nvPr/>
        </p:nvSpPr>
        <p:spPr bwMode="auto">
          <a:xfrm>
            <a:off x="8031948" y="4272451"/>
            <a:ext cx="1549876" cy="319956"/>
          </a:xfrm>
          <a:prstGeom prst="rect">
            <a:avLst/>
          </a:prstGeom>
          <a:solidFill>
            <a:srgbClr val="FFFFFF">
              <a:alpha val="6902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C450CABD-A89F-D93A-B839-E3D0DC4FDB97}"/>
              </a:ext>
            </a:extLst>
          </p:cNvPr>
          <p:cNvSpPr/>
          <p:nvPr/>
        </p:nvSpPr>
        <p:spPr bwMode="auto">
          <a:xfrm>
            <a:off x="8645115" y="2289996"/>
            <a:ext cx="1293511" cy="319956"/>
          </a:xfrm>
          <a:prstGeom prst="rect">
            <a:avLst/>
          </a:prstGeom>
          <a:solidFill>
            <a:srgbClr val="FFFFFF">
              <a:alpha val="6902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58A6331B-227F-1F71-9ECE-F2EEC8CD4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67183" y="6293607"/>
            <a:ext cx="6470111" cy="365124"/>
          </a:xfrm>
        </p:spPr>
        <p:txBody>
          <a:bodyPr/>
          <a:lstStyle/>
          <a:p>
            <a:r>
              <a:rPr lang="en-US" sz="1200" dirty="0"/>
              <a:t>I. Accelerating Saccadic Response through Spatial and Temporal Cross-Modal Misalignments</a:t>
            </a:r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dirty="0"/>
              <a:t>Study Variables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CD0E3D8-6C1B-73E0-5955-CEA41286D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412262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35</a:t>
            </a:fld>
            <a:endParaRPr lang="en-US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C049A71D-23DF-6977-8885-F5297D53C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AE775-6864-46CE-AFB2-DFCD819C87D4}" type="datetime1">
              <a:rPr lang="en-US" smtClean="0"/>
              <a:t>9/22/2026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294967295"/>
          </p:nvPr>
        </p:nvSpPr>
        <p:spPr bwMode="auto">
          <a:xfrm>
            <a:off x="7008813" y="2505075"/>
            <a:ext cx="5183187" cy="3684588"/>
          </a:xfrm>
        </p:spPr>
        <p:txBody>
          <a:bodyPr/>
          <a:lstStyle/>
          <a:p>
            <a:pPr marL="0" indent="0">
              <a:buNone/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2193787" y="4775483"/>
            <a:ext cx="2357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Spatial fusion window</a:t>
            </a:r>
            <a:endParaRPr dirty="0"/>
          </a:p>
        </p:txBody>
      </p:sp>
      <p:pic>
        <p:nvPicPr>
          <p:cNvPr id="53" name="Picture 1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1067369" y="2725774"/>
            <a:ext cx="4182351" cy="1953311"/>
          </a:xfrm>
          <a:prstGeom prst="rect">
            <a:avLst/>
          </a:prstGeom>
        </p:spPr>
      </p:pic>
      <p:sp>
        <p:nvSpPr>
          <p:cNvPr id="54" name="Freeform: Shape 14"/>
          <p:cNvSpPr/>
          <p:nvPr/>
        </p:nvSpPr>
        <p:spPr bwMode="auto">
          <a:xfrm>
            <a:off x="448832" y="2590633"/>
            <a:ext cx="252413" cy="411957"/>
          </a:xfrm>
          <a:custGeom>
            <a:avLst/>
            <a:gdLst>
              <a:gd name="connsiteX0" fmla="*/ 252413 w 252413"/>
              <a:gd name="connsiteY0" fmla="*/ 0 h 411957"/>
              <a:gd name="connsiteX1" fmla="*/ 235744 w 252413"/>
              <a:gd name="connsiteY1" fmla="*/ 2382 h 411957"/>
              <a:gd name="connsiteX2" fmla="*/ 228600 w 252413"/>
              <a:gd name="connsiteY2" fmla="*/ 7144 h 411957"/>
              <a:gd name="connsiteX3" fmla="*/ 214313 w 252413"/>
              <a:gd name="connsiteY3" fmla="*/ 9525 h 411957"/>
              <a:gd name="connsiteX4" fmla="*/ 202407 w 252413"/>
              <a:gd name="connsiteY4" fmla="*/ 14288 h 411957"/>
              <a:gd name="connsiteX5" fmla="*/ 185738 w 252413"/>
              <a:gd name="connsiteY5" fmla="*/ 21432 h 411957"/>
              <a:gd name="connsiteX6" fmla="*/ 173832 w 252413"/>
              <a:gd name="connsiteY6" fmla="*/ 28575 h 411957"/>
              <a:gd name="connsiteX7" fmla="*/ 166688 w 252413"/>
              <a:gd name="connsiteY7" fmla="*/ 33338 h 411957"/>
              <a:gd name="connsiteX8" fmla="*/ 152400 w 252413"/>
              <a:gd name="connsiteY8" fmla="*/ 38100 h 411957"/>
              <a:gd name="connsiteX9" fmla="*/ 130969 w 252413"/>
              <a:gd name="connsiteY9" fmla="*/ 57150 h 411957"/>
              <a:gd name="connsiteX10" fmla="*/ 128588 w 252413"/>
              <a:gd name="connsiteY10" fmla="*/ 64294 h 411957"/>
              <a:gd name="connsiteX11" fmla="*/ 123825 w 252413"/>
              <a:gd name="connsiteY11" fmla="*/ 71438 h 411957"/>
              <a:gd name="connsiteX12" fmla="*/ 119063 w 252413"/>
              <a:gd name="connsiteY12" fmla="*/ 85725 h 411957"/>
              <a:gd name="connsiteX13" fmla="*/ 121444 w 252413"/>
              <a:gd name="connsiteY13" fmla="*/ 107157 h 411957"/>
              <a:gd name="connsiteX14" fmla="*/ 128588 w 252413"/>
              <a:gd name="connsiteY14" fmla="*/ 121444 h 411957"/>
              <a:gd name="connsiteX15" fmla="*/ 135732 w 252413"/>
              <a:gd name="connsiteY15" fmla="*/ 128588 h 411957"/>
              <a:gd name="connsiteX16" fmla="*/ 140494 w 252413"/>
              <a:gd name="connsiteY16" fmla="*/ 135732 h 411957"/>
              <a:gd name="connsiteX17" fmla="*/ 154782 w 252413"/>
              <a:gd name="connsiteY17" fmla="*/ 150019 h 411957"/>
              <a:gd name="connsiteX18" fmla="*/ 161925 w 252413"/>
              <a:gd name="connsiteY18" fmla="*/ 157163 h 411957"/>
              <a:gd name="connsiteX19" fmla="*/ 166688 w 252413"/>
              <a:gd name="connsiteY19" fmla="*/ 166688 h 411957"/>
              <a:gd name="connsiteX20" fmla="*/ 173832 w 252413"/>
              <a:gd name="connsiteY20" fmla="*/ 183357 h 411957"/>
              <a:gd name="connsiteX21" fmla="*/ 171450 w 252413"/>
              <a:gd name="connsiteY21" fmla="*/ 204788 h 411957"/>
              <a:gd name="connsiteX22" fmla="*/ 166688 w 252413"/>
              <a:gd name="connsiteY22" fmla="*/ 214313 h 411957"/>
              <a:gd name="connsiteX23" fmla="*/ 154782 w 252413"/>
              <a:gd name="connsiteY23" fmla="*/ 228600 h 411957"/>
              <a:gd name="connsiteX24" fmla="*/ 147638 w 252413"/>
              <a:gd name="connsiteY24" fmla="*/ 233363 h 411957"/>
              <a:gd name="connsiteX25" fmla="*/ 123825 w 252413"/>
              <a:gd name="connsiteY25" fmla="*/ 250032 h 411957"/>
              <a:gd name="connsiteX26" fmla="*/ 102394 w 252413"/>
              <a:gd name="connsiteY26" fmla="*/ 261938 h 411957"/>
              <a:gd name="connsiteX27" fmla="*/ 85725 w 252413"/>
              <a:gd name="connsiteY27" fmla="*/ 278607 h 411957"/>
              <a:gd name="connsiteX28" fmla="*/ 78582 w 252413"/>
              <a:gd name="connsiteY28" fmla="*/ 283369 h 411957"/>
              <a:gd name="connsiteX29" fmla="*/ 66675 w 252413"/>
              <a:gd name="connsiteY29" fmla="*/ 300038 h 411957"/>
              <a:gd name="connsiteX30" fmla="*/ 59532 w 252413"/>
              <a:gd name="connsiteY30" fmla="*/ 307182 h 411957"/>
              <a:gd name="connsiteX31" fmla="*/ 50007 w 252413"/>
              <a:gd name="connsiteY31" fmla="*/ 326232 h 411957"/>
              <a:gd name="connsiteX32" fmla="*/ 38100 w 252413"/>
              <a:gd name="connsiteY32" fmla="*/ 342900 h 411957"/>
              <a:gd name="connsiteX33" fmla="*/ 35719 w 252413"/>
              <a:gd name="connsiteY33" fmla="*/ 350044 h 411957"/>
              <a:gd name="connsiteX34" fmla="*/ 26194 w 252413"/>
              <a:gd name="connsiteY34" fmla="*/ 364332 h 411957"/>
              <a:gd name="connsiteX35" fmla="*/ 19050 w 252413"/>
              <a:gd name="connsiteY35" fmla="*/ 381000 h 411957"/>
              <a:gd name="connsiteX36" fmla="*/ 16669 w 252413"/>
              <a:gd name="connsiteY36" fmla="*/ 388144 h 411957"/>
              <a:gd name="connsiteX37" fmla="*/ 11907 w 252413"/>
              <a:gd name="connsiteY37" fmla="*/ 395288 h 411957"/>
              <a:gd name="connsiteX38" fmla="*/ 4763 w 252413"/>
              <a:gd name="connsiteY38" fmla="*/ 409575 h 411957"/>
              <a:gd name="connsiteX39" fmla="*/ 0 w 252413"/>
              <a:gd name="connsiteY39" fmla="*/ 411957 h 411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52413" h="411957" extrusionOk="0">
                <a:moveTo>
                  <a:pt x="252413" y="0"/>
                </a:moveTo>
                <a:cubicBezTo>
                  <a:pt x="246857" y="794"/>
                  <a:pt x="241120" y="769"/>
                  <a:pt x="235744" y="2382"/>
                </a:cubicBezTo>
                <a:cubicBezTo>
                  <a:pt x="233003" y="3204"/>
                  <a:pt x="231315" y="6239"/>
                  <a:pt x="228600" y="7144"/>
                </a:cubicBezTo>
                <a:cubicBezTo>
                  <a:pt x="224020" y="8671"/>
                  <a:pt x="219075" y="8731"/>
                  <a:pt x="214313" y="9525"/>
                </a:cubicBezTo>
                <a:cubicBezTo>
                  <a:pt x="210344" y="11113"/>
                  <a:pt x="206409" y="12787"/>
                  <a:pt x="202407" y="14288"/>
                </a:cubicBezTo>
                <a:cubicBezTo>
                  <a:pt x="192024" y="18182"/>
                  <a:pt x="197326" y="14994"/>
                  <a:pt x="185738" y="21432"/>
                </a:cubicBezTo>
                <a:cubicBezTo>
                  <a:pt x="181692" y="23680"/>
                  <a:pt x="177757" y="26122"/>
                  <a:pt x="173832" y="28575"/>
                </a:cubicBezTo>
                <a:cubicBezTo>
                  <a:pt x="171405" y="30092"/>
                  <a:pt x="169303" y="32176"/>
                  <a:pt x="166688" y="33338"/>
                </a:cubicBezTo>
                <a:cubicBezTo>
                  <a:pt x="162100" y="35377"/>
                  <a:pt x="157163" y="36513"/>
                  <a:pt x="152400" y="38100"/>
                </a:cubicBezTo>
                <a:cubicBezTo>
                  <a:pt x="146888" y="42510"/>
                  <a:pt x="135341" y="51029"/>
                  <a:pt x="130969" y="57150"/>
                </a:cubicBezTo>
                <a:cubicBezTo>
                  <a:pt x="129510" y="59193"/>
                  <a:pt x="129711" y="62049"/>
                  <a:pt x="128588" y="64294"/>
                </a:cubicBezTo>
                <a:cubicBezTo>
                  <a:pt x="127308" y="66854"/>
                  <a:pt x="125413" y="69057"/>
                  <a:pt x="123825" y="71438"/>
                </a:cubicBezTo>
                <a:cubicBezTo>
                  <a:pt x="122238" y="76200"/>
                  <a:pt x="118509" y="80736"/>
                  <a:pt x="119063" y="85725"/>
                </a:cubicBezTo>
                <a:cubicBezTo>
                  <a:pt x="119857" y="92869"/>
                  <a:pt x="120262" y="100067"/>
                  <a:pt x="121444" y="107157"/>
                </a:cubicBezTo>
                <a:cubicBezTo>
                  <a:pt x="122339" y="112527"/>
                  <a:pt x="125160" y="117330"/>
                  <a:pt x="128588" y="121444"/>
                </a:cubicBezTo>
                <a:cubicBezTo>
                  <a:pt x="130744" y="124031"/>
                  <a:pt x="133576" y="126001"/>
                  <a:pt x="135732" y="128588"/>
                </a:cubicBezTo>
                <a:cubicBezTo>
                  <a:pt x="137564" y="130787"/>
                  <a:pt x="138593" y="133593"/>
                  <a:pt x="140494" y="135732"/>
                </a:cubicBezTo>
                <a:cubicBezTo>
                  <a:pt x="144969" y="140766"/>
                  <a:pt x="150019" y="145256"/>
                  <a:pt x="154782" y="150019"/>
                </a:cubicBezTo>
                <a:cubicBezTo>
                  <a:pt x="157163" y="152400"/>
                  <a:pt x="160419" y="154151"/>
                  <a:pt x="161925" y="157163"/>
                </a:cubicBezTo>
                <a:cubicBezTo>
                  <a:pt x="163513" y="160338"/>
                  <a:pt x="165290" y="163425"/>
                  <a:pt x="166688" y="166688"/>
                </a:cubicBezTo>
                <a:cubicBezTo>
                  <a:pt x="177200" y="191215"/>
                  <a:pt x="158035" y="151767"/>
                  <a:pt x="173832" y="183357"/>
                </a:cubicBezTo>
                <a:cubicBezTo>
                  <a:pt x="173038" y="190501"/>
                  <a:pt x="173066" y="197784"/>
                  <a:pt x="171450" y="204788"/>
                </a:cubicBezTo>
                <a:cubicBezTo>
                  <a:pt x="170652" y="208247"/>
                  <a:pt x="168449" y="211231"/>
                  <a:pt x="166688" y="214313"/>
                </a:cubicBezTo>
                <a:cubicBezTo>
                  <a:pt x="163283" y="220272"/>
                  <a:pt x="160154" y="224124"/>
                  <a:pt x="154782" y="228600"/>
                </a:cubicBezTo>
                <a:cubicBezTo>
                  <a:pt x="152583" y="230432"/>
                  <a:pt x="149967" y="231699"/>
                  <a:pt x="147638" y="233363"/>
                </a:cubicBezTo>
                <a:cubicBezTo>
                  <a:pt x="140669" y="238341"/>
                  <a:pt x="131125" y="246382"/>
                  <a:pt x="123825" y="250032"/>
                </a:cubicBezTo>
                <a:cubicBezTo>
                  <a:pt x="118184" y="252852"/>
                  <a:pt x="106882" y="258198"/>
                  <a:pt x="102394" y="261938"/>
                </a:cubicBezTo>
                <a:cubicBezTo>
                  <a:pt x="96357" y="266969"/>
                  <a:pt x="92263" y="274248"/>
                  <a:pt x="85725" y="278607"/>
                </a:cubicBezTo>
                <a:cubicBezTo>
                  <a:pt x="83344" y="280194"/>
                  <a:pt x="80605" y="281346"/>
                  <a:pt x="78582" y="283369"/>
                </a:cubicBezTo>
                <a:cubicBezTo>
                  <a:pt x="70009" y="291942"/>
                  <a:pt x="73432" y="291930"/>
                  <a:pt x="66675" y="300038"/>
                </a:cubicBezTo>
                <a:cubicBezTo>
                  <a:pt x="64519" y="302625"/>
                  <a:pt x="61340" y="304341"/>
                  <a:pt x="59532" y="307182"/>
                </a:cubicBezTo>
                <a:cubicBezTo>
                  <a:pt x="55721" y="313172"/>
                  <a:pt x="54267" y="320552"/>
                  <a:pt x="50007" y="326232"/>
                </a:cubicBezTo>
                <a:cubicBezTo>
                  <a:pt x="41146" y="338046"/>
                  <a:pt x="45065" y="332455"/>
                  <a:pt x="38100" y="342900"/>
                </a:cubicBezTo>
                <a:cubicBezTo>
                  <a:pt x="37306" y="345281"/>
                  <a:pt x="36938" y="347850"/>
                  <a:pt x="35719" y="350044"/>
                </a:cubicBezTo>
                <a:cubicBezTo>
                  <a:pt x="32939" y="355048"/>
                  <a:pt x="26194" y="364332"/>
                  <a:pt x="26194" y="364332"/>
                </a:cubicBezTo>
                <a:cubicBezTo>
                  <a:pt x="20609" y="381087"/>
                  <a:pt x="27879" y="360398"/>
                  <a:pt x="19050" y="381000"/>
                </a:cubicBezTo>
                <a:cubicBezTo>
                  <a:pt x="18061" y="383307"/>
                  <a:pt x="17791" y="385899"/>
                  <a:pt x="16669" y="388144"/>
                </a:cubicBezTo>
                <a:cubicBezTo>
                  <a:pt x="15389" y="390704"/>
                  <a:pt x="13187" y="392728"/>
                  <a:pt x="11907" y="395288"/>
                </a:cubicBezTo>
                <a:cubicBezTo>
                  <a:pt x="8035" y="403032"/>
                  <a:pt x="11584" y="402754"/>
                  <a:pt x="4763" y="409575"/>
                </a:cubicBezTo>
                <a:cubicBezTo>
                  <a:pt x="3508" y="410830"/>
                  <a:pt x="1588" y="411163"/>
                  <a:pt x="0" y="411957"/>
                </a:cubicBezTo>
              </a:path>
            </a:pathLst>
          </a:cu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5" name="Rectangle 17"/>
          <p:cNvSpPr/>
          <p:nvPr/>
        </p:nvSpPr>
        <p:spPr bwMode="auto">
          <a:xfrm>
            <a:off x="1731112" y="2590633"/>
            <a:ext cx="3179805" cy="660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6" name="Text Placeholder 10"/>
          <p:cNvSpPr txBox="1"/>
          <p:nvPr/>
        </p:nvSpPr>
        <p:spPr bwMode="auto">
          <a:xfrm>
            <a:off x="2435011" y="2720418"/>
            <a:ext cx="1701266" cy="461665"/>
          </a:xfrm>
          <a:prstGeom prst="rect">
            <a:avLst/>
          </a:prstGeom>
          <a:noFill/>
        </p:spPr>
        <p:txBody>
          <a:bodyPr vert="horz" wrap="square" lIns="0" tIns="45720" rIns="91440" bIns="45720" rtlCol="0" anchor="t" anchorCtr="0">
            <a:spAutoFit/>
          </a:bodyPr>
          <a:lstStyle>
            <a:lvl1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/>
              <a:buNone/>
              <a:defRPr sz="1800" b="1" cap="all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System Font Regular"/>
              <a:buNone/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/>
              <a:buNone/>
              <a:defRPr sz="1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System Font Regular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l-GR" sz="2400">
                <a:solidFill>
                  <a:srgbClr val="3096FD"/>
                </a:solidFill>
              </a:rPr>
              <a:t>Δ</a:t>
            </a:r>
            <a:r>
              <a:rPr lang="en-US" sz="2400">
                <a:solidFill>
                  <a:srgbClr val="3096FD"/>
                </a:solidFill>
              </a:rPr>
              <a:t>S</a:t>
            </a:r>
            <a:endParaRPr/>
          </a:p>
        </p:txBody>
      </p:sp>
      <p:pic>
        <p:nvPicPr>
          <p:cNvPr id="57" name="Imagen 5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162106" y="4270287"/>
            <a:ext cx="144748" cy="163512"/>
          </a:xfrm>
          <a:prstGeom prst="rect">
            <a:avLst/>
          </a:prstGeom>
        </p:spPr>
      </p:pic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4FA3C13E-A11E-1D4A-6DC4-246C7A8EA22A}"/>
              </a:ext>
            </a:extLst>
          </p:cNvPr>
          <p:cNvSpPr txBox="1">
            <a:spLocks/>
          </p:cNvSpPr>
          <p:nvPr/>
        </p:nvSpPr>
        <p:spPr bwMode="auto">
          <a:xfrm>
            <a:off x="4090183" y="1671281"/>
            <a:ext cx="2841783" cy="46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2400" dirty="0">
                <a:solidFill>
                  <a:srgbClr val="3096FD"/>
                </a:solidFill>
              </a:rPr>
              <a:t>Spatial Shift (</a:t>
            </a:r>
            <a:r>
              <a:rPr lang="el-GR" sz="2400" dirty="0">
                <a:solidFill>
                  <a:srgbClr val="3096FD"/>
                </a:solidFill>
              </a:rPr>
              <a:t>Δ</a:t>
            </a:r>
            <a:r>
              <a:rPr lang="en-US" sz="2400" dirty="0">
                <a:solidFill>
                  <a:srgbClr val="3096FD"/>
                </a:solidFill>
              </a:rPr>
              <a:t>S)</a:t>
            </a:r>
            <a:endParaRPr lang="en-US" sz="2400" dirty="0"/>
          </a:p>
        </p:txBody>
      </p:sp>
      <p:sp>
        <p:nvSpPr>
          <p:cNvPr id="29" name="Elipse 53">
            <a:extLst>
              <a:ext uri="{FF2B5EF4-FFF2-40B4-BE49-F238E27FC236}">
                <a16:creationId xmlns:a16="http://schemas.microsoft.com/office/drawing/2014/main" id="{BE1A065C-D4DE-75BF-06B5-22A2DAFB6AD1}"/>
              </a:ext>
            </a:extLst>
          </p:cNvPr>
          <p:cNvSpPr/>
          <p:nvPr/>
        </p:nvSpPr>
        <p:spPr bwMode="auto">
          <a:xfrm>
            <a:off x="8576443" y="4246294"/>
            <a:ext cx="436198" cy="358839"/>
          </a:xfrm>
          <a:prstGeom prst="ellipse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30" name="TextBox 34">
            <a:extLst>
              <a:ext uri="{FF2B5EF4-FFF2-40B4-BE49-F238E27FC236}">
                <a16:creationId xmlns:a16="http://schemas.microsoft.com/office/drawing/2014/main" id="{2B766877-F654-5731-C8FD-B15E578638E1}"/>
              </a:ext>
            </a:extLst>
          </p:cNvPr>
          <p:cNvSpPr txBox="1"/>
          <p:nvPr/>
        </p:nvSpPr>
        <p:spPr bwMode="auto">
          <a:xfrm>
            <a:off x="6892814" y="4536828"/>
            <a:ext cx="1130303" cy="42332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accent2"/>
              </a:buClr>
              <a:defRPr/>
            </a:pPr>
            <a:r>
              <a:rPr lang="en-US" dirty="0">
                <a:solidFill>
                  <a:srgbClr val="156082"/>
                </a:solidFill>
              </a:rPr>
              <a:t>time</a:t>
            </a:r>
            <a:endParaRPr dirty="0">
              <a:solidFill>
                <a:srgbClr val="156082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EE2FCDE-95B7-F05E-F775-EFC30B351923}"/>
              </a:ext>
            </a:extLst>
          </p:cNvPr>
          <p:cNvGrpSpPr/>
          <p:nvPr/>
        </p:nvGrpSpPr>
        <p:grpSpPr>
          <a:xfrm>
            <a:off x="6096000" y="2311428"/>
            <a:ext cx="4512961" cy="2502763"/>
            <a:chOff x="2887421" y="1891552"/>
            <a:chExt cx="6336615" cy="3514111"/>
          </a:xfrm>
        </p:grpSpPr>
        <p:pic>
          <p:nvPicPr>
            <p:cNvPr id="32" name="Picture 15">
              <a:extLst>
                <a:ext uri="{FF2B5EF4-FFF2-40B4-BE49-F238E27FC236}">
                  <a16:creationId xmlns:a16="http://schemas.microsoft.com/office/drawing/2014/main" id="{6925BC50-CBC6-2CF7-D749-65D601F76C1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/>
          </p:blipFill>
          <p:spPr bwMode="auto">
            <a:xfrm>
              <a:off x="3204413" y="1891552"/>
              <a:ext cx="5827511" cy="3514111"/>
            </a:xfrm>
            <a:prstGeom prst="rect">
              <a:avLst/>
            </a:prstGeom>
          </p:spPr>
        </p:pic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1CB90B0C-51DF-3048-99E0-948180EF943F}"/>
                </a:ext>
              </a:extLst>
            </p:cNvPr>
            <p:cNvGrpSpPr/>
            <p:nvPr/>
          </p:nvGrpSpPr>
          <p:grpSpPr>
            <a:xfrm>
              <a:off x="2887421" y="1911463"/>
              <a:ext cx="6336615" cy="3184300"/>
              <a:chOff x="2887421" y="1911463"/>
              <a:chExt cx="6336615" cy="3184300"/>
            </a:xfrm>
          </p:grpSpPr>
          <p:pic>
            <p:nvPicPr>
              <p:cNvPr id="34" name="Picture 22">
                <a:extLst>
                  <a:ext uri="{FF2B5EF4-FFF2-40B4-BE49-F238E27FC236}">
                    <a16:creationId xmlns:a16="http://schemas.microsoft.com/office/drawing/2014/main" id="{0B130756-AE4F-9F1B-35D2-2E57558292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/>
            </p:blipFill>
            <p:spPr bwMode="auto">
              <a:xfrm>
                <a:off x="6582402" y="4818471"/>
                <a:ext cx="286655" cy="277292"/>
              </a:xfrm>
              <a:prstGeom prst="rect">
                <a:avLst/>
              </a:prstGeom>
            </p:spPr>
          </p:pic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3468F53B-9FAC-CB1B-7C5B-32C5F7C79E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/>
            </p:blipFill>
            <p:spPr bwMode="auto">
              <a:xfrm>
                <a:off x="7781840" y="1948835"/>
                <a:ext cx="232002" cy="303038"/>
              </a:xfrm>
              <a:prstGeom prst="rect">
                <a:avLst/>
              </a:prstGeom>
            </p:spPr>
          </p:pic>
          <p:pic>
            <p:nvPicPr>
              <p:cNvPr id="36" name="Picture 29">
                <a:extLst>
                  <a:ext uri="{FF2B5EF4-FFF2-40B4-BE49-F238E27FC236}">
                    <a16:creationId xmlns:a16="http://schemas.microsoft.com/office/drawing/2014/main" id="{7A8A356F-4C6A-0044-16EC-356AB5CDDC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/>
            </p:blipFill>
            <p:spPr bwMode="auto">
              <a:xfrm>
                <a:off x="8378973" y="1948835"/>
                <a:ext cx="398920" cy="294814"/>
              </a:xfrm>
              <a:prstGeom prst="rect">
                <a:avLst/>
              </a:prstGeom>
            </p:spPr>
          </p:pic>
          <p:pic>
            <p:nvPicPr>
              <p:cNvPr id="37" name="Picture 23">
                <a:extLst>
                  <a:ext uri="{FF2B5EF4-FFF2-40B4-BE49-F238E27FC236}">
                    <a16:creationId xmlns:a16="http://schemas.microsoft.com/office/drawing/2014/main" id="{8CABEFFE-673D-5CB5-BB61-BE023C9DBE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clrChange>
                  <a:clrFrom>
                    <a:srgbClr val="FAFAFA"/>
                  </a:clrFrom>
                  <a:clrTo>
                    <a:srgbClr val="FAFAFA">
                      <a:alpha val="0"/>
                    </a:srgbClr>
                  </a:clrTo>
                </a:clrChange>
              </a:blip>
              <a:stretch/>
            </p:blipFill>
            <p:spPr bwMode="auto">
              <a:xfrm>
                <a:off x="8378973" y="1921311"/>
                <a:ext cx="398920" cy="319502"/>
              </a:xfrm>
              <a:prstGeom prst="rect">
                <a:avLst/>
              </a:prstGeom>
            </p:spPr>
          </p:pic>
          <p:pic>
            <p:nvPicPr>
              <p:cNvPr id="38" name="Imagen 37">
                <a:extLst>
                  <a:ext uri="{FF2B5EF4-FFF2-40B4-BE49-F238E27FC236}">
                    <a16:creationId xmlns:a16="http://schemas.microsoft.com/office/drawing/2014/main" id="{068E7B2F-4892-0671-7D1F-CE4149BB3D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clrChange>
                  <a:clrFrom>
                    <a:srgbClr val="C5C5C5"/>
                  </a:clrFrom>
                  <a:clrTo>
                    <a:srgbClr val="C5C5C5">
                      <a:alpha val="0"/>
                    </a:srgbClr>
                  </a:clrTo>
                </a:clrChange>
              </a:blip>
              <a:stretch/>
            </p:blipFill>
            <p:spPr bwMode="auto">
              <a:xfrm>
                <a:off x="8132435" y="2538726"/>
                <a:ext cx="197735" cy="202038"/>
              </a:xfrm>
              <a:prstGeom prst="rect">
                <a:avLst/>
              </a:prstGeom>
            </p:spPr>
          </p:pic>
          <p:pic>
            <p:nvPicPr>
              <p:cNvPr id="39" name="Picture 22">
                <a:extLst>
                  <a:ext uri="{FF2B5EF4-FFF2-40B4-BE49-F238E27FC236}">
                    <a16:creationId xmlns:a16="http://schemas.microsoft.com/office/drawing/2014/main" id="{4F00B8DB-A8F3-42EB-60C1-A8CEE9992F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/>
            </p:blipFill>
            <p:spPr bwMode="auto">
              <a:xfrm>
                <a:off x="7769029" y="1937775"/>
                <a:ext cx="232002" cy="303038"/>
              </a:xfrm>
              <a:prstGeom prst="rect">
                <a:avLst/>
              </a:prstGeom>
            </p:spPr>
          </p:pic>
          <p:sp>
            <p:nvSpPr>
              <p:cNvPr id="40" name="Rectangle 2">
                <a:extLst>
                  <a:ext uri="{FF2B5EF4-FFF2-40B4-BE49-F238E27FC236}">
                    <a16:creationId xmlns:a16="http://schemas.microsoft.com/office/drawing/2014/main" id="{6A7B6C02-31CA-3666-3EA4-0800E42B1C4A}"/>
                  </a:ext>
                </a:extLst>
              </p:cNvPr>
              <p:cNvSpPr/>
              <p:nvPr/>
            </p:nvSpPr>
            <p:spPr bwMode="auto">
              <a:xfrm>
                <a:off x="8383541" y="2007189"/>
                <a:ext cx="395301" cy="208936"/>
              </a:xfrm>
              <a:prstGeom prst="rect">
                <a:avLst/>
              </a:prstGeom>
              <a:solidFill>
                <a:srgbClr val="F8F8F8"/>
              </a:solidFill>
              <a:ln>
                <a:solidFill>
                  <a:srgbClr val="F8F8F8"/>
                </a:solidFill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/>
              </a:p>
            </p:txBody>
          </p:sp>
          <p:pic>
            <p:nvPicPr>
              <p:cNvPr id="41" name="Imagen 48">
                <a:extLst>
                  <a:ext uri="{FF2B5EF4-FFF2-40B4-BE49-F238E27FC236}">
                    <a16:creationId xmlns:a16="http://schemas.microsoft.com/office/drawing/2014/main" id="{6A627ED7-5862-0189-CA5E-241B015A57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/>
            </p:blipFill>
            <p:spPr bwMode="auto">
              <a:xfrm>
                <a:off x="7122113" y="2495755"/>
                <a:ext cx="1952044" cy="2092047"/>
              </a:xfrm>
              <a:prstGeom prst="rect">
                <a:avLst/>
              </a:prstGeom>
            </p:spPr>
          </p:pic>
          <p:sp>
            <p:nvSpPr>
              <p:cNvPr id="42" name="Rectángulo 44">
                <a:extLst>
                  <a:ext uri="{FF2B5EF4-FFF2-40B4-BE49-F238E27FC236}">
                    <a16:creationId xmlns:a16="http://schemas.microsoft.com/office/drawing/2014/main" id="{6E51CB05-726A-0F22-4E11-C80D8FC22B62}"/>
                  </a:ext>
                </a:extLst>
              </p:cNvPr>
              <p:cNvSpPr/>
              <p:nvPr/>
            </p:nvSpPr>
            <p:spPr bwMode="auto">
              <a:xfrm>
                <a:off x="8694552" y="2540623"/>
                <a:ext cx="376528" cy="277294"/>
              </a:xfrm>
              <a:prstGeom prst="rect">
                <a:avLst/>
              </a:prstGeom>
              <a:solidFill>
                <a:srgbClr val="F9F9F9"/>
              </a:solidFill>
              <a:ln>
                <a:solidFill>
                  <a:srgbClr val="F9F9F9"/>
                </a:solidFill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s-ES"/>
              </a:p>
            </p:txBody>
          </p:sp>
          <p:pic>
            <p:nvPicPr>
              <p:cNvPr id="43" name="Imagen 45">
                <a:extLst>
                  <a:ext uri="{FF2B5EF4-FFF2-40B4-BE49-F238E27FC236}">
                    <a16:creationId xmlns:a16="http://schemas.microsoft.com/office/drawing/2014/main" id="{2425F3C6-52CF-A60D-686B-36E128D189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/>
            </p:blipFill>
            <p:spPr bwMode="auto">
              <a:xfrm>
                <a:off x="7462409" y="2495760"/>
                <a:ext cx="1556700" cy="262971"/>
              </a:xfrm>
              <a:prstGeom prst="rect">
                <a:avLst/>
              </a:prstGeom>
            </p:spPr>
          </p:pic>
          <p:sp>
            <p:nvSpPr>
              <p:cNvPr id="44" name="Rectángulo 46">
                <a:extLst>
                  <a:ext uri="{FF2B5EF4-FFF2-40B4-BE49-F238E27FC236}">
                    <a16:creationId xmlns:a16="http://schemas.microsoft.com/office/drawing/2014/main" id="{01F94C2E-CB7F-D05B-3AC7-7F5131983E89}"/>
                  </a:ext>
                </a:extLst>
              </p:cNvPr>
              <p:cNvSpPr/>
              <p:nvPr/>
            </p:nvSpPr>
            <p:spPr bwMode="auto">
              <a:xfrm>
                <a:off x="8030056" y="2719408"/>
                <a:ext cx="112069" cy="277294"/>
              </a:xfrm>
              <a:prstGeom prst="rect">
                <a:avLst/>
              </a:prstGeom>
              <a:solidFill>
                <a:srgbClr val="F9F9F9"/>
              </a:solidFill>
              <a:ln>
                <a:solidFill>
                  <a:srgbClr val="F9F9F9"/>
                </a:solidFill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s-ES"/>
              </a:p>
            </p:txBody>
          </p: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09D341BD-3C3E-D310-4326-A7E5B7F7365A}"/>
                  </a:ext>
                </a:extLst>
              </p:cNvPr>
              <p:cNvGrpSpPr/>
              <p:nvPr/>
            </p:nvGrpSpPr>
            <p:grpSpPr>
              <a:xfrm>
                <a:off x="2887421" y="1911463"/>
                <a:ext cx="6336615" cy="2625102"/>
                <a:chOff x="2887421" y="1911463"/>
                <a:chExt cx="6336615" cy="2625102"/>
              </a:xfrm>
            </p:grpSpPr>
            <p:cxnSp>
              <p:nvCxnSpPr>
                <p:cNvPr id="46" name="Straight Arrow Connector 45">
                  <a:extLst>
                    <a:ext uri="{FF2B5EF4-FFF2-40B4-BE49-F238E27FC236}">
                      <a16:creationId xmlns:a16="http://schemas.microsoft.com/office/drawing/2014/main" id="{193686AB-4433-13F1-B913-1FAB9D914A75}"/>
                    </a:ext>
                  </a:extLst>
                </p:cNvPr>
                <p:cNvCxnSpPr/>
                <p:nvPr/>
              </p:nvCxnSpPr>
              <p:spPr>
                <a:xfrm>
                  <a:off x="4459148" y="4082415"/>
                  <a:ext cx="609600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Arrow Connector 57">
                  <a:extLst>
                    <a:ext uri="{FF2B5EF4-FFF2-40B4-BE49-F238E27FC236}">
                      <a16:creationId xmlns:a16="http://schemas.microsoft.com/office/drawing/2014/main" id="{5C91E8E4-56A6-46E3-B243-EE8BB630103A}"/>
                    </a:ext>
                  </a:extLst>
                </p:cNvPr>
                <p:cNvCxnSpPr/>
                <p:nvPr/>
              </p:nvCxnSpPr>
              <p:spPr bwMode="auto">
                <a:xfrm>
                  <a:off x="6369198" y="4082415"/>
                  <a:ext cx="609600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59" name="Picture 58">
                  <a:extLst>
                    <a:ext uri="{FF2B5EF4-FFF2-40B4-BE49-F238E27FC236}">
                      <a16:creationId xmlns:a16="http://schemas.microsoft.com/office/drawing/2014/main" id="{29B3DF98-0736-8109-CAD8-A19AB67ACBA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887421" y="1911463"/>
                  <a:ext cx="6336615" cy="2625102"/>
                </a:xfrm>
                <a:prstGeom prst="rect">
                  <a:avLst/>
                </a:prstGeom>
              </p:spPr>
            </p:pic>
            <p:pic>
              <p:nvPicPr>
                <p:cNvPr id="60" name="Picture 59">
                  <a:extLst>
                    <a:ext uri="{FF2B5EF4-FFF2-40B4-BE49-F238E27FC236}">
                      <a16:creationId xmlns:a16="http://schemas.microsoft.com/office/drawing/2014/main" id="{8A31DD93-4B23-46AE-AD5E-96E2951D2B1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/>
                <a:srcRect l="35001" t="26208" r="48839"/>
                <a:stretch/>
              </p:blipFill>
              <p:spPr bwMode="auto">
                <a:xfrm>
                  <a:off x="7143193" y="2599464"/>
                  <a:ext cx="1023938" cy="1937101"/>
                </a:xfrm>
                <a:prstGeom prst="rect">
                  <a:avLst/>
                </a:prstGeom>
              </p:spPr>
            </p:pic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E7AF7673-FFBC-E965-DF77-505316FF64D6}"/>
                    </a:ext>
                  </a:extLst>
                </p:cNvPr>
                <p:cNvSpPr/>
                <p:nvPr/>
              </p:nvSpPr>
              <p:spPr>
                <a:xfrm>
                  <a:off x="8119620" y="2599464"/>
                  <a:ext cx="121139" cy="21845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cxnSp>
        <p:nvCxnSpPr>
          <p:cNvPr id="62" name="Straight Arrow Connector 33">
            <a:extLst>
              <a:ext uri="{FF2B5EF4-FFF2-40B4-BE49-F238E27FC236}">
                <a16:creationId xmlns:a16="http://schemas.microsoft.com/office/drawing/2014/main" id="{27A32DB9-5881-E52A-AB6F-CB9DC321865D}"/>
              </a:ext>
            </a:extLst>
          </p:cNvPr>
          <p:cNvCxnSpPr>
            <a:cxnSpLocks/>
          </p:cNvCxnSpPr>
          <p:nvPr/>
        </p:nvCxnSpPr>
        <p:spPr bwMode="auto">
          <a:xfrm>
            <a:off x="6819895" y="4944050"/>
            <a:ext cx="371761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6CFAA337-94BE-BF35-42F1-7A1A682917C7}"/>
              </a:ext>
            </a:extLst>
          </p:cNvPr>
          <p:cNvSpPr/>
          <p:nvPr/>
        </p:nvSpPr>
        <p:spPr bwMode="auto">
          <a:xfrm>
            <a:off x="8031948" y="4272451"/>
            <a:ext cx="1549876" cy="319956"/>
          </a:xfrm>
          <a:prstGeom prst="rect">
            <a:avLst/>
          </a:prstGeom>
          <a:solidFill>
            <a:srgbClr val="FFFFFF">
              <a:alpha val="6902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103672E8-2CF6-8E9B-58AE-F8F1DB3D013F}"/>
              </a:ext>
            </a:extLst>
          </p:cNvPr>
          <p:cNvSpPr/>
          <p:nvPr/>
        </p:nvSpPr>
        <p:spPr bwMode="auto">
          <a:xfrm>
            <a:off x="8645115" y="2289996"/>
            <a:ext cx="1293511" cy="319956"/>
          </a:xfrm>
          <a:prstGeom prst="rect">
            <a:avLst/>
          </a:prstGeom>
          <a:solidFill>
            <a:srgbClr val="FFFFFF">
              <a:alpha val="6902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CF010AAA-04A0-C0EE-AF94-36BCA6851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67183" y="6293607"/>
            <a:ext cx="6470111" cy="365124"/>
          </a:xfrm>
        </p:spPr>
        <p:txBody>
          <a:bodyPr/>
          <a:lstStyle/>
          <a:p>
            <a:r>
              <a:rPr lang="en-US" sz="1200" dirty="0"/>
              <a:t>I. Accelerating Saccadic Response through Spatial and Temporal Cross-Modal Misalignments</a:t>
            </a:r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en-US" sz="4000" dirty="0"/>
              <a:t>I. Accelerating Saccadic Response through Spatial and Temporal Cross-Modal Misalignments</a:t>
            </a:r>
            <a:endParaRPr sz="8000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14F67ACB-C3D2-F58B-0B65-EAD1F62DF1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4079875"/>
            <a:ext cx="9144000" cy="460320"/>
          </a:xfrm>
        </p:spPr>
        <p:txBody>
          <a:bodyPr/>
          <a:lstStyle/>
          <a:p>
            <a:r>
              <a:rPr lang="en-US" dirty="0"/>
              <a:t>User Study - Results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CE0AB7-548F-7D4D-DE4F-856B6099A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36</a:t>
            </a:fld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FCF8ABA0-206F-B317-F250-863C7B346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13386-F7D0-42B6-87DE-20E1C78720CA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BB57EB2B-C4F1-23A6-2F40-094A28AFB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67183" y="6293607"/>
            <a:ext cx="6470111" cy="365124"/>
          </a:xfrm>
        </p:spPr>
        <p:txBody>
          <a:bodyPr/>
          <a:lstStyle/>
          <a:p>
            <a:r>
              <a:rPr lang="en-US" sz="1200" dirty="0"/>
              <a:t>I. Accelerating Saccadic Response through Spatial and Temporal Cross-Modal Misalignments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5031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3800675" y="1242976"/>
            <a:ext cx="4590649" cy="4372047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dirty="0"/>
              <a:t>Results</a:t>
            </a:r>
            <a:endParaRPr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F909EC-F3DE-4326-3550-064EEA49E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412262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37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1A57D40-63BC-1BDE-CAF6-49C8D87FC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FB768-D976-4D2F-A232-2A272776B545}" type="datetime1">
              <a:rPr lang="en-US" smtClean="0"/>
              <a:t>9/22/2026</a:t>
            </a:fld>
            <a:endParaRPr lang="en-US"/>
          </a:p>
        </p:txBody>
      </p:sp>
      <p:sp>
        <p:nvSpPr>
          <p:cNvPr id="17" name="Rectangle 16"/>
          <p:cNvSpPr/>
          <p:nvPr/>
        </p:nvSpPr>
        <p:spPr bwMode="auto">
          <a:xfrm>
            <a:off x="9000560" y="2379464"/>
            <a:ext cx="19502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chemeClr val="accent2">
                    <a:lumMod val="50000"/>
                  </a:schemeClr>
                </a:solidFill>
              </a:rPr>
              <a:t>Visual target only</a:t>
            </a:r>
            <a:endParaRPr/>
          </a:p>
        </p:txBody>
      </p:sp>
      <p:sp>
        <p:nvSpPr>
          <p:cNvPr id="18" name="Right Brace 17"/>
          <p:cNvSpPr/>
          <p:nvPr/>
        </p:nvSpPr>
        <p:spPr bwMode="auto">
          <a:xfrm>
            <a:off x="8391324" y="2019300"/>
            <a:ext cx="556260" cy="1089660"/>
          </a:xfrm>
          <a:prstGeom prst="rightBrace">
            <a:avLst>
              <a:gd name="adj1" fmla="val 35644"/>
              <a:gd name="adj2" fmla="val 50000"/>
            </a:avLst>
          </a:prstGeom>
          <a:ln>
            <a:solidFill>
              <a:srgbClr val="0F678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Footer Placeholder 5">
            <a:extLst>
              <a:ext uri="{FF2B5EF4-FFF2-40B4-BE49-F238E27FC236}">
                <a16:creationId xmlns:a16="http://schemas.microsoft.com/office/drawing/2014/main" id="{56314198-E367-4796-FB0B-228B71252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67183" y="6293607"/>
            <a:ext cx="6470111" cy="365124"/>
          </a:xfrm>
        </p:spPr>
        <p:txBody>
          <a:bodyPr/>
          <a:lstStyle/>
          <a:p>
            <a:r>
              <a:rPr lang="en-US" sz="1200" dirty="0"/>
              <a:t>I. Accelerating Saccadic Response through Spatial and Temporal Cross-Modal Misalignments</a:t>
            </a:r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3800675" y="1242976"/>
            <a:ext cx="4590649" cy="4372047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dirty="0"/>
              <a:t>Results</a:t>
            </a:r>
            <a:endParaRPr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09848F-8210-4923-B3FC-FC776A27E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412262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38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0DF136-2831-6AC0-F2A9-F49E98744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D6C09-B4EC-441D-82B5-5EDF2E86A360}" type="datetime1">
              <a:rPr lang="en-US" smtClean="0"/>
              <a:t>9/22/2026</a:t>
            </a:fld>
            <a:endParaRPr lang="en-US"/>
          </a:p>
        </p:txBody>
      </p:sp>
      <p:sp>
        <p:nvSpPr>
          <p:cNvPr id="2" name="Footer Placeholder 5">
            <a:extLst>
              <a:ext uri="{FF2B5EF4-FFF2-40B4-BE49-F238E27FC236}">
                <a16:creationId xmlns:a16="http://schemas.microsoft.com/office/drawing/2014/main" id="{733A81CA-C318-A2CC-63B4-20DDE8327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67183" y="6293607"/>
            <a:ext cx="6470111" cy="365124"/>
          </a:xfrm>
        </p:spPr>
        <p:txBody>
          <a:bodyPr/>
          <a:lstStyle/>
          <a:p>
            <a:r>
              <a:rPr lang="en-US" sz="1200" dirty="0"/>
              <a:t>I. Accelerating Saccadic Response through Spatial and Temporal Cross-Modal Misalignments</a:t>
            </a:r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3800675" y="1242977"/>
            <a:ext cx="4590649" cy="4372046"/>
          </a:xfrm>
          <a:prstGeom prst="rect">
            <a:avLst/>
          </a:prstGeom>
          <a:ln>
            <a:noFill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dirty="0"/>
              <a:t>Results</a:t>
            </a:r>
            <a:endParaRPr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BC1411-0076-ED70-2BEE-552D43623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412262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39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450481F-4A4D-EE2E-4245-7B9C2DD83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313E5-669E-45F1-87AB-F7D8415FF0B4}" type="datetime1">
              <a:rPr lang="en-US" smtClean="0"/>
              <a:t>9/22/2026</a:t>
            </a:fld>
            <a:endParaRPr lang="en-US"/>
          </a:p>
        </p:txBody>
      </p:sp>
      <p:sp>
        <p:nvSpPr>
          <p:cNvPr id="2" name="Footer Placeholder 5">
            <a:extLst>
              <a:ext uri="{FF2B5EF4-FFF2-40B4-BE49-F238E27FC236}">
                <a16:creationId xmlns:a16="http://schemas.microsoft.com/office/drawing/2014/main" id="{31EE5BF3-8BB9-42D7-8447-A27A69098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67183" y="6293607"/>
            <a:ext cx="6470111" cy="365124"/>
          </a:xfrm>
        </p:spPr>
        <p:txBody>
          <a:bodyPr/>
          <a:lstStyle/>
          <a:p>
            <a:r>
              <a:rPr lang="en-US" sz="1200" dirty="0"/>
              <a:t>I. Accelerating Saccadic Response through Spatial and Temporal Cross-Modal Misalignments</a:t>
            </a:r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3800675" y="1242977"/>
            <a:ext cx="4590649" cy="4372046"/>
          </a:xfrm>
          <a:prstGeom prst="rect">
            <a:avLst/>
          </a:prstGeom>
          <a:ln>
            <a:noFill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dirty="0"/>
              <a:t>Results</a:t>
            </a:r>
            <a:endParaRPr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7DA7DCF-2216-E050-ACD7-5FE544E26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412262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40</a:t>
            </a:fld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8DFB38-95A2-9C76-8652-C831E76EC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72DDA-51A2-4D3F-94F0-17CB86085D3E}" type="datetime1">
              <a:rPr lang="en-US" smtClean="0"/>
              <a:t>9/22/2026</a:t>
            </a:fld>
            <a:endParaRPr lang="en-US"/>
          </a:p>
        </p:txBody>
      </p:sp>
      <p:sp>
        <p:nvSpPr>
          <p:cNvPr id="6" name="Oval 5"/>
          <p:cNvSpPr/>
          <p:nvPr/>
        </p:nvSpPr>
        <p:spPr bwMode="auto">
          <a:xfrm>
            <a:off x="6973016" y="5129904"/>
            <a:ext cx="343947" cy="354736"/>
          </a:xfrm>
          <a:prstGeom prst="ellipse">
            <a:avLst/>
          </a:prstGeom>
          <a:noFill/>
          <a:ln w="28575">
            <a:solidFill>
              <a:schemeClr val="accent2">
                <a:lumMod val="50000"/>
              </a:schemeClr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TextBox 6"/>
          <p:cNvSpPr txBox="1"/>
          <p:nvPr/>
        </p:nvSpPr>
        <p:spPr bwMode="auto">
          <a:xfrm>
            <a:off x="5754089" y="5615023"/>
            <a:ext cx="3633846" cy="41498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accent2"/>
              </a:buClr>
              <a:defRPr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Temporal simultaneity threshold</a:t>
            </a:r>
            <a:endParaRPr dirty="0"/>
          </a:p>
        </p:txBody>
      </p:sp>
      <p:sp>
        <p:nvSpPr>
          <p:cNvPr id="2" name="Footer Placeholder 5">
            <a:extLst>
              <a:ext uri="{FF2B5EF4-FFF2-40B4-BE49-F238E27FC236}">
                <a16:creationId xmlns:a16="http://schemas.microsoft.com/office/drawing/2014/main" id="{5BAA0649-8405-39A3-9A5D-CEB0DB4B4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67183" y="6293607"/>
            <a:ext cx="6470111" cy="365124"/>
          </a:xfrm>
        </p:spPr>
        <p:txBody>
          <a:bodyPr/>
          <a:lstStyle/>
          <a:p>
            <a:r>
              <a:rPr lang="en-US" sz="1200" dirty="0"/>
              <a:t>I. Accelerating Saccadic Response through Spatial and Temporal Cross-Modal Misalignments</a:t>
            </a:r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dirty="0"/>
              <a:t>Results</a:t>
            </a:r>
            <a:endParaRPr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41BDC1-1F4F-275C-CAC2-9A2AADCB3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412262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41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DE97476-ED13-4B4A-F120-0BBC9A2CF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5FDB-D3D5-4034-BE90-F14BEB771D28}" type="datetime1">
              <a:rPr lang="en-US" smtClean="0"/>
              <a:t>9/22/2026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 bwMode="auto">
          <a:xfrm>
            <a:off x="6389414" y="1242978"/>
            <a:ext cx="4193174" cy="4372046"/>
            <a:chOff x="4723986" y="1178810"/>
            <a:chExt cx="4193174" cy="4372046"/>
          </a:xfrm>
        </p:grpSpPr>
        <p:grpSp>
          <p:nvGrpSpPr>
            <p:cNvPr id="9" name="Group 8"/>
            <p:cNvGrpSpPr/>
            <p:nvPr/>
          </p:nvGrpSpPr>
          <p:grpSpPr bwMode="auto">
            <a:xfrm>
              <a:off x="4723986" y="1178810"/>
              <a:ext cx="4193174" cy="4372046"/>
              <a:chOff x="4779226" y="1178809"/>
              <a:chExt cx="4133482" cy="4372046"/>
            </a:xfrm>
          </p:grpSpPr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/>
            </p:blipFill>
            <p:spPr bwMode="auto">
              <a:xfrm>
                <a:off x="4779226" y="1178809"/>
                <a:ext cx="4133482" cy="4372046"/>
              </a:xfrm>
              <a:prstGeom prst="rect">
                <a:avLst/>
              </a:prstGeom>
            </p:spPr>
          </p:pic>
          <p:sp>
            <p:nvSpPr>
              <p:cNvPr id="8" name="Rectangle 7"/>
              <p:cNvSpPr/>
              <p:nvPr/>
            </p:nvSpPr>
            <p:spPr bwMode="auto">
              <a:xfrm>
                <a:off x="4779226" y="2221832"/>
                <a:ext cx="228404" cy="184484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F9F9F9"/>
                </a:solidFill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9F9F9"/>
                </a:clrFrom>
                <a:clrTo>
                  <a:srgbClr val="F9F9F9">
                    <a:alpha val="0"/>
                  </a:srgbClr>
                </a:clrTo>
              </a:clrChange>
            </a:blip>
            <a:stretch/>
          </p:blipFill>
          <p:spPr bwMode="auto">
            <a:xfrm>
              <a:off x="6746081" y="5288756"/>
              <a:ext cx="644410" cy="223838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1211939" y="1242978"/>
            <a:ext cx="4590649" cy="4372046"/>
          </a:xfrm>
          <a:prstGeom prst="rect">
            <a:avLst/>
          </a:prstGeom>
          <a:ln>
            <a:noFill/>
          </a:ln>
        </p:spPr>
      </p:pic>
      <p:sp>
        <p:nvSpPr>
          <p:cNvPr id="3" name="Right Brace 17">
            <a:extLst>
              <a:ext uri="{FF2B5EF4-FFF2-40B4-BE49-F238E27FC236}">
                <a16:creationId xmlns:a16="http://schemas.microsoft.com/office/drawing/2014/main" id="{EB70A38F-F6D6-7532-A045-6805C12C9271}"/>
              </a:ext>
            </a:extLst>
          </p:cNvPr>
          <p:cNvSpPr/>
          <p:nvPr/>
        </p:nvSpPr>
        <p:spPr bwMode="auto">
          <a:xfrm>
            <a:off x="5817870" y="2013204"/>
            <a:ext cx="556260" cy="1089660"/>
          </a:xfrm>
          <a:prstGeom prst="rightBrace">
            <a:avLst>
              <a:gd name="adj1" fmla="val 48973"/>
              <a:gd name="adj2" fmla="val 53356"/>
            </a:avLst>
          </a:prstGeom>
          <a:ln w="12700">
            <a:solidFill>
              <a:srgbClr val="0F678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796AE7E3-1C45-544A-92E7-C0FB44322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67183" y="6293607"/>
            <a:ext cx="6470111" cy="365124"/>
          </a:xfrm>
        </p:spPr>
        <p:txBody>
          <a:bodyPr/>
          <a:lstStyle/>
          <a:p>
            <a:r>
              <a:rPr lang="en-US" sz="1200" dirty="0"/>
              <a:t>I. Accelerating Saccadic Response through Spatial and Temporal Cross-Modal Misalignments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 bwMode="auto">
          <a:xfrm>
            <a:off x="5889869" y="1609338"/>
            <a:ext cx="5007757" cy="4021975"/>
            <a:chOff x="5173006" y="1594316"/>
            <a:chExt cx="5007757" cy="4021975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/>
          </p:blipFill>
          <p:spPr bwMode="auto">
            <a:xfrm rot="21444823">
              <a:off x="5473338" y="1594316"/>
              <a:ext cx="4707425" cy="4021975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 bwMode="auto">
            <a:xfrm rot="21444823">
              <a:off x="5173006" y="1703482"/>
              <a:ext cx="796153" cy="64899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AFAFA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4" name="Title 3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dirty="0"/>
              <a:t>Saccade Latency Model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 bwMode="auto">
              <a:xfrm>
                <a:off x="1030145" y="3033665"/>
                <a:ext cx="5187775" cy="684258"/>
              </a:xfrm>
            </p:spPr>
            <p:txBody>
              <a:bodyPr/>
              <a:lstStyle/>
              <a:p>
                <a:pPr marL="0" indent="0"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/>
                        </a:rPr>
                        <m:t>𝑺𝒂𝒄𝒄𝒂𝒅𝒊𝒄</m:t>
                      </m:r>
                      <m:r>
                        <a:rPr lang="en-US" sz="2400" b="1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/>
                        </a:rPr>
                        <m:t> </m:t>
                      </m:r>
                      <m:r>
                        <a:rPr lang="en-US" sz="2400" b="1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/>
                        </a:rPr>
                        <m:t>𝑳𝒂𝒕𝒆𝒏𝒄𝒚</m:t>
                      </m:r>
                      <m:r>
                        <a:rPr lang="en-US" sz="2400" b="1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/>
                        </a:rPr>
                        <m:t> = </m:t>
                      </m:r>
                      <m:r>
                        <a:rPr lang="en-US" sz="2400" b="1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/>
                        </a:rPr>
                        <m:t>𝒇</m:t>
                      </m:r>
                      <m:r>
                        <a:rPr lang="en-US" sz="2400" b="1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/>
                        </a:rPr>
                        <m:t>(</m:t>
                      </m:r>
                      <m:r>
                        <a:rPr lang="en-US" sz="2400" b="1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/>
                        </a:rPr>
                        <m:t>𝑬</m:t>
                      </m:r>
                      <m:r>
                        <a:rPr lang="en-US" sz="2400" b="1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/>
                        </a:rPr>
                        <m:t>, </m:t>
                      </m:r>
                      <m:r>
                        <a:rPr lang="el-GR" sz="2400" b="1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/>
                        </a:rPr>
                        <m:t>𝚫</m:t>
                      </m:r>
                      <m:r>
                        <a:rPr lang="en-US" sz="2400" b="1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/>
                        </a:rPr>
                        <m:t>𝑻</m:t>
                      </m:r>
                      <m:r>
                        <a:rPr lang="en-US" sz="2400" b="1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/>
                        </a:rPr>
                        <m:t>, </m:t>
                      </m:r>
                      <m:r>
                        <a:rPr lang="el-GR" sz="2400" b="1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/>
                        </a:rPr>
                        <m:t>𝚫</m:t>
                      </m:r>
                      <m:r>
                        <a:rPr lang="en-US" sz="2400" b="1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/>
                        </a:rPr>
                        <m:t>𝑺</m:t>
                      </m:r>
                      <m:r>
                        <a:rPr lang="en-US" sz="2400" b="1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b="1" dirty="0"/>
              </a:p>
              <a:p>
                <a:pPr marL="0" indent="0">
                  <a:buNone/>
                  <a:defRPr/>
                </a:pPr>
                <a:endParaRPr lang="en-US" b="1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1030145" y="3033665"/>
                <a:ext cx="5187775" cy="684258"/>
              </a:xfrm>
              <a:blipFill>
                <a:blip r:embed="rId4"/>
                <a:stretch>
                  <a:fillRect l="-4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935187-5DD1-DDCC-C506-7CF29D78E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412262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42</a:t>
            </a:fld>
            <a:endParaRPr lang="en-US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E25532FF-89FD-65C6-2007-B5385F13F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7FFFE-9D8C-46F3-9570-64644E8F433B}" type="datetime1">
              <a:rPr lang="en-US" smtClean="0"/>
              <a:t>9/22/2026</a:t>
            </a:fld>
            <a:endParaRPr lang="en-US"/>
          </a:p>
        </p:txBody>
      </p:sp>
      <p:sp>
        <p:nvSpPr>
          <p:cNvPr id="2" name="Footer Placeholder 5">
            <a:extLst>
              <a:ext uri="{FF2B5EF4-FFF2-40B4-BE49-F238E27FC236}">
                <a16:creationId xmlns:a16="http://schemas.microsoft.com/office/drawing/2014/main" id="{93805E9D-9AED-0FFF-D1E8-C1B0847B4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67183" y="6293607"/>
            <a:ext cx="6470111" cy="365124"/>
          </a:xfrm>
        </p:spPr>
        <p:txBody>
          <a:bodyPr/>
          <a:lstStyle/>
          <a:p>
            <a:r>
              <a:rPr lang="en-US" sz="1200" dirty="0"/>
              <a:t>I. Accelerating Saccadic Response through Spatial and Temporal Cross-Modal Misalignments</a:t>
            </a:r>
            <a:endParaRPr 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en-US" sz="4000" dirty="0"/>
              <a:t>I. Accelerating Saccadic Response through Spatial and Temporal Cross-Modal Misalignments</a:t>
            </a:r>
            <a:endParaRPr sz="8000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14F67ACB-C3D2-F58B-0B65-EAD1F62DF1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4079875"/>
            <a:ext cx="9144000" cy="460320"/>
          </a:xfrm>
        </p:spPr>
        <p:txBody>
          <a:bodyPr/>
          <a:lstStyle/>
          <a:p>
            <a:r>
              <a:rPr lang="en-US" dirty="0"/>
              <a:t>Validation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CE0AB7-548F-7D4D-DE4F-856B6099A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43</a:t>
            </a:fld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FCF8ABA0-206F-B317-F250-863C7B346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13386-F7D0-42B6-87DE-20E1C78720CA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2BCCB37A-2DF1-DFF0-4CC2-E633B66A1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67183" y="6293607"/>
            <a:ext cx="6470111" cy="365124"/>
          </a:xfrm>
        </p:spPr>
        <p:txBody>
          <a:bodyPr/>
          <a:lstStyle/>
          <a:p>
            <a:r>
              <a:rPr lang="en-US" sz="1200" dirty="0"/>
              <a:t>I. Accelerating Saccadic Response through Spatial and Temporal Cross-Modal Misalignments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0836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dirty="0"/>
              <a:t>Interactive Application</a:t>
            </a:r>
            <a:endParaRPr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 sz="2000" dirty="0"/>
              <a:t>Farm scenario</a:t>
            </a:r>
            <a:endParaRPr lang="en-US" sz="2000" b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6182B-9173-A858-47E4-4E2E82B6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412262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44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FC2983-65B0-D4D1-677C-880A9C4CC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39974-16A0-4E49-B8BE-E63FE7AD489C}" type="datetime1">
              <a:rPr lang="en-US" smtClean="0"/>
              <a:t>9/22/2026</a:t>
            </a:fld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45EF650-193A-8642-3125-EE576C6CF1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131397" y="1959739"/>
            <a:ext cx="5419091" cy="3217388"/>
          </a:xfrm>
          <a:prstGeom prst="rect">
            <a:avLst/>
          </a:prstGeom>
        </p:spPr>
      </p:pic>
      <p:pic>
        <p:nvPicPr>
          <p:cNvPr id="8" name="Imagen 2">
            <a:extLst>
              <a:ext uri="{FF2B5EF4-FFF2-40B4-BE49-F238E27FC236}">
                <a16:creationId xmlns:a16="http://schemas.microsoft.com/office/drawing/2014/main" id="{F364778B-BB16-F380-4B43-111E84CD1F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9688830" y="3773112"/>
            <a:ext cx="588645" cy="393090"/>
          </a:xfrm>
          <a:prstGeom prst="rect">
            <a:avLst/>
          </a:prstGeom>
        </p:spPr>
      </p:pic>
      <p:sp>
        <p:nvSpPr>
          <p:cNvPr id="9" name="Bocadillo: ovalado 5">
            <a:extLst>
              <a:ext uri="{FF2B5EF4-FFF2-40B4-BE49-F238E27FC236}">
                <a16:creationId xmlns:a16="http://schemas.microsoft.com/office/drawing/2014/main" id="{AEFEB1C5-738D-624F-1231-A82CA1A529D2}"/>
              </a:ext>
            </a:extLst>
          </p:cNvPr>
          <p:cNvSpPr/>
          <p:nvPr/>
        </p:nvSpPr>
        <p:spPr bwMode="auto">
          <a:xfrm>
            <a:off x="9162814" y="3260356"/>
            <a:ext cx="706120" cy="391928"/>
          </a:xfrm>
          <a:prstGeom prst="wedgeEllipseCallout">
            <a:avLst>
              <a:gd name="adj1" fmla="val 27885"/>
              <a:gd name="adj2" fmla="val 82155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E4F18D-BEC8-36AD-E2A6-718E95A50318}"/>
              </a:ext>
            </a:extLst>
          </p:cNvPr>
          <p:cNvSpPr txBox="1"/>
          <p:nvPr/>
        </p:nvSpPr>
        <p:spPr>
          <a:xfrm>
            <a:off x="9197977" y="3317820"/>
            <a:ext cx="6357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Meow!</a:t>
            </a:r>
          </a:p>
        </p:txBody>
      </p:sp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5DDC585C-9C09-1287-9587-211E822DC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67183" y="6293607"/>
            <a:ext cx="6470111" cy="365124"/>
          </a:xfrm>
        </p:spPr>
        <p:txBody>
          <a:bodyPr/>
          <a:lstStyle/>
          <a:p>
            <a:r>
              <a:rPr lang="en-US" sz="1200" dirty="0"/>
              <a:t>I. Accelerating Saccadic Response through Spatial and Temporal Cross-Modal Misalignments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1973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dirty="0"/>
              <a:t>Interactive Application</a:t>
            </a:r>
            <a:endParaRPr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en-US" sz="2000"/>
              <a:t>Farm scenario</a:t>
            </a:r>
            <a:endParaRPr/>
          </a:p>
          <a:p>
            <a:pPr>
              <a:defRPr/>
            </a:pPr>
            <a:r>
              <a:rPr lang="en-US" sz="2000"/>
              <a:t>New </a:t>
            </a:r>
            <a:r>
              <a:rPr lang="en-US" sz="2000" b="1">
                <a:solidFill>
                  <a:srgbClr val="03A289"/>
                </a:solidFill>
              </a:rPr>
              <a:t>E</a:t>
            </a:r>
            <a:r>
              <a:rPr lang="en-US" sz="2000"/>
              <a:t> values: </a:t>
            </a:r>
            <a:r>
              <a:rPr lang="en-US" sz="2000" b="1">
                <a:solidFill>
                  <a:srgbClr val="03A289"/>
                </a:solidFill>
              </a:rPr>
              <a:t>10°, 12°, 14°</a:t>
            </a:r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8B01FC-B8F6-40E2-BC4F-7CB7C8B38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412262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45</a:t>
            </a:fld>
            <a:endParaRPr lang="en-US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C173BDE-0B59-198A-BBA0-41A886BFA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8149-266B-4253-B4D7-7041C7BEBE23}" type="datetime1">
              <a:rPr lang="en-US" smtClean="0"/>
              <a:t>9/22/2026</a:t>
            </a:fld>
            <a:endParaRPr lang="en-US"/>
          </a:p>
        </p:txBody>
      </p:sp>
      <p:sp>
        <p:nvSpPr>
          <p:cNvPr id="17" name="Rectangle 16"/>
          <p:cNvSpPr/>
          <p:nvPr/>
        </p:nvSpPr>
        <p:spPr bwMode="auto">
          <a:xfrm rot="21444823">
            <a:off x="5173006" y="1703482"/>
            <a:ext cx="796153" cy="648992"/>
          </a:xfrm>
          <a:prstGeom prst="rect">
            <a:avLst/>
          </a:prstGeom>
          <a:solidFill>
            <a:srgbClr val="FAFAFA"/>
          </a:solidFill>
          <a:ln>
            <a:solidFill>
              <a:srgbClr val="FAFAFA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8" name="Group 17"/>
          <p:cNvGrpSpPr/>
          <p:nvPr/>
        </p:nvGrpSpPr>
        <p:grpSpPr bwMode="auto">
          <a:xfrm>
            <a:off x="800674" y="2739707"/>
            <a:ext cx="3619327" cy="3105791"/>
            <a:chOff x="5173006" y="1594316"/>
            <a:chExt cx="5007757" cy="4021975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/>
          </p:blipFill>
          <p:spPr bwMode="auto">
            <a:xfrm rot="21444823">
              <a:off x="5473338" y="1594316"/>
              <a:ext cx="4707425" cy="4021975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auto">
            <a:xfrm rot="21444823">
              <a:off x="5173006" y="1703482"/>
              <a:ext cx="796153" cy="6489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131397" y="1959739"/>
            <a:ext cx="5419091" cy="321738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688830" y="3773112"/>
            <a:ext cx="588645" cy="393090"/>
          </a:xfrm>
          <a:prstGeom prst="rect">
            <a:avLst/>
          </a:prstGeom>
        </p:spPr>
      </p:pic>
      <p:sp>
        <p:nvSpPr>
          <p:cNvPr id="6" name="Bocadillo: ovalado 5"/>
          <p:cNvSpPr/>
          <p:nvPr/>
        </p:nvSpPr>
        <p:spPr bwMode="auto">
          <a:xfrm>
            <a:off x="9162814" y="3260356"/>
            <a:ext cx="706120" cy="391928"/>
          </a:xfrm>
          <a:prstGeom prst="wedgeEllipseCallout">
            <a:avLst>
              <a:gd name="adj1" fmla="val 27885"/>
              <a:gd name="adj2" fmla="val 82155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A5073F-9016-8BC9-3AE9-0ED606C5FD0D}"/>
              </a:ext>
            </a:extLst>
          </p:cNvPr>
          <p:cNvSpPr txBox="1"/>
          <p:nvPr/>
        </p:nvSpPr>
        <p:spPr bwMode="auto">
          <a:xfrm>
            <a:off x="9197977" y="3317820"/>
            <a:ext cx="6357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Meow!</a:t>
            </a:r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29C7EA3B-FC4A-A704-04F3-52AAE9CA3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67183" y="6293607"/>
            <a:ext cx="6470111" cy="365124"/>
          </a:xfrm>
        </p:spPr>
        <p:txBody>
          <a:bodyPr/>
          <a:lstStyle/>
          <a:p>
            <a:r>
              <a:rPr lang="en-US" sz="1200" dirty="0"/>
              <a:t>I. Accelerating Saccadic Response through Spatial and Temporal Cross-Modal Misalignments</a:t>
            </a:r>
            <a:endParaRPr lang="en-US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dirty="0"/>
              <a:t>Interactive Application</a:t>
            </a:r>
            <a:endParaRPr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AA970B-DA92-E05F-03E2-0C1576C7D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412262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46</a:t>
            </a:fld>
            <a:endParaRPr lang="en-US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3FDF9A28-4CBF-11C7-3B48-8578CAC43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D9C33-935F-4D8B-8E5A-870D357C06D9}" type="datetime1">
              <a:rPr lang="en-US" smtClean="0"/>
              <a:t>9/22/2026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 bwMode="auto">
          <a:xfrm>
            <a:off x="4281159" y="2591495"/>
            <a:ext cx="7801746" cy="3304135"/>
            <a:chOff x="4026382" y="3763407"/>
            <a:chExt cx="8050269" cy="3411711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/>
          </p:blipFill>
          <p:spPr bwMode="auto">
            <a:xfrm>
              <a:off x="4026382" y="3763407"/>
              <a:ext cx="8050269" cy="3411711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 bwMode="auto">
            <a:xfrm>
              <a:off x="4026382" y="3831798"/>
              <a:ext cx="368885" cy="260321"/>
            </a:xfrm>
            <a:prstGeom prst="rect">
              <a:avLst/>
            </a:prstGeom>
            <a:solidFill>
              <a:srgbClr val="FAFAFA"/>
            </a:solidFill>
            <a:ln>
              <a:solidFill>
                <a:srgbClr val="FAFAFA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 bwMode="auto">
              <a:xfrm>
                <a:off x="277002" y="3843453"/>
                <a:ext cx="403200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𝑆𝑎𝑐𝑐𝑎𝑑𝑖𝑐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𝐿𝑎𝑡𝑒𝑛𝑐𝑦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=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𝑓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(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𝐸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, </m:t>
                      </m:r>
                      <m:r>
                        <a:rPr lang="el-GR" sz="2000" b="1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/>
                        </a:rPr>
                        <m:t>𝜟</m:t>
                      </m:r>
                      <m:r>
                        <a:rPr lang="en-US" sz="2000" b="1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/>
                        </a:rPr>
                        <m:t>𝑻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, </m:t>
                      </m:r>
                      <m:r>
                        <a:rPr lang="el-GR" sz="2000" b="0" i="1">
                          <a:solidFill>
                            <a:schemeClr val="tx1"/>
                          </a:solidFill>
                          <a:latin typeface="Cambria Math"/>
                        </a:rPr>
                        <m:t>𝛥</m:t>
                      </m:r>
                      <m:r>
                        <a:rPr lang="en-US" sz="2000" b="0" i="1">
                          <a:solidFill>
                            <a:schemeClr val="tx1"/>
                          </a:solidFill>
                          <a:latin typeface="Cambria Math"/>
                        </a:rPr>
                        <m:t>𝑆</m:t>
                      </m:r>
                      <m:r>
                        <a:rPr lang="en-US" sz="2000" b="0" i="1">
                          <a:solidFill>
                            <a:schemeClr val="tx1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7002" y="3843453"/>
                <a:ext cx="4032001" cy="400110"/>
              </a:xfrm>
              <a:prstGeom prst="rect">
                <a:avLst/>
              </a:prstGeom>
              <a:blipFill>
                <a:blip r:embed="rId4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4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 sz="2000" dirty="0"/>
              <a:t>Farm scenario</a:t>
            </a:r>
            <a:endParaRPr dirty="0"/>
          </a:p>
          <a:p>
            <a:pPr>
              <a:defRPr/>
            </a:pPr>
            <a:r>
              <a:rPr lang="en-US" sz="2000" dirty="0"/>
              <a:t>New </a:t>
            </a:r>
            <a:r>
              <a:rPr lang="en-US" sz="2000" dirty="0">
                <a:solidFill>
                  <a:srgbClr val="03A289"/>
                </a:solidFill>
              </a:rPr>
              <a:t>E</a:t>
            </a:r>
            <a:r>
              <a:rPr lang="en-US" sz="2000" dirty="0"/>
              <a:t> values: </a:t>
            </a:r>
            <a:r>
              <a:rPr lang="en-US" sz="2000" dirty="0">
                <a:solidFill>
                  <a:srgbClr val="03A289"/>
                </a:solidFill>
              </a:rPr>
              <a:t>10°, 12°, 14°</a:t>
            </a:r>
            <a:endParaRPr dirty="0"/>
          </a:p>
          <a:p>
            <a:pPr>
              <a:defRPr/>
            </a:pPr>
            <a:r>
              <a:rPr lang="en-US" sz="2000" dirty="0"/>
              <a:t>Acceleration goal: </a:t>
            </a:r>
            <a:r>
              <a:rPr lang="en-US" sz="2000" b="1" dirty="0"/>
              <a:t>20, 40, 60ms</a:t>
            </a:r>
            <a:endParaRPr dirty="0"/>
          </a:p>
          <a:p>
            <a:pPr lvl="1">
              <a:defRPr/>
            </a:pPr>
            <a:r>
              <a:rPr lang="en-US" dirty="0"/>
              <a:t> </a:t>
            </a:r>
            <a:r>
              <a:rPr lang="en-US" sz="1800" b="1" u="sng" dirty="0">
                <a:solidFill>
                  <a:srgbClr val="C04F15"/>
                </a:solidFill>
              </a:rPr>
              <a:t>Temporal shift predicted</a:t>
            </a:r>
            <a:endParaRPr b="1" dirty="0">
              <a:solidFill>
                <a:srgbClr val="C04F15"/>
              </a:solidFill>
            </a:endParaRPr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1BD02BE0-791E-C4A9-7FD4-16B08200A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67183" y="6293607"/>
            <a:ext cx="6470111" cy="365124"/>
          </a:xfrm>
        </p:spPr>
        <p:txBody>
          <a:bodyPr/>
          <a:lstStyle/>
          <a:p>
            <a:r>
              <a:rPr lang="en-US" sz="1200" dirty="0"/>
              <a:t>I. Accelerating Saccadic Response through Spatial and Temporal Cross-Modal Misalignments</a:t>
            </a:r>
            <a:endParaRPr lang="en-US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dirty="0"/>
              <a:t>Interactive Application</a:t>
            </a:r>
            <a:endParaRPr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B761D2-E121-C8B9-2806-FB9E86311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412262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47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D1D6CCB-0DF0-0B58-3FC9-F9C4AF0B2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7C91A-1CBF-43CC-99F5-D70D2939FE0F}" type="datetime1">
              <a:rPr lang="en-US" smtClean="0"/>
              <a:t>9/22/2026</a:t>
            </a:fld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BF33826-D770-23DC-F5D6-FB63CA407133}"/>
              </a:ext>
            </a:extLst>
          </p:cNvPr>
          <p:cNvGrpSpPr/>
          <p:nvPr/>
        </p:nvGrpSpPr>
        <p:grpSpPr bwMode="auto">
          <a:xfrm>
            <a:off x="4281159" y="2591495"/>
            <a:ext cx="7801746" cy="3304135"/>
            <a:chOff x="4026382" y="3763407"/>
            <a:chExt cx="8050269" cy="341171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5DF02A4-C62D-48F6-F865-BC8812EDBB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/>
          </p:blipFill>
          <p:spPr bwMode="auto">
            <a:xfrm>
              <a:off x="4026382" y="3763407"/>
              <a:ext cx="8050269" cy="3411711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5490170-DC40-2EF4-DB4E-1A75948CD104}"/>
                </a:ext>
              </a:extLst>
            </p:cNvPr>
            <p:cNvSpPr/>
            <p:nvPr/>
          </p:nvSpPr>
          <p:spPr bwMode="auto">
            <a:xfrm>
              <a:off x="4026382" y="3831798"/>
              <a:ext cx="368885" cy="260321"/>
            </a:xfrm>
            <a:prstGeom prst="rect">
              <a:avLst/>
            </a:prstGeom>
            <a:solidFill>
              <a:srgbClr val="FAFAFA"/>
            </a:solidFill>
            <a:ln>
              <a:solidFill>
                <a:srgbClr val="FAFAFA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5" name="Content Placeholder 4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 sz="2000" dirty="0"/>
              <a:t>Farm scenario</a:t>
            </a:r>
            <a:endParaRPr dirty="0"/>
          </a:p>
          <a:p>
            <a:pPr>
              <a:defRPr/>
            </a:pPr>
            <a:r>
              <a:rPr lang="en-US" sz="2000" dirty="0"/>
              <a:t>New </a:t>
            </a:r>
            <a:r>
              <a:rPr lang="en-US" sz="2000" dirty="0">
                <a:solidFill>
                  <a:srgbClr val="03A289"/>
                </a:solidFill>
              </a:rPr>
              <a:t>E</a:t>
            </a:r>
            <a:r>
              <a:rPr lang="en-US" sz="2000" dirty="0"/>
              <a:t> values: </a:t>
            </a:r>
            <a:r>
              <a:rPr lang="en-US" sz="2000" dirty="0">
                <a:solidFill>
                  <a:srgbClr val="03A289"/>
                </a:solidFill>
              </a:rPr>
              <a:t>10°, 12°, 14°</a:t>
            </a:r>
            <a:endParaRPr dirty="0"/>
          </a:p>
          <a:p>
            <a:pPr>
              <a:defRPr/>
            </a:pPr>
            <a:r>
              <a:rPr lang="en-US" sz="2000" dirty="0"/>
              <a:t>Acceleration goal: </a:t>
            </a:r>
            <a:r>
              <a:rPr lang="en-US" sz="2000" dirty="0">
                <a:solidFill>
                  <a:srgbClr val="C04F15"/>
                </a:solidFill>
              </a:rPr>
              <a:t>20, 40, 60ms</a:t>
            </a:r>
            <a:endParaRPr dirty="0">
              <a:solidFill>
                <a:srgbClr val="C04F15"/>
              </a:solidFill>
            </a:endParaRPr>
          </a:p>
          <a:p>
            <a:pPr lvl="1">
              <a:defRPr/>
            </a:pPr>
            <a:r>
              <a:rPr lang="en-US" dirty="0"/>
              <a:t> </a:t>
            </a:r>
            <a:r>
              <a:rPr lang="en-US" sz="1800" dirty="0"/>
              <a:t>Temporal shift predicted</a:t>
            </a:r>
            <a:endParaRPr dirty="0"/>
          </a:p>
          <a:p>
            <a:pPr>
              <a:defRPr/>
            </a:pPr>
            <a:endParaRPr lang="en-US" i="1" dirty="0"/>
          </a:p>
          <a:p>
            <a:pPr>
              <a:defRPr/>
            </a:pPr>
            <a:r>
              <a:rPr lang="en-US" sz="2400" i="1" dirty="0"/>
              <a:t>Average Latency Error</a:t>
            </a:r>
            <a:endParaRPr sz="2400" dirty="0"/>
          </a:p>
          <a:p>
            <a:pPr lvl="1">
              <a:defRPr/>
            </a:pPr>
            <a:r>
              <a:rPr lang="en-US" sz="2000" b="1" dirty="0">
                <a:solidFill>
                  <a:srgbClr val="92D050"/>
                </a:solidFill>
              </a:rPr>
              <a:t>8 </a:t>
            </a:r>
            <a:r>
              <a:rPr lang="en-US" sz="2000" b="1" dirty="0" err="1">
                <a:solidFill>
                  <a:srgbClr val="92D050"/>
                </a:solidFill>
              </a:rPr>
              <a:t>ms</a:t>
            </a:r>
            <a:endParaRPr lang="en-US" sz="2000" b="1" dirty="0">
              <a:solidFill>
                <a:srgbClr val="92D050"/>
              </a:solidFill>
            </a:endParaRPr>
          </a:p>
          <a:p>
            <a:pPr marL="0" indent="0">
              <a:buNone/>
              <a:defRPr/>
            </a:pPr>
            <a:endParaRPr lang="en-US" dirty="0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26270780-81A6-7913-CE93-F71E6032B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67183" y="6293607"/>
            <a:ext cx="6470111" cy="365124"/>
          </a:xfrm>
        </p:spPr>
        <p:txBody>
          <a:bodyPr/>
          <a:lstStyle/>
          <a:p>
            <a:r>
              <a:rPr lang="en-US" sz="1200" dirty="0"/>
              <a:t>I. Accelerating Saccadic Response through Spatial and Temporal Cross-Modal Misalignments</a:t>
            </a:r>
            <a:endParaRPr 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dirty="0"/>
              <a:t>Conclusion</a:t>
            </a:r>
            <a:endParaRPr dirty="0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7F5FC5C1-BB48-A7AA-953D-29809F9F9922}"/>
              </a:ext>
            </a:extLst>
          </p:cNvPr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0" indent="0">
              <a:buNone/>
              <a:defRPr/>
            </a:pPr>
            <a:endParaRPr lang="en-US" sz="2000" b="1" dirty="0">
              <a:solidFill>
                <a:srgbClr val="00B050"/>
              </a:solidFill>
            </a:endParaRPr>
          </a:p>
          <a:p>
            <a:pPr marL="0" indent="0">
              <a:buNone/>
              <a:defRPr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B761D2-E121-C8B9-2806-FB9E86311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412262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48</a:t>
            </a:fld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D1D6CCB-0DF0-0B58-3FC9-F9C4AF0B2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7C91A-1CBF-43CC-99F5-D70D2939FE0F}" type="datetime1">
              <a:rPr lang="en-US" smtClean="0"/>
              <a:t>9/22/2026</a:t>
            </a:fld>
            <a:endParaRPr lang="en-US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CF0D78D-647F-81E1-C36B-35B2C828E038}"/>
              </a:ext>
            </a:extLst>
          </p:cNvPr>
          <p:cNvSpPr txBox="1">
            <a:spLocks/>
          </p:cNvSpPr>
          <p:nvPr/>
        </p:nvSpPr>
        <p:spPr bwMode="auto">
          <a:xfrm>
            <a:off x="155448" y="1978025"/>
            <a:ext cx="12179807" cy="42469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AutoNum type="romanUcPeriod"/>
            </a:pPr>
            <a:r>
              <a:rPr lang="en-US" sz="2400" b="1" dirty="0"/>
              <a:t>Accelerating saccadic latency through </a:t>
            </a:r>
            <a:r>
              <a:rPr lang="en-US" sz="2400" b="1" dirty="0">
                <a:solidFill>
                  <a:schemeClr val="accent6"/>
                </a:solidFill>
              </a:rPr>
              <a:t>temporal modulation </a:t>
            </a:r>
            <a:r>
              <a:rPr lang="en-US" sz="2400" b="1" dirty="0"/>
              <a:t>of the auditory cue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sz="2200" dirty="0"/>
              <a:t>Spatiotemporally misaligned auditory cues can speed up visual saccade latency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A0931DC6-9BEE-0134-A45E-D0112A8C3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67183" y="6293607"/>
            <a:ext cx="6470111" cy="365124"/>
          </a:xfrm>
        </p:spPr>
        <p:txBody>
          <a:bodyPr/>
          <a:lstStyle/>
          <a:p>
            <a:r>
              <a:rPr lang="en-US" sz="1200" dirty="0"/>
              <a:t>I. Accelerating Saccadic Response through Spatial and Temporal Cross-Modal Misalignments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6121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dirty="0"/>
              <a:t>Conclusion</a:t>
            </a:r>
            <a:endParaRPr dirty="0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7F5FC5C1-BB48-A7AA-953D-29809F9F9922}"/>
              </a:ext>
            </a:extLst>
          </p:cNvPr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0" indent="0">
              <a:buNone/>
              <a:defRPr/>
            </a:pPr>
            <a:endParaRPr lang="en-US" sz="2000" b="1" dirty="0">
              <a:solidFill>
                <a:srgbClr val="00B050"/>
              </a:solidFill>
            </a:endParaRPr>
          </a:p>
          <a:p>
            <a:pPr marL="0" indent="0">
              <a:buNone/>
              <a:defRPr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B761D2-E121-C8B9-2806-FB9E86311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412262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49</a:t>
            </a:fld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D1D6CCB-0DF0-0B58-3FC9-F9C4AF0B2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7C91A-1CBF-43CC-99F5-D70D2939FE0F}" type="datetime1">
              <a:rPr lang="en-US" smtClean="0"/>
              <a:t>9/22/2026</a:t>
            </a:fld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CFDD3025-4992-632D-4E95-E5F7E84D7FD0}"/>
              </a:ext>
            </a:extLst>
          </p:cNvPr>
          <p:cNvSpPr txBox="1">
            <a:spLocks/>
          </p:cNvSpPr>
          <p:nvPr/>
        </p:nvSpPr>
        <p:spPr>
          <a:xfrm>
            <a:off x="155448" y="1978025"/>
            <a:ext cx="12179807" cy="42469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AutoNum type="romanUcPeriod"/>
            </a:pPr>
            <a:r>
              <a:rPr lang="en-US" sz="2400" b="1" dirty="0"/>
              <a:t>Accelerating saccadic latency through </a:t>
            </a:r>
            <a:r>
              <a:rPr lang="en-US" sz="2400" b="1" dirty="0">
                <a:solidFill>
                  <a:schemeClr val="accent6"/>
                </a:solidFill>
              </a:rPr>
              <a:t>temporal modulation </a:t>
            </a:r>
            <a:r>
              <a:rPr lang="en-US" sz="2400" b="1" dirty="0"/>
              <a:t>of the auditory cue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sz="2200" dirty="0"/>
              <a:t>Spatiotemporally misaligned auditory cues can speed up visual saccade latency</a:t>
            </a:r>
          </a:p>
          <a:p>
            <a:pPr marL="0" indent="0">
              <a:buNone/>
            </a:pPr>
            <a:endParaRPr lang="en-US" sz="2200" dirty="0"/>
          </a:p>
          <a:p>
            <a:r>
              <a:rPr lang="en-US" sz="2200" dirty="0"/>
              <a:t>Latency reductions up to </a:t>
            </a:r>
            <a:r>
              <a:rPr lang="en-US" sz="2200" dirty="0">
                <a:solidFill>
                  <a:srgbClr val="FF0000"/>
                </a:solidFill>
              </a:rPr>
              <a:t>50 </a:t>
            </a:r>
            <a:r>
              <a:rPr lang="en-US" sz="2200" dirty="0" err="1">
                <a:solidFill>
                  <a:srgbClr val="FF0000"/>
                </a:solidFill>
              </a:rPr>
              <a:t>ms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endParaRPr lang="en-US" sz="2200" dirty="0"/>
          </a:p>
          <a:p>
            <a:pPr lvl="1">
              <a:buFontTx/>
              <a:buChar char="-"/>
            </a:pPr>
            <a:r>
              <a:rPr lang="en-US" sz="2000" dirty="0"/>
              <a:t>[HPG 2026] Low-latency devices</a:t>
            </a:r>
            <a:endParaRPr lang="en-US" sz="1600" dirty="0"/>
          </a:p>
          <a:p>
            <a:pPr lvl="2">
              <a:buFontTx/>
              <a:buChar char="-"/>
            </a:pPr>
            <a:r>
              <a:rPr lang="en-US" sz="1600" dirty="0"/>
              <a:t>Atari 2600 (1977) – </a:t>
            </a:r>
            <a:r>
              <a:rPr lang="en-US" sz="1600" dirty="0">
                <a:solidFill>
                  <a:srgbClr val="FF0000"/>
                </a:solidFill>
              </a:rPr>
              <a:t>10 </a:t>
            </a:r>
            <a:r>
              <a:rPr lang="en-US" sz="1600" dirty="0" err="1">
                <a:solidFill>
                  <a:srgbClr val="FF0000"/>
                </a:solidFill>
              </a:rPr>
              <a:t>ms</a:t>
            </a:r>
            <a:endParaRPr lang="en-US" sz="1600" dirty="0"/>
          </a:p>
          <a:p>
            <a:pPr lvl="2">
              <a:buFontTx/>
              <a:buChar char="-"/>
            </a:pPr>
            <a:r>
              <a:rPr lang="en-US" sz="1600" dirty="0"/>
              <a:t>VR Inputs (Friston et al. 2016) – </a:t>
            </a:r>
            <a:r>
              <a:rPr lang="en-US" sz="1600" dirty="0">
                <a:solidFill>
                  <a:srgbClr val="FF0000"/>
                </a:solidFill>
              </a:rPr>
              <a:t>7 </a:t>
            </a:r>
            <a:r>
              <a:rPr lang="en-US" sz="1600" dirty="0" err="1">
                <a:solidFill>
                  <a:srgbClr val="FF0000"/>
                </a:solidFill>
              </a:rPr>
              <a:t>ms</a:t>
            </a:r>
            <a:endParaRPr lang="en-US" sz="1400" dirty="0">
              <a:solidFill>
                <a:srgbClr val="FF0000"/>
              </a:solidFill>
            </a:endParaRPr>
          </a:p>
          <a:p>
            <a:pPr lvl="2">
              <a:buFontTx/>
              <a:buChar char="-"/>
            </a:pPr>
            <a:r>
              <a:rPr lang="en-US" sz="1600" dirty="0"/>
              <a:t>MR Passthrough (Penner et al. 2026) – </a:t>
            </a:r>
            <a:r>
              <a:rPr lang="en-US" sz="1600" dirty="0">
                <a:solidFill>
                  <a:srgbClr val="FF0000"/>
                </a:solidFill>
              </a:rPr>
              <a:t>2 </a:t>
            </a:r>
            <a:r>
              <a:rPr lang="en-US" sz="1600" dirty="0" err="1">
                <a:solidFill>
                  <a:srgbClr val="FF0000"/>
                </a:solidFill>
              </a:rPr>
              <a:t>ms</a:t>
            </a:r>
            <a:endParaRPr lang="en-US" sz="16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FA13188-1B9A-8024-9915-175263EDA8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0518" y="4162878"/>
            <a:ext cx="977604" cy="9776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C22D3F4-E23A-45B9-E60C-32ACC8A4A4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4565" y="3950077"/>
            <a:ext cx="1286312" cy="1286312"/>
          </a:xfrm>
          <a:prstGeom prst="rect">
            <a:avLst/>
          </a:prstGeom>
          <a:ln w="28575">
            <a:solidFill>
              <a:srgbClr val="5CBBBF"/>
            </a:solidFill>
          </a:ln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49DC5D5-8AD7-FD7C-4D60-1F481DAD51AB}"/>
              </a:ext>
            </a:extLst>
          </p:cNvPr>
          <p:cNvCxnSpPr/>
          <p:nvPr/>
        </p:nvCxnSpPr>
        <p:spPr>
          <a:xfrm>
            <a:off x="7648807" y="4651680"/>
            <a:ext cx="101272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8A518D3C-1906-D140-9083-33155F04D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67183" y="6293607"/>
            <a:ext cx="6470111" cy="365124"/>
          </a:xfrm>
        </p:spPr>
        <p:txBody>
          <a:bodyPr/>
          <a:lstStyle/>
          <a:p>
            <a:r>
              <a:rPr lang="en-US" sz="1200" dirty="0"/>
              <a:t>I. Accelerating Saccadic Response through Spatial and Temporal Cross-Modal Misalignments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28500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EE0F5-3498-3B77-807D-DA757C050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27573E84-C9A0-E9AF-AD72-CAC416344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BE9F70-B83B-6652-07A5-674142B18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412262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50</a:t>
            </a:fld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B7B1BD1E-88F1-EAED-18CA-C8A4E037E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7F1DE-A9A0-4AE7-881F-7F0DD4C6D686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67C2B71-028B-74DC-3FF5-FCDA59316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167" y="1825625"/>
            <a:ext cx="12233769" cy="424692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Audiovisual Perception:</a:t>
            </a:r>
          </a:p>
          <a:p>
            <a:pPr marL="571500" indent="-571500">
              <a:buAutoNum type="romanUcPeriod"/>
            </a:pPr>
            <a:r>
              <a:rPr lang="en-US" sz="2400" dirty="0"/>
              <a:t>Accelerating saccadic latency through </a:t>
            </a:r>
            <a:r>
              <a:rPr lang="en-US" sz="2400" dirty="0">
                <a:solidFill>
                  <a:schemeClr val="accent6"/>
                </a:solidFill>
              </a:rPr>
              <a:t>temporal modulation </a:t>
            </a:r>
            <a:r>
              <a:rPr lang="en-US" sz="2400" dirty="0"/>
              <a:t>of the auditory cue</a:t>
            </a:r>
          </a:p>
          <a:p>
            <a:pPr marL="571500" indent="-571500">
              <a:buFont typeface="Arial" panose="020B0604020202020204" pitchFamily="34" charset="0"/>
              <a:buAutoNum type="romanUcPeriod"/>
            </a:pPr>
            <a:r>
              <a:rPr lang="en-US" sz="2400" b="1" dirty="0"/>
              <a:t>Enhancing depth perception through </a:t>
            </a:r>
            <a:r>
              <a:rPr lang="en-US" sz="2400" b="1" dirty="0">
                <a:solidFill>
                  <a:srgbClr val="FF0000"/>
                </a:solidFill>
              </a:rPr>
              <a:t>spatial modulation </a:t>
            </a:r>
            <a:r>
              <a:rPr lang="en-US" sz="2400" b="1" dirty="0"/>
              <a:t>of the auditory cue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Visual Perception:</a:t>
            </a:r>
          </a:p>
          <a:p>
            <a:pPr marL="571500" indent="-571500">
              <a:buFont typeface="+mj-lt"/>
              <a:buAutoNum type="romanUcPeriod" startAt="3"/>
            </a:pPr>
            <a:r>
              <a:rPr lang="en-US" sz="2400" dirty="0"/>
              <a:t>Improving foveation through a </a:t>
            </a:r>
            <a:r>
              <a:rPr lang="en-US" sz="24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dynamic eye dominance </a:t>
            </a:r>
            <a:r>
              <a:rPr lang="en-US" sz="2400" dirty="0"/>
              <a:t>characterization</a:t>
            </a:r>
          </a:p>
          <a:p>
            <a:pPr marL="0" indent="0">
              <a:buNone/>
            </a:pP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9277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23999" y="2054653"/>
            <a:ext cx="9144000" cy="137434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000" dirty="0"/>
              <a:t>II. Overdriving Visual Depth Perception via Sound Modulation in VR</a:t>
            </a:r>
            <a:endParaRPr sz="8000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14F67ACB-C3D2-F58B-0B65-EAD1F62DF1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4079875"/>
            <a:ext cx="9144000" cy="460320"/>
          </a:xfrm>
        </p:spPr>
        <p:txBody>
          <a:bodyPr>
            <a:normAutofit/>
          </a:bodyPr>
          <a:lstStyle/>
          <a:p>
            <a:r>
              <a:rPr lang="en-US" dirty="0"/>
              <a:t>Published at TVCG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CE0AB7-548F-7D4D-DE4F-856B6099A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51</a:t>
            </a:fld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FCF8ABA0-206F-B317-F250-863C7B346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13386-F7D0-42B6-87DE-20E1C78720CA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5" name="Subtitle 7">
            <a:extLst>
              <a:ext uri="{FF2B5EF4-FFF2-40B4-BE49-F238E27FC236}">
                <a16:creationId xmlns:a16="http://schemas.microsoft.com/office/drawing/2014/main" id="{E55E0234-B80A-EDAD-FADF-24B4A135AD89}"/>
              </a:ext>
            </a:extLst>
          </p:cNvPr>
          <p:cNvSpPr txBox="1">
            <a:spLocks/>
          </p:cNvSpPr>
          <p:nvPr/>
        </p:nvSpPr>
        <p:spPr bwMode="auto">
          <a:xfrm>
            <a:off x="1523999" y="4540195"/>
            <a:ext cx="9144000" cy="4603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Presented at IEEE VR 2026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3575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477E5187-3C2E-844D-89FC-61A0FC85ACFF}"/>
              </a:ext>
            </a:extLst>
          </p:cNvPr>
          <p:cNvSpPr/>
          <p:nvPr/>
        </p:nvSpPr>
        <p:spPr>
          <a:xfrm>
            <a:off x="2615099" y="4476122"/>
            <a:ext cx="294199" cy="29419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8CFA76F-BFE5-2D26-F538-BB422D8EC567}"/>
              </a:ext>
            </a:extLst>
          </p:cNvPr>
          <p:cNvSpPr/>
          <p:nvPr/>
        </p:nvSpPr>
        <p:spPr>
          <a:xfrm>
            <a:off x="3362512" y="4456245"/>
            <a:ext cx="294199" cy="29419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c 4">
            <a:extLst>
              <a:ext uri="{FF2B5EF4-FFF2-40B4-BE49-F238E27FC236}">
                <a16:creationId xmlns:a16="http://schemas.microsoft.com/office/drawing/2014/main" id="{A34D1D65-8D08-D847-B4BE-D48125B257A3}"/>
              </a:ext>
            </a:extLst>
          </p:cNvPr>
          <p:cNvSpPr/>
          <p:nvPr/>
        </p:nvSpPr>
        <p:spPr>
          <a:xfrm rot="16200000">
            <a:off x="2144852" y="2865984"/>
            <a:ext cx="1979875" cy="1979875"/>
          </a:xfrm>
          <a:prstGeom prst="arc">
            <a:avLst>
              <a:gd name="adj1" fmla="val 16200000"/>
              <a:gd name="adj2" fmla="val 5137422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7CD551E-FD48-7B43-CE7D-E002B984A5C2}"/>
              </a:ext>
            </a:extLst>
          </p:cNvPr>
          <p:cNvCxnSpPr>
            <a:cxnSpLocks/>
            <a:stCxn id="3" idx="0"/>
          </p:cNvCxnSpPr>
          <p:nvPr/>
        </p:nvCxnSpPr>
        <p:spPr>
          <a:xfrm flipH="1" flipV="1">
            <a:off x="3162401" y="2865982"/>
            <a:ext cx="347210" cy="1590262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3F3F78B-6384-81D5-126D-EB8458F4FA88}"/>
              </a:ext>
            </a:extLst>
          </p:cNvPr>
          <p:cNvCxnSpPr>
            <a:cxnSpLocks/>
            <a:stCxn id="2" idx="0"/>
          </p:cNvCxnSpPr>
          <p:nvPr/>
        </p:nvCxnSpPr>
        <p:spPr>
          <a:xfrm flipV="1">
            <a:off x="2762199" y="2865983"/>
            <a:ext cx="392913" cy="1610139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918F9F4-FD24-524B-04E7-5196C69D3633}"/>
              </a:ext>
            </a:extLst>
          </p:cNvPr>
          <p:cNvCxnSpPr>
            <a:cxnSpLocks/>
            <a:stCxn id="2" idx="0"/>
          </p:cNvCxnSpPr>
          <p:nvPr/>
        </p:nvCxnSpPr>
        <p:spPr>
          <a:xfrm flipV="1">
            <a:off x="2762198" y="2955271"/>
            <a:ext cx="771800" cy="15208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647220D-5601-65D8-2F93-050BAEC1485B}"/>
              </a:ext>
            </a:extLst>
          </p:cNvPr>
          <p:cNvCxnSpPr>
            <a:cxnSpLocks/>
            <a:stCxn id="3" idx="0"/>
          </p:cNvCxnSpPr>
          <p:nvPr/>
        </p:nvCxnSpPr>
        <p:spPr>
          <a:xfrm flipV="1">
            <a:off x="3509611" y="2955272"/>
            <a:ext cx="32228" cy="150097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F658344-8FEB-5C9D-AF49-D563EEEEB231}"/>
              </a:ext>
            </a:extLst>
          </p:cNvPr>
          <p:cNvCxnSpPr>
            <a:cxnSpLocks/>
          </p:cNvCxnSpPr>
          <p:nvPr/>
        </p:nvCxnSpPr>
        <p:spPr>
          <a:xfrm>
            <a:off x="1875500" y="2444564"/>
            <a:ext cx="25185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83A921A7-9A21-887E-03FF-DC3FE7A0421A}"/>
              </a:ext>
            </a:extLst>
          </p:cNvPr>
          <p:cNvSpPr/>
          <p:nvPr/>
        </p:nvSpPr>
        <p:spPr>
          <a:xfrm>
            <a:off x="5485919" y="4476122"/>
            <a:ext cx="294199" cy="29419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4BEDEB0-552A-EF99-9D39-2C4EE733106A}"/>
              </a:ext>
            </a:extLst>
          </p:cNvPr>
          <p:cNvSpPr/>
          <p:nvPr/>
        </p:nvSpPr>
        <p:spPr>
          <a:xfrm>
            <a:off x="6239539" y="4456245"/>
            <a:ext cx="294199" cy="29419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c 18">
            <a:extLst>
              <a:ext uri="{FF2B5EF4-FFF2-40B4-BE49-F238E27FC236}">
                <a16:creationId xmlns:a16="http://schemas.microsoft.com/office/drawing/2014/main" id="{74053B4F-126D-44C5-57E8-DA4ADC973BF7}"/>
              </a:ext>
            </a:extLst>
          </p:cNvPr>
          <p:cNvSpPr/>
          <p:nvPr/>
        </p:nvSpPr>
        <p:spPr>
          <a:xfrm rot="16200000">
            <a:off x="5063079" y="2865984"/>
            <a:ext cx="1979875" cy="1979875"/>
          </a:xfrm>
          <a:prstGeom prst="arc">
            <a:avLst>
              <a:gd name="adj1" fmla="val 16200000"/>
              <a:gd name="adj2" fmla="val 5137422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3728204-B070-6E10-3026-234C83188E0F}"/>
              </a:ext>
            </a:extLst>
          </p:cNvPr>
          <p:cNvCxnSpPr>
            <a:cxnSpLocks/>
            <a:stCxn id="18" idx="0"/>
          </p:cNvCxnSpPr>
          <p:nvPr/>
        </p:nvCxnSpPr>
        <p:spPr>
          <a:xfrm flipH="1" flipV="1">
            <a:off x="6059968" y="2444564"/>
            <a:ext cx="326670" cy="2011681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8EF7D92-4EDD-B3BE-16BD-4B966F2B40C8}"/>
              </a:ext>
            </a:extLst>
          </p:cNvPr>
          <p:cNvCxnSpPr>
            <a:cxnSpLocks/>
            <a:stCxn id="17" idx="0"/>
          </p:cNvCxnSpPr>
          <p:nvPr/>
        </p:nvCxnSpPr>
        <p:spPr>
          <a:xfrm flipV="1">
            <a:off x="5633019" y="2444563"/>
            <a:ext cx="414419" cy="2031558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93DFBF4-AE76-D2B3-12F6-055C80D0511B}"/>
              </a:ext>
            </a:extLst>
          </p:cNvPr>
          <p:cNvCxnSpPr>
            <a:cxnSpLocks/>
            <a:stCxn id="17" idx="0"/>
          </p:cNvCxnSpPr>
          <p:nvPr/>
        </p:nvCxnSpPr>
        <p:spPr>
          <a:xfrm flipV="1">
            <a:off x="5633019" y="2865983"/>
            <a:ext cx="404065" cy="161013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EAB1A9C-ED95-B65C-CE26-8CB6C0137C95}"/>
              </a:ext>
            </a:extLst>
          </p:cNvPr>
          <p:cNvCxnSpPr>
            <a:cxnSpLocks/>
            <a:stCxn id="18" idx="0"/>
          </p:cNvCxnSpPr>
          <p:nvPr/>
        </p:nvCxnSpPr>
        <p:spPr>
          <a:xfrm flipH="1" flipV="1">
            <a:off x="6049614" y="2865982"/>
            <a:ext cx="337024" cy="159026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C3CFCA9-BDBF-FF99-FCEC-10A0A27EA623}"/>
              </a:ext>
            </a:extLst>
          </p:cNvPr>
          <p:cNvCxnSpPr>
            <a:cxnSpLocks/>
          </p:cNvCxnSpPr>
          <p:nvPr/>
        </p:nvCxnSpPr>
        <p:spPr>
          <a:xfrm>
            <a:off x="4754628" y="2444564"/>
            <a:ext cx="25185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Arc 26">
            <a:extLst>
              <a:ext uri="{FF2B5EF4-FFF2-40B4-BE49-F238E27FC236}">
                <a16:creationId xmlns:a16="http://schemas.microsoft.com/office/drawing/2014/main" id="{26D47B5F-24A2-F7B4-459A-EC807686C2F7}"/>
              </a:ext>
            </a:extLst>
          </p:cNvPr>
          <p:cNvSpPr/>
          <p:nvPr/>
        </p:nvSpPr>
        <p:spPr>
          <a:xfrm rot="16200000">
            <a:off x="8035397" y="2865984"/>
            <a:ext cx="1979875" cy="1979875"/>
          </a:xfrm>
          <a:prstGeom prst="arc">
            <a:avLst>
              <a:gd name="adj1" fmla="val 16200000"/>
              <a:gd name="adj2" fmla="val 5137422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602CEA2-58E8-C1AC-A948-A3E198AEBFB7}"/>
              </a:ext>
            </a:extLst>
          </p:cNvPr>
          <p:cNvCxnSpPr>
            <a:cxnSpLocks/>
          </p:cNvCxnSpPr>
          <p:nvPr/>
        </p:nvCxnSpPr>
        <p:spPr>
          <a:xfrm>
            <a:off x="7766045" y="2444564"/>
            <a:ext cx="25185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Oval 53">
            <a:extLst>
              <a:ext uri="{FF2B5EF4-FFF2-40B4-BE49-F238E27FC236}">
                <a16:creationId xmlns:a16="http://schemas.microsoft.com/office/drawing/2014/main" id="{3F9EBFF6-687C-32C6-5B32-34608A617A0F}"/>
              </a:ext>
            </a:extLst>
          </p:cNvPr>
          <p:cNvSpPr/>
          <p:nvPr/>
        </p:nvSpPr>
        <p:spPr>
          <a:xfrm>
            <a:off x="8547780" y="4476122"/>
            <a:ext cx="294199" cy="29419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54D0C81F-C987-B507-FD67-DF84899DC008}"/>
              </a:ext>
            </a:extLst>
          </p:cNvPr>
          <p:cNvSpPr/>
          <p:nvPr/>
        </p:nvSpPr>
        <p:spPr>
          <a:xfrm>
            <a:off x="9295193" y="4456245"/>
            <a:ext cx="294199" cy="29419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103DCCA8-2F2C-6A06-BE57-B3F38477495C}"/>
              </a:ext>
            </a:extLst>
          </p:cNvPr>
          <p:cNvCxnSpPr>
            <a:cxnSpLocks/>
            <a:stCxn id="55" idx="0"/>
          </p:cNvCxnSpPr>
          <p:nvPr/>
        </p:nvCxnSpPr>
        <p:spPr>
          <a:xfrm flipH="1" flipV="1">
            <a:off x="9010550" y="2444564"/>
            <a:ext cx="431743" cy="2011681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7702A707-FE3A-B030-3F20-4141DFC6874A}"/>
              </a:ext>
            </a:extLst>
          </p:cNvPr>
          <p:cNvCxnSpPr>
            <a:cxnSpLocks/>
            <a:stCxn id="54" idx="0"/>
          </p:cNvCxnSpPr>
          <p:nvPr/>
        </p:nvCxnSpPr>
        <p:spPr>
          <a:xfrm flipV="1">
            <a:off x="8694879" y="2444563"/>
            <a:ext cx="315670" cy="2031558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5E943A10-3FFB-B7F8-835F-9E07A20DACA4}"/>
              </a:ext>
            </a:extLst>
          </p:cNvPr>
          <p:cNvCxnSpPr>
            <a:cxnSpLocks/>
            <a:stCxn id="55" idx="0"/>
          </p:cNvCxnSpPr>
          <p:nvPr/>
        </p:nvCxnSpPr>
        <p:spPr>
          <a:xfrm flipH="1" flipV="1">
            <a:off x="9410752" y="2955272"/>
            <a:ext cx="31540" cy="150097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E142F543-F939-9A51-583C-CC890F36FC50}"/>
              </a:ext>
            </a:extLst>
          </p:cNvPr>
          <p:cNvCxnSpPr>
            <a:cxnSpLocks/>
            <a:stCxn id="54" idx="0"/>
          </p:cNvCxnSpPr>
          <p:nvPr/>
        </p:nvCxnSpPr>
        <p:spPr>
          <a:xfrm flipV="1">
            <a:off x="8694880" y="2955271"/>
            <a:ext cx="715873" cy="15208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1E56A1CD-06A5-4C92-1DD0-C85FD9A90821}"/>
              </a:ext>
            </a:extLst>
          </p:cNvPr>
          <p:cNvSpPr txBox="1"/>
          <p:nvPr/>
        </p:nvSpPr>
        <p:spPr>
          <a:xfrm>
            <a:off x="2352674" y="1844354"/>
            <a:ext cx="1918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8CC63F"/>
                </a:solidFill>
              </a:rPr>
              <a:t>Saccade Motion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2531898-2DDA-3765-0FAC-6B5FBE6C71A4}"/>
              </a:ext>
            </a:extLst>
          </p:cNvPr>
          <p:cNvSpPr txBox="1"/>
          <p:nvPr/>
        </p:nvSpPr>
        <p:spPr>
          <a:xfrm>
            <a:off x="5205662" y="1844416"/>
            <a:ext cx="2024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39B54A"/>
                </a:solidFill>
              </a:rPr>
              <a:t>Vergence Motion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EF34349-28B7-4BA2-946A-6828DA4994E4}"/>
              </a:ext>
            </a:extLst>
          </p:cNvPr>
          <p:cNvSpPr txBox="1"/>
          <p:nvPr/>
        </p:nvSpPr>
        <p:spPr>
          <a:xfrm>
            <a:off x="7981306" y="1821176"/>
            <a:ext cx="2143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Combined Motion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BA0A4AF-52A9-5440-D071-075B2D654841}"/>
              </a:ext>
            </a:extLst>
          </p:cNvPr>
          <p:cNvSpPr txBox="1"/>
          <p:nvPr/>
        </p:nvSpPr>
        <p:spPr>
          <a:xfrm>
            <a:off x="2266070" y="4906895"/>
            <a:ext cx="698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8CC63F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T</a:t>
            </a:r>
            <a:r>
              <a:rPr lang="en-US" sz="2400" baseline="-25000" dirty="0">
                <a:solidFill>
                  <a:srgbClr val="8CC63F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s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8C96856-667E-8B85-A1AB-DFE8FB2E89AF}"/>
              </a:ext>
            </a:extLst>
          </p:cNvPr>
          <p:cNvCxnSpPr>
            <a:cxnSpLocks/>
          </p:cNvCxnSpPr>
          <p:nvPr/>
        </p:nvCxnSpPr>
        <p:spPr>
          <a:xfrm>
            <a:off x="3162402" y="2758998"/>
            <a:ext cx="406299" cy="0"/>
          </a:xfrm>
          <a:prstGeom prst="straightConnector1">
            <a:avLst/>
          </a:prstGeom>
          <a:ln>
            <a:solidFill>
              <a:srgbClr val="8CC63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32E7F37-CE79-57E8-8B3D-4AC4E69BE272}"/>
              </a:ext>
            </a:extLst>
          </p:cNvPr>
          <p:cNvCxnSpPr>
            <a:cxnSpLocks/>
          </p:cNvCxnSpPr>
          <p:nvPr/>
        </p:nvCxnSpPr>
        <p:spPr>
          <a:xfrm>
            <a:off x="5835050" y="2516797"/>
            <a:ext cx="0" cy="319961"/>
          </a:xfrm>
          <a:prstGeom prst="straightConnector1">
            <a:avLst/>
          </a:prstGeom>
          <a:ln>
            <a:solidFill>
              <a:srgbClr val="39B54A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7509BA2-5DEF-4432-000D-D4DC2ADB4A1D}"/>
              </a:ext>
            </a:extLst>
          </p:cNvPr>
          <p:cNvCxnSpPr>
            <a:cxnSpLocks/>
          </p:cNvCxnSpPr>
          <p:nvPr/>
        </p:nvCxnSpPr>
        <p:spPr>
          <a:xfrm>
            <a:off x="8841978" y="2516798"/>
            <a:ext cx="0" cy="319961"/>
          </a:xfrm>
          <a:prstGeom prst="straightConnector1">
            <a:avLst/>
          </a:prstGeom>
          <a:ln>
            <a:solidFill>
              <a:srgbClr val="39B54A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23420D6-28AE-75DC-4C2F-C77AD3C2DA77}"/>
              </a:ext>
            </a:extLst>
          </p:cNvPr>
          <p:cNvCxnSpPr>
            <a:cxnSpLocks/>
          </p:cNvCxnSpPr>
          <p:nvPr/>
        </p:nvCxnSpPr>
        <p:spPr>
          <a:xfrm>
            <a:off x="9025332" y="2793056"/>
            <a:ext cx="385420" cy="0"/>
          </a:xfrm>
          <a:prstGeom prst="straightConnector1">
            <a:avLst/>
          </a:prstGeom>
          <a:ln>
            <a:solidFill>
              <a:srgbClr val="8CC63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E78C99F0-2EBA-D2A8-B341-5A506416B359}"/>
              </a:ext>
            </a:extLst>
          </p:cNvPr>
          <p:cNvSpPr txBox="1"/>
          <p:nvPr/>
        </p:nvSpPr>
        <p:spPr>
          <a:xfrm>
            <a:off x="3177184" y="2425216"/>
            <a:ext cx="315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8CC63F"/>
                </a:solidFill>
              </a:rPr>
              <a:t>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0787487-17DD-7D52-E7D1-18C900864E49}"/>
              </a:ext>
            </a:extLst>
          </p:cNvPr>
          <p:cNvSpPr txBox="1"/>
          <p:nvPr/>
        </p:nvSpPr>
        <p:spPr>
          <a:xfrm>
            <a:off x="5485919" y="2462853"/>
            <a:ext cx="315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39B54A"/>
                </a:solidFill>
              </a:rPr>
              <a:t>V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75A2F3A-8945-C815-F12F-9BB4C9E654CE}"/>
              </a:ext>
            </a:extLst>
          </p:cNvPr>
          <p:cNvSpPr txBox="1"/>
          <p:nvPr/>
        </p:nvSpPr>
        <p:spPr>
          <a:xfrm>
            <a:off x="8523442" y="2479620"/>
            <a:ext cx="251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39B54A"/>
                </a:solidFill>
              </a:rPr>
              <a:t>V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39D336A-C7E7-FB1B-4E39-3356E086519F}"/>
              </a:ext>
            </a:extLst>
          </p:cNvPr>
          <p:cNvSpPr txBox="1"/>
          <p:nvPr/>
        </p:nvSpPr>
        <p:spPr>
          <a:xfrm>
            <a:off x="9077641" y="2441649"/>
            <a:ext cx="248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8CC63F"/>
                </a:solidFill>
              </a:rPr>
              <a:t>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AA5A502-7A80-7460-5540-2B7DC2A76669}"/>
              </a:ext>
            </a:extLst>
          </p:cNvPr>
          <p:cNvSpPr txBox="1"/>
          <p:nvPr/>
        </p:nvSpPr>
        <p:spPr>
          <a:xfrm>
            <a:off x="2634345" y="4978055"/>
            <a:ext cx="2089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  <a:latin typeface="Google Sans"/>
              </a:rPr>
              <a:t>∼ </a:t>
            </a:r>
            <a:r>
              <a:rPr lang="en-US" dirty="0">
                <a:solidFill>
                  <a:srgbClr val="92D050"/>
                </a:solidFill>
              </a:rPr>
              <a:t>20 - 200ms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A384D85-C2B3-748A-CFE9-678DF69CCEC0}"/>
              </a:ext>
            </a:extLst>
          </p:cNvPr>
          <p:cNvSpPr txBox="1"/>
          <p:nvPr/>
        </p:nvSpPr>
        <p:spPr>
          <a:xfrm>
            <a:off x="5633017" y="4928098"/>
            <a:ext cx="2089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37B548"/>
                </a:solidFill>
                <a:latin typeface="Google Sans"/>
              </a:rPr>
              <a:t>∼ </a:t>
            </a:r>
            <a:r>
              <a:rPr lang="en-US" dirty="0">
                <a:solidFill>
                  <a:srgbClr val="37B548"/>
                </a:solidFill>
              </a:rPr>
              <a:t>200 - 800ms</a:t>
            </a:r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8C553F20-A5A6-FAAA-D015-703C0768D0AD}"/>
              </a:ext>
            </a:extLst>
          </p:cNvPr>
          <p:cNvSpPr/>
          <p:nvPr/>
        </p:nvSpPr>
        <p:spPr>
          <a:xfrm rot="8151078">
            <a:off x="3243000" y="4346538"/>
            <a:ext cx="544612" cy="488628"/>
          </a:xfrm>
          <a:prstGeom prst="arc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272B22E4-8BE8-A78D-A68E-860DD6E1B056}"/>
              </a:ext>
            </a:extLst>
          </p:cNvPr>
          <p:cNvSpPr/>
          <p:nvPr/>
        </p:nvSpPr>
        <p:spPr>
          <a:xfrm rot="8151078">
            <a:off x="2489890" y="4352434"/>
            <a:ext cx="544612" cy="488628"/>
          </a:xfrm>
          <a:prstGeom prst="arc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C767D474-387B-B8BE-F115-DDDCD4152110}"/>
              </a:ext>
            </a:extLst>
          </p:cNvPr>
          <p:cNvSpPr/>
          <p:nvPr/>
        </p:nvSpPr>
        <p:spPr>
          <a:xfrm rot="8151078">
            <a:off x="5361816" y="4359102"/>
            <a:ext cx="544612" cy="488628"/>
          </a:xfrm>
          <a:prstGeom prst="arc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DEEDD165-9E5A-F428-A651-33B32739FC62}"/>
              </a:ext>
            </a:extLst>
          </p:cNvPr>
          <p:cNvSpPr/>
          <p:nvPr/>
        </p:nvSpPr>
        <p:spPr>
          <a:xfrm rot="8151078">
            <a:off x="6161563" y="4345900"/>
            <a:ext cx="544612" cy="488628"/>
          </a:xfrm>
          <a:prstGeom prst="arc">
            <a:avLst/>
          </a:prstGeom>
          <a:ln>
            <a:headEnd type="arrow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itle 28">
            <a:extLst>
              <a:ext uri="{FF2B5EF4-FFF2-40B4-BE49-F238E27FC236}">
                <a16:creationId xmlns:a16="http://schemas.microsoft.com/office/drawing/2014/main" id="{F7569858-055D-E97B-E3B0-628AFBC4C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+mj-lt"/>
              </a:rPr>
              <a:t>Motivation</a:t>
            </a:r>
            <a:endParaRPr lang="en-US" dirty="0"/>
          </a:p>
        </p:txBody>
      </p:sp>
      <p:sp>
        <p:nvSpPr>
          <p:cNvPr id="39" name="Footer Placeholder 11">
            <a:extLst>
              <a:ext uri="{FF2B5EF4-FFF2-40B4-BE49-F238E27FC236}">
                <a16:creationId xmlns:a16="http://schemas.microsoft.com/office/drawing/2014/main" id="{41A5CA02-0CFD-2982-E4C4-76548C150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II. Overdriving Visual Depth Perception via Sound Modulation in VR</a:t>
            </a:r>
            <a:endParaRPr lang="en-US" dirty="0"/>
          </a:p>
        </p:txBody>
      </p:sp>
      <p:sp>
        <p:nvSpPr>
          <p:cNvPr id="38" name="Date Placeholder 10">
            <a:extLst>
              <a:ext uri="{FF2B5EF4-FFF2-40B4-BE49-F238E27FC236}">
                <a16:creationId xmlns:a16="http://schemas.microsoft.com/office/drawing/2014/main" id="{E45A803B-8F4B-A73F-9F82-76EFE1404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9548F-A7BC-4AF9-986A-F37F260E8757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40" name="Slide Number Placeholder 12">
            <a:extLst>
              <a:ext uri="{FF2B5EF4-FFF2-40B4-BE49-F238E27FC236}">
                <a16:creationId xmlns:a16="http://schemas.microsoft.com/office/drawing/2014/main" id="{808173BD-FB71-6539-A963-4C9820E15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52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891521-3F01-EB04-BE7A-57C7948CF0E9}"/>
              </a:ext>
            </a:extLst>
          </p:cNvPr>
          <p:cNvSpPr txBox="1"/>
          <p:nvPr/>
        </p:nvSpPr>
        <p:spPr>
          <a:xfrm>
            <a:off x="5136891" y="4881931"/>
            <a:ext cx="698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9B54A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T</a:t>
            </a:r>
            <a:r>
              <a:rPr lang="en-US" sz="2400" baseline="-25000" dirty="0">
                <a:solidFill>
                  <a:srgbClr val="39B54A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v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03184AD-AFB7-4951-606B-997788C1CB7C}"/>
              </a:ext>
            </a:extLst>
          </p:cNvPr>
          <p:cNvSpPr txBox="1"/>
          <p:nvPr/>
        </p:nvSpPr>
        <p:spPr>
          <a:xfrm>
            <a:off x="8523442" y="4805613"/>
            <a:ext cx="26821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</a:rPr>
              <a:t>[</a:t>
            </a:r>
            <a:r>
              <a:rPr lang="en-US" sz="2400" dirty="0">
                <a:solidFill>
                  <a:srgbClr val="7030A0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T</a:t>
            </a:r>
            <a:r>
              <a:rPr lang="en-US" sz="2400" baseline="-25000" dirty="0">
                <a:solidFill>
                  <a:srgbClr val="7030A0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s</a:t>
            </a:r>
            <a:r>
              <a:rPr lang="en-US" sz="2400" dirty="0">
                <a:solidFill>
                  <a:srgbClr val="7030A0"/>
                </a:solidFill>
              </a:rPr>
              <a:t>, </a:t>
            </a:r>
            <a:r>
              <a:rPr lang="en-US" sz="2400" dirty="0">
                <a:solidFill>
                  <a:srgbClr val="7030A0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T</a:t>
            </a:r>
            <a:r>
              <a:rPr lang="en-US" sz="2400" baseline="-25000" dirty="0">
                <a:solidFill>
                  <a:srgbClr val="7030A0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v</a:t>
            </a:r>
            <a:r>
              <a:rPr lang="en-US" sz="2400" dirty="0">
                <a:solidFill>
                  <a:srgbClr val="7030A0"/>
                </a:solidFill>
              </a:rPr>
              <a:t>]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2B8C52F-6DA8-0772-E4A9-110B1569390C}"/>
              </a:ext>
            </a:extLst>
          </p:cNvPr>
          <p:cNvSpPr/>
          <p:nvPr/>
        </p:nvSpPr>
        <p:spPr>
          <a:xfrm>
            <a:off x="4625045" y="1690688"/>
            <a:ext cx="5852703" cy="3642814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4650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34">
            <a:extLst>
              <a:ext uri="{FF2B5EF4-FFF2-40B4-BE49-F238E27FC236}">
                <a16:creationId xmlns:a16="http://schemas.microsoft.com/office/drawing/2014/main" id="{08C3EA6C-25C2-D9D9-727F-CC98EDB2D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+mj-lt"/>
              </a:rPr>
              <a:t>Motivation</a:t>
            </a:r>
            <a:endParaRPr lang="en-US" dirty="0"/>
          </a:p>
        </p:txBody>
      </p:sp>
      <p:sp>
        <p:nvSpPr>
          <p:cNvPr id="40" name="Footer Placeholder 11">
            <a:extLst>
              <a:ext uri="{FF2B5EF4-FFF2-40B4-BE49-F238E27FC236}">
                <a16:creationId xmlns:a16="http://schemas.microsoft.com/office/drawing/2014/main" id="{7730811B-4F50-E72A-CCE2-BBCBAFEB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II. Overdriving Visual Depth Perception via Sound Modulation in VR</a:t>
            </a:r>
            <a:endParaRPr lang="en-US" dirty="0"/>
          </a:p>
        </p:txBody>
      </p:sp>
      <p:sp>
        <p:nvSpPr>
          <p:cNvPr id="39" name="Date Placeholder 10">
            <a:extLst>
              <a:ext uri="{FF2B5EF4-FFF2-40B4-BE49-F238E27FC236}">
                <a16:creationId xmlns:a16="http://schemas.microsoft.com/office/drawing/2014/main" id="{3DBF04A8-E0BF-F3D3-004A-483646D22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10882-B73A-4B5E-A810-DBA8C45DD16E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41" name="Slide Number Placeholder 12">
            <a:extLst>
              <a:ext uri="{FF2B5EF4-FFF2-40B4-BE49-F238E27FC236}">
                <a16:creationId xmlns:a16="http://schemas.microsoft.com/office/drawing/2014/main" id="{874A55B1-FEC2-DD86-FEF2-FB3206C94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53</a:t>
            </a:fld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03B4048-6357-5AC2-2A44-4D1761B6FA4E}"/>
              </a:ext>
            </a:extLst>
          </p:cNvPr>
          <p:cNvSpPr/>
          <p:nvPr/>
        </p:nvSpPr>
        <p:spPr>
          <a:xfrm>
            <a:off x="7497771" y="889896"/>
            <a:ext cx="2896944" cy="406211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EAD73CB6-7708-21F0-074C-9FF39921BB41}"/>
              </a:ext>
            </a:extLst>
          </p:cNvPr>
          <p:cNvSpPr/>
          <p:nvPr/>
        </p:nvSpPr>
        <p:spPr>
          <a:xfrm>
            <a:off x="2615099" y="4476122"/>
            <a:ext cx="294199" cy="29419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CB1C8F71-1FEA-B936-F7EC-96B33EF0FE36}"/>
              </a:ext>
            </a:extLst>
          </p:cNvPr>
          <p:cNvSpPr/>
          <p:nvPr/>
        </p:nvSpPr>
        <p:spPr>
          <a:xfrm>
            <a:off x="3362512" y="4456245"/>
            <a:ext cx="294199" cy="29419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Arc 97">
            <a:extLst>
              <a:ext uri="{FF2B5EF4-FFF2-40B4-BE49-F238E27FC236}">
                <a16:creationId xmlns:a16="http://schemas.microsoft.com/office/drawing/2014/main" id="{A7F18F93-418C-8AE2-DA70-79993A43BC04}"/>
              </a:ext>
            </a:extLst>
          </p:cNvPr>
          <p:cNvSpPr/>
          <p:nvPr/>
        </p:nvSpPr>
        <p:spPr>
          <a:xfrm rot="16200000">
            <a:off x="2144852" y="2865984"/>
            <a:ext cx="1979875" cy="1979875"/>
          </a:xfrm>
          <a:prstGeom prst="arc">
            <a:avLst>
              <a:gd name="adj1" fmla="val 16200000"/>
              <a:gd name="adj2" fmla="val 5137422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088E3A1C-16FD-DE2A-0721-2B458FFBDB12}"/>
              </a:ext>
            </a:extLst>
          </p:cNvPr>
          <p:cNvCxnSpPr>
            <a:cxnSpLocks/>
            <a:stCxn id="97" idx="0"/>
          </p:cNvCxnSpPr>
          <p:nvPr/>
        </p:nvCxnSpPr>
        <p:spPr>
          <a:xfrm flipH="1" flipV="1">
            <a:off x="3162401" y="2865982"/>
            <a:ext cx="347210" cy="1590262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F37F51BD-16CA-A5F0-5BC3-D96B37B2F35C}"/>
              </a:ext>
            </a:extLst>
          </p:cNvPr>
          <p:cNvCxnSpPr>
            <a:cxnSpLocks/>
            <a:stCxn id="96" idx="0"/>
          </p:cNvCxnSpPr>
          <p:nvPr/>
        </p:nvCxnSpPr>
        <p:spPr>
          <a:xfrm flipV="1">
            <a:off x="2762199" y="2865983"/>
            <a:ext cx="392913" cy="1610139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9BA9C7A0-EC6B-BCB3-1AB8-4B7097236081}"/>
              </a:ext>
            </a:extLst>
          </p:cNvPr>
          <p:cNvCxnSpPr>
            <a:cxnSpLocks/>
            <a:stCxn id="96" idx="0"/>
          </p:cNvCxnSpPr>
          <p:nvPr/>
        </p:nvCxnSpPr>
        <p:spPr>
          <a:xfrm flipV="1">
            <a:off x="2762198" y="2955271"/>
            <a:ext cx="771800" cy="15208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D77AACE3-99DA-D04B-22A8-D62793574FD6}"/>
              </a:ext>
            </a:extLst>
          </p:cNvPr>
          <p:cNvCxnSpPr>
            <a:cxnSpLocks/>
            <a:stCxn id="97" idx="0"/>
          </p:cNvCxnSpPr>
          <p:nvPr/>
        </p:nvCxnSpPr>
        <p:spPr>
          <a:xfrm flipV="1">
            <a:off x="3509611" y="2955272"/>
            <a:ext cx="32228" cy="150097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79E51F91-5F9E-0CCC-D9C2-63B265386BCF}"/>
              </a:ext>
            </a:extLst>
          </p:cNvPr>
          <p:cNvCxnSpPr>
            <a:cxnSpLocks/>
          </p:cNvCxnSpPr>
          <p:nvPr/>
        </p:nvCxnSpPr>
        <p:spPr>
          <a:xfrm>
            <a:off x="1875500" y="2444564"/>
            <a:ext cx="25185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" name="Oval 103">
            <a:extLst>
              <a:ext uri="{FF2B5EF4-FFF2-40B4-BE49-F238E27FC236}">
                <a16:creationId xmlns:a16="http://schemas.microsoft.com/office/drawing/2014/main" id="{DE5E9D3C-C4F4-6121-8C04-6BA50D110C06}"/>
              </a:ext>
            </a:extLst>
          </p:cNvPr>
          <p:cNvSpPr/>
          <p:nvPr/>
        </p:nvSpPr>
        <p:spPr>
          <a:xfrm>
            <a:off x="5485919" y="4476122"/>
            <a:ext cx="294199" cy="29419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781BA376-BDE7-C0E3-FBD5-BB3E0979CFD5}"/>
              </a:ext>
            </a:extLst>
          </p:cNvPr>
          <p:cNvSpPr/>
          <p:nvPr/>
        </p:nvSpPr>
        <p:spPr>
          <a:xfrm>
            <a:off x="6239539" y="4456245"/>
            <a:ext cx="294199" cy="29419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Arc 105">
            <a:extLst>
              <a:ext uri="{FF2B5EF4-FFF2-40B4-BE49-F238E27FC236}">
                <a16:creationId xmlns:a16="http://schemas.microsoft.com/office/drawing/2014/main" id="{C7702C97-986E-0E49-58CD-3C6CA139AD67}"/>
              </a:ext>
            </a:extLst>
          </p:cNvPr>
          <p:cNvSpPr/>
          <p:nvPr/>
        </p:nvSpPr>
        <p:spPr>
          <a:xfrm rot="16200000">
            <a:off x="5063079" y="2865984"/>
            <a:ext cx="1979875" cy="1979875"/>
          </a:xfrm>
          <a:prstGeom prst="arc">
            <a:avLst>
              <a:gd name="adj1" fmla="val 16200000"/>
              <a:gd name="adj2" fmla="val 5137422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5E053B5A-3115-5A90-06D2-D87280C6420B}"/>
              </a:ext>
            </a:extLst>
          </p:cNvPr>
          <p:cNvCxnSpPr>
            <a:cxnSpLocks/>
            <a:stCxn id="105" idx="0"/>
          </p:cNvCxnSpPr>
          <p:nvPr/>
        </p:nvCxnSpPr>
        <p:spPr>
          <a:xfrm flipH="1" flipV="1">
            <a:off x="6059968" y="2444564"/>
            <a:ext cx="326670" cy="2011681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996F60C6-1BD2-8B49-E2FB-EBD440CCE3B7}"/>
              </a:ext>
            </a:extLst>
          </p:cNvPr>
          <p:cNvCxnSpPr>
            <a:cxnSpLocks/>
            <a:stCxn id="104" idx="0"/>
          </p:cNvCxnSpPr>
          <p:nvPr/>
        </p:nvCxnSpPr>
        <p:spPr>
          <a:xfrm flipV="1">
            <a:off x="5633019" y="2444563"/>
            <a:ext cx="414419" cy="2031558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024FE9B0-81D7-AFEA-906A-B4E20AB14D60}"/>
              </a:ext>
            </a:extLst>
          </p:cNvPr>
          <p:cNvCxnSpPr>
            <a:cxnSpLocks/>
            <a:stCxn id="104" idx="0"/>
          </p:cNvCxnSpPr>
          <p:nvPr/>
        </p:nvCxnSpPr>
        <p:spPr>
          <a:xfrm flipV="1">
            <a:off x="5633019" y="2865983"/>
            <a:ext cx="404065" cy="161013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6B4FDFE4-3F7B-00B9-93D8-243FBF8A7C5D}"/>
              </a:ext>
            </a:extLst>
          </p:cNvPr>
          <p:cNvCxnSpPr>
            <a:cxnSpLocks/>
            <a:stCxn id="105" idx="0"/>
          </p:cNvCxnSpPr>
          <p:nvPr/>
        </p:nvCxnSpPr>
        <p:spPr>
          <a:xfrm flipH="1" flipV="1">
            <a:off x="6049614" y="2865982"/>
            <a:ext cx="337024" cy="159026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E84233D2-D454-4985-2326-43643D7ACE88}"/>
              </a:ext>
            </a:extLst>
          </p:cNvPr>
          <p:cNvCxnSpPr>
            <a:cxnSpLocks/>
          </p:cNvCxnSpPr>
          <p:nvPr/>
        </p:nvCxnSpPr>
        <p:spPr>
          <a:xfrm>
            <a:off x="4754628" y="2444564"/>
            <a:ext cx="25185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2" name="Arc 111">
            <a:extLst>
              <a:ext uri="{FF2B5EF4-FFF2-40B4-BE49-F238E27FC236}">
                <a16:creationId xmlns:a16="http://schemas.microsoft.com/office/drawing/2014/main" id="{899AB130-4C9D-CB8F-3440-EDA173BDFFBC}"/>
              </a:ext>
            </a:extLst>
          </p:cNvPr>
          <p:cNvSpPr/>
          <p:nvPr/>
        </p:nvSpPr>
        <p:spPr>
          <a:xfrm rot="16200000">
            <a:off x="8035397" y="2865984"/>
            <a:ext cx="1979875" cy="1979875"/>
          </a:xfrm>
          <a:prstGeom prst="arc">
            <a:avLst>
              <a:gd name="adj1" fmla="val 16200000"/>
              <a:gd name="adj2" fmla="val 5137422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434E88AA-F58F-CCE6-B46E-CF7FD448C55B}"/>
              </a:ext>
            </a:extLst>
          </p:cNvPr>
          <p:cNvCxnSpPr>
            <a:cxnSpLocks/>
          </p:cNvCxnSpPr>
          <p:nvPr/>
        </p:nvCxnSpPr>
        <p:spPr>
          <a:xfrm>
            <a:off x="7766045" y="2444564"/>
            <a:ext cx="25185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Oval 113">
            <a:extLst>
              <a:ext uri="{FF2B5EF4-FFF2-40B4-BE49-F238E27FC236}">
                <a16:creationId xmlns:a16="http://schemas.microsoft.com/office/drawing/2014/main" id="{34F7F94C-0DEF-E69D-400D-9827DAE169C0}"/>
              </a:ext>
            </a:extLst>
          </p:cNvPr>
          <p:cNvSpPr/>
          <p:nvPr/>
        </p:nvSpPr>
        <p:spPr>
          <a:xfrm>
            <a:off x="8547780" y="4476122"/>
            <a:ext cx="294199" cy="29419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CF9057CC-AE27-696C-0D01-33886D4A1AD8}"/>
              </a:ext>
            </a:extLst>
          </p:cNvPr>
          <p:cNvSpPr/>
          <p:nvPr/>
        </p:nvSpPr>
        <p:spPr>
          <a:xfrm>
            <a:off x="9295193" y="4456245"/>
            <a:ext cx="294199" cy="29419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70DB71E6-978C-18FB-AA38-3C0CFF57D6F5}"/>
              </a:ext>
            </a:extLst>
          </p:cNvPr>
          <p:cNvCxnSpPr>
            <a:cxnSpLocks/>
            <a:stCxn id="115" idx="0"/>
          </p:cNvCxnSpPr>
          <p:nvPr/>
        </p:nvCxnSpPr>
        <p:spPr>
          <a:xfrm flipH="1" flipV="1">
            <a:off x="9010550" y="2444564"/>
            <a:ext cx="431743" cy="2011681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CC252D54-DE18-AA89-942C-6DE86ECE0D31}"/>
              </a:ext>
            </a:extLst>
          </p:cNvPr>
          <p:cNvCxnSpPr>
            <a:cxnSpLocks/>
            <a:stCxn id="114" idx="0"/>
          </p:cNvCxnSpPr>
          <p:nvPr/>
        </p:nvCxnSpPr>
        <p:spPr>
          <a:xfrm flipV="1">
            <a:off x="8694879" y="2444563"/>
            <a:ext cx="315670" cy="2031558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0631D091-7536-CF7D-864E-3AEF9DFCDEF7}"/>
              </a:ext>
            </a:extLst>
          </p:cNvPr>
          <p:cNvCxnSpPr>
            <a:cxnSpLocks/>
            <a:stCxn id="115" idx="0"/>
          </p:cNvCxnSpPr>
          <p:nvPr/>
        </p:nvCxnSpPr>
        <p:spPr>
          <a:xfrm flipH="1" flipV="1">
            <a:off x="9410752" y="2955272"/>
            <a:ext cx="31540" cy="150097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23427A56-A7AD-332D-EE2F-0B37FDA6EA1E}"/>
              </a:ext>
            </a:extLst>
          </p:cNvPr>
          <p:cNvCxnSpPr>
            <a:cxnSpLocks/>
            <a:stCxn id="114" idx="0"/>
          </p:cNvCxnSpPr>
          <p:nvPr/>
        </p:nvCxnSpPr>
        <p:spPr>
          <a:xfrm flipV="1">
            <a:off x="8694880" y="2955271"/>
            <a:ext cx="715873" cy="15208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1" name="TextBox 120">
            <a:extLst>
              <a:ext uri="{FF2B5EF4-FFF2-40B4-BE49-F238E27FC236}">
                <a16:creationId xmlns:a16="http://schemas.microsoft.com/office/drawing/2014/main" id="{9999AB09-6FF7-72C7-8563-17E5C1D70E08}"/>
              </a:ext>
            </a:extLst>
          </p:cNvPr>
          <p:cNvSpPr txBox="1"/>
          <p:nvPr/>
        </p:nvSpPr>
        <p:spPr>
          <a:xfrm>
            <a:off x="5205662" y="1844416"/>
            <a:ext cx="2024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39B54A"/>
                </a:solidFill>
              </a:rPr>
              <a:t>Vergence Motion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9D9E57D1-04E5-394F-C39C-7A18D0451655}"/>
              </a:ext>
            </a:extLst>
          </p:cNvPr>
          <p:cNvSpPr txBox="1"/>
          <p:nvPr/>
        </p:nvSpPr>
        <p:spPr>
          <a:xfrm>
            <a:off x="7981306" y="1821176"/>
            <a:ext cx="2143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Combined Motion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165B06C9-A80C-153C-08B7-8E407BC06B24}"/>
              </a:ext>
            </a:extLst>
          </p:cNvPr>
          <p:cNvSpPr txBox="1"/>
          <p:nvPr/>
        </p:nvSpPr>
        <p:spPr>
          <a:xfrm>
            <a:off x="2266070" y="4906895"/>
            <a:ext cx="698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8CC63F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T</a:t>
            </a:r>
            <a:r>
              <a:rPr lang="en-US" sz="2400" baseline="-25000" dirty="0">
                <a:solidFill>
                  <a:srgbClr val="8CC63F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s</a:t>
            </a:r>
          </a:p>
        </p:txBody>
      </p:sp>
      <p:cxnSp>
        <p:nvCxnSpPr>
          <p:cNvPr id="124" name="Straight Arrow Connector 123">
            <a:extLst>
              <a:ext uri="{FF2B5EF4-FFF2-40B4-BE49-F238E27FC236}">
                <a16:creationId xmlns:a16="http://schemas.microsoft.com/office/drawing/2014/main" id="{7480E987-91E0-9488-725D-C108861AD166}"/>
              </a:ext>
            </a:extLst>
          </p:cNvPr>
          <p:cNvCxnSpPr>
            <a:cxnSpLocks/>
          </p:cNvCxnSpPr>
          <p:nvPr/>
        </p:nvCxnSpPr>
        <p:spPr>
          <a:xfrm>
            <a:off x="3162402" y="2758998"/>
            <a:ext cx="406299" cy="0"/>
          </a:xfrm>
          <a:prstGeom prst="straightConnector1">
            <a:avLst/>
          </a:prstGeom>
          <a:ln>
            <a:solidFill>
              <a:srgbClr val="8CC63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Arrow Connector 124">
            <a:extLst>
              <a:ext uri="{FF2B5EF4-FFF2-40B4-BE49-F238E27FC236}">
                <a16:creationId xmlns:a16="http://schemas.microsoft.com/office/drawing/2014/main" id="{42CE9679-B880-2E4E-ACA3-D5D698BE88C8}"/>
              </a:ext>
            </a:extLst>
          </p:cNvPr>
          <p:cNvCxnSpPr>
            <a:cxnSpLocks/>
          </p:cNvCxnSpPr>
          <p:nvPr/>
        </p:nvCxnSpPr>
        <p:spPr>
          <a:xfrm>
            <a:off x="5835050" y="2516797"/>
            <a:ext cx="0" cy="319961"/>
          </a:xfrm>
          <a:prstGeom prst="straightConnector1">
            <a:avLst/>
          </a:prstGeom>
          <a:ln>
            <a:solidFill>
              <a:srgbClr val="39B54A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F7F8257B-18CC-5BFE-E247-3FBBD9F742D6}"/>
              </a:ext>
            </a:extLst>
          </p:cNvPr>
          <p:cNvCxnSpPr>
            <a:cxnSpLocks/>
          </p:cNvCxnSpPr>
          <p:nvPr/>
        </p:nvCxnSpPr>
        <p:spPr>
          <a:xfrm>
            <a:off x="8841978" y="2516798"/>
            <a:ext cx="0" cy="319961"/>
          </a:xfrm>
          <a:prstGeom prst="straightConnector1">
            <a:avLst/>
          </a:prstGeom>
          <a:ln>
            <a:solidFill>
              <a:srgbClr val="39B54A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Arrow Connector 126">
            <a:extLst>
              <a:ext uri="{FF2B5EF4-FFF2-40B4-BE49-F238E27FC236}">
                <a16:creationId xmlns:a16="http://schemas.microsoft.com/office/drawing/2014/main" id="{1B7FF9CD-204B-2C53-1821-34CEF8705329}"/>
              </a:ext>
            </a:extLst>
          </p:cNvPr>
          <p:cNvCxnSpPr>
            <a:cxnSpLocks/>
          </p:cNvCxnSpPr>
          <p:nvPr/>
        </p:nvCxnSpPr>
        <p:spPr>
          <a:xfrm>
            <a:off x="9025332" y="2793056"/>
            <a:ext cx="385420" cy="0"/>
          </a:xfrm>
          <a:prstGeom prst="straightConnector1">
            <a:avLst/>
          </a:prstGeom>
          <a:ln>
            <a:solidFill>
              <a:srgbClr val="8CC63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8" name="TextBox 127">
            <a:extLst>
              <a:ext uri="{FF2B5EF4-FFF2-40B4-BE49-F238E27FC236}">
                <a16:creationId xmlns:a16="http://schemas.microsoft.com/office/drawing/2014/main" id="{813D8DB9-7EC5-2362-8A81-356F94704B01}"/>
              </a:ext>
            </a:extLst>
          </p:cNvPr>
          <p:cNvSpPr txBox="1"/>
          <p:nvPr/>
        </p:nvSpPr>
        <p:spPr>
          <a:xfrm>
            <a:off x="3177184" y="2425216"/>
            <a:ext cx="315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8CC63F"/>
                </a:solidFill>
              </a:rPr>
              <a:t>E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ED517EDF-BB3D-9144-1E15-B4F6B4AA9F62}"/>
              </a:ext>
            </a:extLst>
          </p:cNvPr>
          <p:cNvSpPr txBox="1"/>
          <p:nvPr/>
        </p:nvSpPr>
        <p:spPr>
          <a:xfrm>
            <a:off x="5485919" y="2462853"/>
            <a:ext cx="315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39B54A"/>
                </a:solidFill>
              </a:rPr>
              <a:t>V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B7708751-C383-EC44-97FF-5A8F70C7B6A6}"/>
              </a:ext>
            </a:extLst>
          </p:cNvPr>
          <p:cNvSpPr txBox="1"/>
          <p:nvPr/>
        </p:nvSpPr>
        <p:spPr>
          <a:xfrm>
            <a:off x="8523442" y="2479620"/>
            <a:ext cx="251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39B54A"/>
                </a:solidFill>
              </a:rPr>
              <a:t>V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FD12DD45-FB54-37B6-C571-D8F024C7ADE3}"/>
              </a:ext>
            </a:extLst>
          </p:cNvPr>
          <p:cNvSpPr txBox="1"/>
          <p:nvPr/>
        </p:nvSpPr>
        <p:spPr>
          <a:xfrm>
            <a:off x="9077641" y="2441649"/>
            <a:ext cx="248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8CC63F"/>
                </a:solidFill>
              </a:rPr>
              <a:t>E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4BF83893-6BC7-7D8B-F8F2-28EEFAC691D5}"/>
              </a:ext>
            </a:extLst>
          </p:cNvPr>
          <p:cNvSpPr txBox="1"/>
          <p:nvPr/>
        </p:nvSpPr>
        <p:spPr>
          <a:xfrm>
            <a:off x="2634345" y="4978055"/>
            <a:ext cx="2089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  <a:latin typeface="Google Sans"/>
              </a:rPr>
              <a:t>∼ </a:t>
            </a:r>
            <a:r>
              <a:rPr lang="en-US" dirty="0">
                <a:solidFill>
                  <a:srgbClr val="92D050"/>
                </a:solidFill>
              </a:rPr>
              <a:t>20 - 200ms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6CC1074A-7F12-F6B4-25DA-A398A97B8EC0}"/>
              </a:ext>
            </a:extLst>
          </p:cNvPr>
          <p:cNvSpPr txBox="1"/>
          <p:nvPr/>
        </p:nvSpPr>
        <p:spPr>
          <a:xfrm>
            <a:off x="5633017" y="4928098"/>
            <a:ext cx="2089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37B548"/>
                </a:solidFill>
                <a:latin typeface="Google Sans"/>
              </a:rPr>
              <a:t>∼ </a:t>
            </a:r>
            <a:r>
              <a:rPr lang="en-US" dirty="0">
                <a:solidFill>
                  <a:srgbClr val="37B548"/>
                </a:solidFill>
              </a:rPr>
              <a:t>200 - 800ms</a:t>
            </a:r>
          </a:p>
        </p:txBody>
      </p:sp>
      <p:sp>
        <p:nvSpPr>
          <p:cNvPr id="134" name="Arc 133">
            <a:extLst>
              <a:ext uri="{FF2B5EF4-FFF2-40B4-BE49-F238E27FC236}">
                <a16:creationId xmlns:a16="http://schemas.microsoft.com/office/drawing/2014/main" id="{D8357E06-92F5-0175-C8FF-379C4039C29A}"/>
              </a:ext>
            </a:extLst>
          </p:cNvPr>
          <p:cNvSpPr/>
          <p:nvPr/>
        </p:nvSpPr>
        <p:spPr>
          <a:xfrm rot="8151078">
            <a:off x="3243000" y="4346538"/>
            <a:ext cx="544612" cy="488628"/>
          </a:xfrm>
          <a:prstGeom prst="arc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Arc 134">
            <a:extLst>
              <a:ext uri="{FF2B5EF4-FFF2-40B4-BE49-F238E27FC236}">
                <a16:creationId xmlns:a16="http://schemas.microsoft.com/office/drawing/2014/main" id="{B82AB8FF-C9E6-6FBD-290B-92087721423F}"/>
              </a:ext>
            </a:extLst>
          </p:cNvPr>
          <p:cNvSpPr/>
          <p:nvPr/>
        </p:nvSpPr>
        <p:spPr>
          <a:xfrm rot="8151078">
            <a:off x="2489890" y="4352434"/>
            <a:ext cx="544612" cy="488628"/>
          </a:xfrm>
          <a:prstGeom prst="arc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Arc 135">
            <a:extLst>
              <a:ext uri="{FF2B5EF4-FFF2-40B4-BE49-F238E27FC236}">
                <a16:creationId xmlns:a16="http://schemas.microsoft.com/office/drawing/2014/main" id="{7F521A03-2EC1-11FC-911E-B331213A6DB9}"/>
              </a:ext>
            </a:extLst>
          </p:cNvPr>
          <p:cNvSpPr/>
          <p:nvPr/>
        </p:nvSpPr>
        <p:spPr>
          <a:xfrm rot="8151078">
            <a:off x="5361816" y="4359102"/>
            <a:ext cx="544612" cy="488628"/>
          </a:xfrm>
          <a:prstGeom prst="arc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Arc 136">
            <a:extLst>
              <a:ext uri="{FF2B5EF4-FFF2-40B4-BE49-F238E27FC236}">
                <a16:creationId xmlns:a16="http://schemas.microsoft.com/office/drawing/2014/main" id="{FFF16ED7-DB60-271F-9E5A-ADDDF1F9BABD}"/>
              </a:ext>
            </a:extLst>
          </p:cNvPr>
          <p:cNvSpPr/>
          <p:nvPr/>
        </p:nvSpPr>
        <p:spPr>
          <a:xfrm rot="8151078">
            <a:off x="6161563" y="4345900"/>
            <a:ext cx="544612" cy="488628"/>
          </a:xfrm>
          <a:prstGeom prst="arc">
            <a:avLst/>
          </a:prstGeom>
          <a:ln>
            <a:headEnd type="arrow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1A995506-6576-A513-66A9-3FACCDE9F8C6}"/>
              </a:ext>
            </a:extLst>
          </p:cNvPr>
          <p:cNvSpPr txBox="1"/>
          <p:nvPr/>
        </p:nvSpPr>
        <p:spPr>
          <a:xfrm>
            <a:off x="5136891" y="4881931"/>
            <a:ext cx="698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9B54A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T</a:t>
            </a:r>
            <a:r>
              <a:rPr lang="en-US" sz="2400" baseline="-25000" dirty="0">
                <a:solidFill>
                  <a:srgbClr val="39B54A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v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BB91CA91-3C7F-0624-A8B7-2F8631255BD3}"/>
              </a:ext>
            </a:extLst>
          </p:cNvPr>
          <p:cNvSpPr txBox="1"/>
          <p:nvPr/>
        </p:nvSpPr>
        <p:spPr>
          <a:xfrm>
            <a:off x="8523442" y="4805613"/>
            <a:ext cx="26821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</a:rPr>
              <a:t>[</a:t>
            </a:r>
            <a:r>
              <a:rPr lang="en-US" sz="2400" dirty="0">
                <a:solidFill>
                  <a:srgbClr val="7030A0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T</a:t>
            </a:r>
            <a:r>
              <a:rPr lang="en-US" sz="2400" baseline="-25000" dirty="0">
                <a:solidFill>
                  <a:srgbClr val="7030A0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s</a:t>
            </a:r>
            <a:r>
              <a:rPr lang="en-US" sz="2400" dirty="0">
                <a:solidFill>
                  <a:srgbClr val="7030A0"/>
                </a:solidFill>
              </a:rPr>
              <a:t>, </a:t>
            </a:r>
            <a:r>
              <a:rPr lang="en-US" sz="2400" dirty="0">
                <a:solidFill>
                  <a:srgbClr val="7030A0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T</a:t>
            </a:r>
            <a:r>
              <a:rPr lang="en-US" sz="2400" baseline="-25000" dirty="0">
                <a:solidFill>
                  <a:srgbClr val="7030A0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v</a:t>
            </a:r>
            <a:r>
              <a:rPr lang="en-US" sz="2400" dirty="0">
                <a:solidFill>
                  <a:srgbClr val="7030A0"/>
                </a:solidFill>
              </a:rPr>
              <a:t>]</a:t>
            </a: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68E62492-6765-C870-799D-F7656585D9FF}"/>
              </a:ext>
            </a:extLst>
          </p:cNvPr>
          <p:cNvSpPr/>
          <p:nvPr/>
        </p:nvSpPr>
        <p:spPr>
          <a:xfrm>
            <a:off x="7497771" y="1690688"/>
            <a:ext cx="3008552" cy="3652908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D16A0F-3BA2-0677-296D-E23241845EF2}"/>
              </a:ext>
            </a:extLst>
          </p:cNvPr>
          <p:cNvSpPr txBox="1"/>
          <p:nvPr/>
        </p:nvSpPr>
        <p:spPr>
          <a:xfrm>
            <a:off x="2352674" y="1844354"/>
            <a:ext cx="1918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8CC63F"/>
                </a:solidFill>
              </a:rPr>
              <a:t>Saccade Motion</a:t>
            </a: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07E0161E-2C66-5C5D-7694-4D47B4B77195}"/>
              </a:ext>
            </a:extLst>
          </p:cNvPr>
          <p:cNvSpPr/>
          <p:nvPr/>
        </p:nvSpPr>
        <p:spPr>
          <a:xfrm>
            <a:off x="1554383" y="1690689"/>
            <a:ext cx="3008552" cy="3842164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327757"/>
      </p:ext>
    </p:extLst>
  </p:cSld>
  <p:clrMapOvr>
    <a:masterClrMapping/>
  </p:clrMapOvr>
  <p:transition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27">
            <a:extLst>
              <a:ext uri="{FF2B5EF4-FFF2-40B4-BE49-F238E27FC236}">
                <a16:creationId xmlns:a16="http://schemas.microsoft.com/office/drawing/2014/main" id="{95D23DD6-533A-84D3-DA64-4F15CFD85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+mj-lt"/>
              </a:rPr>
              <a:t>Motivation</a:t>
            </a:r>
            <a:endParaRPr lang="en-US" dirty="0"/>
          </a:p>
        </p:txBody>
      </p:sp>
      <p:sp>
        <p:nvSpPr>
          <p:cNvPr id="41" name="Footer Placeholder 11">
            <a:extLst>
              <a:ext uri="{FF2B5EF4-FFF2-40B4-BE49-F238E27FC236}">
                <a16:creationId xmlns:a16="http://schemas.microsoft.com/office/drawing/2014/main" id="{33554178-B67E-65A9-6164-A35F7DB71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II. Overdriving Visual Depth Perception via Sound Modulation in VR</a:t>
            </a:r>
            <a:endParaRPr lang="en-US" dirty="0"/>
          </a:p>
        </p:txBody>
      </p:sp>
      <p:sp>
        <p:nvSpPr>
          <p:cNvPr id="40" name="Date Placeholder 10">
            <a:extLst>
              <a:ext uri="{FF2B5EF4-FFF2-40B4-BE49-F238E27FC236}">
                <a16:creationId xmlns:a16="http://schemas.microsoft.com/office/drawing/2014/main" id="{BC7395ED-E46B-29DE-24E9-A10A84DC0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5F515-BA82-40F0-ACB9-2537FCE640AA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42" name="Slide Number Placeholder 12">
            <a:extLst>
              <a:ext uri="{FF2B5EF4-FFF2-40B4-BE49-F238E27FC236}">
                <a16:creationId xmlns:a16="http://schemas.microsoft.com/office/drawing/2014/main" id="{0B174BCF-9777-0F04-8D02-749E2A802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54</a:t>
            </a:fld>
            <a:endParaRPr lang="en-US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BA07C35E-B026-71BD-0510-FF91B0F99233}"/>
              </a:ext>
            </a:extLst>
          </p:cNvPr>
          <p:cNvSpPr/>
          <p:nvPr/>
        </p:nvSpPr>
        <p:spPr>
          <a:xfrm>
            <a:off x="2615099" y="4476122"/>
            <a:ext cx="294199" cy="29419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58CF30F0-5062-9397-2C39-8D60B48266D8}"/>
              </a:ext>
            </a:extLst>
          </p:cNvPr>
          <p:cNvSpPr/>
          <p:nvPr/>
        </p:nvSpPr>
        <p:spPr>
          <a:xfrm>
            <a:off x="3362512" y="4456245"/>
            <a:ext cx="294199" cy="29419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Arc 43">
            <a:extLst>
              <a:ext uri="{FF2B5EF4-FFF2-40B4-BE49-F238E27FC236}">
                <a16:creationId xmlns:a16="http://schemas.microsoft.com/office/drawing/2014/main" id="{AD2F814D-B325-9596-6082-2CEFC2D88D23}"/>
              </a:ext>
            </a:extLst>
          </p:cNvPr>
          <p:cNvSpPr/>
          <p:nvPr/>
        </p:nvSpPr>
        <p:spPr>
          <a:xfrm rot="16200000">
            <a:off x="2144852" y="2865984"/>
            <a:ext cx="1979875" cy="1979875"/>
          </a:xfrm>
          <a:prstGeom prst="arc">
            <a:avLst>
              <a:gd name="adj1" fmla="val 16200000"/>
              <a:gd name="adj2" fmla="val 5137422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091A41E5-BCF0-8665-5E18-CADB0F484F04}"/>
              </a:ext>
            </a:extLst>
          </p:cNvPr>
          <p:cNvCxnSpPr>
            <a:cxnSpLocks/>
            <a:stCxn id="43" idx="0"/>
          </p:cNvCxnSpPr>
          <p:nvPr/>
        </p:nvCxnSpPr>
        <p:spPr>
          <a:xfrm flipH="1" flipV="1">
            <a:off x="3162401" y="2865982"/>
            <a:ext cx="347210" cy="1590262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39079E82-3940-982C-AD76-DA86AE460DBA}"/>
              </a:ext>
            </a:extLst>
          </p:cNvPr>
          <p:cNvCxnSpPr>
            <a:cxnSpLocks/>
            <a:stCxn id="39" idx="0"/>
          </p:cNvCxnSpPr>
          <p:nvPr/>
        </p:nvCxnSpPr>
        <p:spPr>
          <a:xfrm flipV="1">
            <a:off x="2762199" y="2865983"/>
            <a:ext cx="392913" cy="1610139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4AC0C97F-C2F7-A676-5EF3-3FC2639A0DB0}"/>
              </a:ext>
            </a:extLst>
          </p:cNvPr>
          <p:cNvCxnSpPr>
            <a:cxnSpLocks/>
            <a:stCxn id="39" idx="0"/>
          </p:cNvCxnSpPr>
          <p:nvPr/>
        </p:nvCxnSpPr>
        <p:spPr>
          <a:xfrm flipV="1">
            <a:off x="2762198" y="2955271"/>
            <a:ext cx="771800" cy="15208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71A1A8E6-48E2-4575-551B-B4DF298B3879}"/>
              </a:ext>
            </a:extLst>
          </p:cNvPr>
          <p:cNvCxnSpPr>
            <a:cxnSpLocks/>
            <a:stCxn id="43" idx="0"/>
          </p:cNvCxnSpPr>
          <p:nvPr/>
        </p:nvCxnSpPr>
        <p:spPr>
          <a:xfrm flipV="1">
            <a:off x="3509611" y="2955272"/>
            <a:ext cx="32228" cy="150097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4F27AB2D-2FE4-D9CE-7CB3-61D2516D86AA}"/>
              </a:ext>
            </a:extLst>
          </p:cNvPr>
          <p:cNvCxnSpPr>
            <a:cxnSpLocks/>
          </p:cNvCxnSpPr>
          <p:nvPr/>
        </p:nvCxnSpPr>
        <p:spPr>
          <a:xfrm>
            <a:off x="1875500" y="2444564"/>
            <a:ext cx="25185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:a16="http://schemas.microsoft.com/office/drawing/2014/main" id="{3AFADECA-CEA3-DF43-9C34-8B7F9332FB4B}"/>
              </a:ext>
            </a:extLst>
          </p:cNvPr>
          <p:cNvSpPr/>
          <p:nvPr/>
        </p:nvSpPr>
        <p:spPr>
          <a:xfrm>
            <a:off x="5485919" y="4476122"/>
            <a:ext cx="294199" cy="29419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D2E9ED39-3846-8494-6FCE-0C8924A6BFA8}"/>
              </a:ext>
            </a:extLst>
          </p:cNvPr>
          <p:cNvSpPr/>
          <p:nvPr/>
        </p:nvSpPr>
        <p:spPr>
          <a:xfrm>
            <a:off x="6239539" y="4456245"/>
            <a:ext cx="294199" cy="29419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Arc 51">
            <a:extLst>
              <a:ext uri="{FF2B5EF4-FFF2-40B4-BE49-F238E27FC236}">
                <a16:creationId xmlns:a16="http://schemas.microsoft.com/office/drawing/2014/main" id="{50BF4C55-06C9-51FB-9B74-3D1403431279}"/>
              </a:ext>
            </a:extLst>
          </p:cNvPr>
          <p:cNvSpPr/>
          <p:nvPr/>
        </p:nvSpPr>
        <p:spPr>
          <a:xfrm rot="16200000">
            <a:off x="5063079" y="2865984"/>
            <a:ext cx="1979875" cy="1979875"/>
          </a:xfrm>
          <a:prstGeom prst="arc">
            <a:avLst>
              <a:gd name="adj1" fmla="val 16200000"/>
              <a:gd name="adj2" fmla="val 5137422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49A20E61-2AEE-F58B-4823-614BCB70C7C6}"/>
              </a:ext>
            </a:extLst>
          </p:cNvPr>
          <p:cNvCxnSpPr>
            <a:cxnSpLocks/>
            <a:stCxn id="51" idx="0"/>
          </p:cNvCxnSpPr>
          <p:nvPr/>
        </p:nvCxnSpPr>
        <p:spPr>
          <a:xfrm flipH="1" flipV="1">
            <a:off x="6059968" y="2444564"/>
            <a:ext cx="326670" cy="2011681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D520179C-A4EC-7606-D95F-39AF062D6290}"/>
              </a:ext>
            </a:extLst>
          </p:cNvPr>
          <p:cNvCxnSpPr>
            <a:cxnSpLocks/>
            <a:stCxn id="50" idx="0"/>
          </p:cNvCxnSpPr>
          <p:nvPr/>
        </p:nvCxnSpPr>
        <p:spPr>
          <a:xfrm flipV="1">
            <a:off x="5633019" y="2444563"/>
            <a:ext cx="414419" cy="2031558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2FDFB11C-AB9C-4CB9-46E1-2C6CF5CD638E}"/>
              </a:ext>
            </a:extLst>
          </p:cNvPr>
          <p:cNvCxnSpPr>
            <a:cxnSpLocks/>
            <a:stCxn id="50" idx="0"/>
          </p:cNvCxnSpPr>
          <p:nvPr/>
        </p:nvCxnSpPr>
        <p:spPr>
          <a:xfrm flipV="1">
            <a:off x="5633019" y="2865983"/>
            <a:ext cx="404065" cy="161013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A44363F9-E45D-7001-C6A9-D5BAD17EE286}"/>
              </a:ext>
            </a:extLst>
          </p:cNvPr>
          <p:cNvCxnSpPr>
            <a:cxnSpLocks/>
            <a:stCxn id="51" idx="0"/>
          </p:cNvCxnSpPr>
          <p:nvPr/>
        </p:nvCxnSpPr>
        <p:spPr>
          <a:xfrm flipH="1" flipV="1">
            <a:off x="6049614" y="2865982"/>
            <a:ext cx="337024" cy="159026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00A03CEC-26C0-0C75-722F-BCAD3FBCA962}"/>
              </a:ext>
            </a:extLst>
          </p:cNvPr>
          <p:cNvCxnSpPr>
            <a:cxnSpLocks/>
          </p:cNvCxnSpPr>
          <p:nvPr/>
        </p:nvCxnSpPr>
        <p:spPr>
          <a:xfrm>
            <a:off x="4754628" y="2444564"/>
            <a:ext cx="25185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Arc 63">
            <a:extLst>
              <a:ext uri="{FF2B5EF4-FFF2-40B4-BE49-F238E27FC236}">
                <a16:creationId xmlns:a16="http://schemas.microsoft.com/office/drawing/2014/main" id="{3F870516-48C3-504B-E662-4E21355E7553}"/>
              </a:ext>
            </a:extLst>
          </p:cNvPr>
          <p:cNvSpPr/>
          <p:nvPr/>
        </p:nvSpPr>
        <p:spPr>
          <a:xfrm rot="16200000">
            <a:off x="8035397" y="2865984"/>
            <a:ext cx="1979875" cy="1979875"/>
          </a:xfrm>
          <a:prstGeom prst="arc">
            <a:avLst>
              <a:gd name="adj1" fmla="val 16200000"/>
              <a:gd name="adj2" fmla="val 5137422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E2D9029B-A6A9-C24B-C438-0FBE5CCE91EF}"/>
              </a:ext>
            </a:extLst>
          </p:cNvPr>
          <p:cNvCxnSpPr>
            <a:cxnSpLocks/>
          </p:cNvCxnSpPr>
          <p:nvPr/>
        </p:nvCxnSpPr>
        <p:spPr>
          <a:xfrm>
            <a:off x="7766045" y="2444564"/>
            <a:ext cx="25185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Oval 68">
            <a:extLst>
              <a:ext uri="{FF2B5EF4-FFF2-40B4-BE49-F238E27FC236}">
                <a16:creationId xmlns:a16="http://schemas.microsoft.com/office/drawing/2014/main" id="{D2AE45C0-E665-DB2C-D724-E510CDE37D90}"/>
              </a:ext>
            </a:extLst>
          </p:cNvPr>
          <p:cNvSpPr/>
          <p:nvPr/>
        </p:nvSpPr>
        <p:spPr>
          <a:xfrm>
            <a:off x="8547780" y="4476122"/>
            <a:ext cx="294199" cy="29419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08BC7DFA-04BB-6E69-BA9A-8F870BD992BE}"/>
              </a:ext>
            </a:extLst>
          </p:cNvPr>
          <p:cNvSpPr/>
          <p:nvPr/>
        </p:nvSpPr>
        <p:spPr>
          <a:xfrm>
            <a:off x="9295193" y="4456245"/>
            <a:ext cx="294199" cy="29419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3D70A0D4-C7A6-FDEC-183E-BCE02D5459BB}"/>
              </a:ext>
            </a:extLst>
          </p:cNvPr>
          <p:cNvCxnSpPr>
            <a:cxnSpLocks/>
            <a:stCxn id="70" idx="0"/>
          </p:cNvCxnSpPr>
          <p:nvPr/>
        </p:nvCxnSpPr>
        <p:spPr>
          <a:xfrm flipH="1" flipV="1">
            <a:off x="9010550" y="2444564"/>
            <a:ext cx="431743" cy="2011681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4808481D-736E-838F-4EE7-45E4737E5807}"/>
              </a:ext>
            </a:extLst>
          </p:cNvPr>
          <p:cNvCxnSpPr>
            <a:cxnSpLocks/>
            <a:stCxn id="69" idx="0"/>
          </p:cNvCxnSpPr>
          <p:nvPr/>
        </p:nvCxnSpPr>
        <p:spPr>
          <a:xfrm flipV="1">
            <a:off x="8694879" y="2444563"/>
            <a:ext cx="315670" cy="2031558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44BC96B-E923-F201-C1F2-AA7EA7979F67}"/>
              </a:ext>
            </a:extLst>
          </p:cNvPr>
          <p:cNvCxnSpPr>
            <a:cxnSpLocks/>
            <a:stCxn id="70" idx="0"/>
          </p:cNvCxnSpPr>
          <p:nvPr/>
        </p:nvCxnSpPr>
        <p:spPr>
          <a:xfrm flipH="1" flipV="1">
            <a:off x="9410752" y="2955272"/>
            <a:ext cx="31540" cy="150097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84B4A2A3-DC45-8CC0-A651-22902D73F48E}"/>
              </a:ext>
            </a:extLst>
          </p:cNvPr>
          <p:cNvCxnSpPr>
            <a:cxnSpLocks/>
            <a:stCxn id="69" idx="0"/>
          </p:cNvCxnSpPr>
          <p:nvPr/>
        </p:nvCxnSpPr>
        <p:spPr>
          <a:xfrm flipV="1">
            <a:off x="8694880" y="2955271"/>
            <a:ext cx="715873" cy="15208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ADB25DCD-79FA-A7DC-F00B-569BA532658E}"/>
              </a:ext>
            </a:extLst>
          </p:cNvPr>
          <p:cNvSpPr txBox="1"/>
          <p:nvPr/>
        </p:nvSpPr>
        <p:spPr>
          <a:xfrm>
            <a:off x="5205662" y="1844416"/>
            <a:ext cx="2024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39B54A"/>
                </a:solidFill>
              </a:rPr>
              <a:t>Vergence Motion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5E95BE8B-AD32-02C9-ECC5-4A77161F41D6}"/>
              </a:ext>
            </a:extLst>
          </p:cNvPr>
          <p:cNvSpPr txBox="1"/>
          <p:nvPr/>
        </p:nvSpPr>
        <p:spPr>
          <a:xfrm>
            <a:off x="7981306" y="1821176"/>
            <a:ext cx="2143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Combined Motion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294070E-04F4-968B-81B4-72265F974C5B}"/>
              </a:ext>
            </a:extLst>
          </p:cNvPr>
          <p:cNvSpPr txBox="1"/>
          <p:nvPr/>
        </p:nvSpPr>
        <p:spPr>
          <a:xfrm>
            <a:off x="2266070" y="4906895"/>
            <a:ext cx="698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8CC63F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T</a:t>
            </a:r>
            <a:r>
              <a:rPr lang="en-US" sz="2400" baseline="-25000" dirty="0">
                <a:solidFill>
                  <a:srgbClr val="8CC63F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s</a:t>
            </a:r>
          </a:p>
        </p:txBody>
      </p: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EF4C4192-7DE2-01FB-8838-4E37DE2DD9B8}"/>
              </a:ext>
            </a:extLst>
          </p:cNvPr>
          <p:cNvCxnSpPr>
            <a:cxnSpLocks/>
          </p:cNvCxnSpPr>
          <p:nvPr/>
        </p:nvCxnSpPr>
        <p:spPr>
          <a:xfrm>
            <a:off x="3162402" y="2758998"/>
            <a:ext cx="406299" cy="0"/>
          </a:xfrm>
          <a:prstGeom prst="straightConnector1">
            <a:avLst/>
          </a:prstGeom>
          <a:ln>
            <a:solidFill>
              <a:srgbClr val="8CC63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03ED54C1-3FB3-8545-4174-CCB59C78FD16}"/>
              </a:ext>
            </a:extLst>
          </p:cNvPr>
          <p:cNvCxnSpPr>
            <a:cxnSpLocks/>
          </p:cNvCxnSpPr>
          <p:nvPr/>
        </p:nvCxnSpPr>
        <p:spPr>
          <a:xfrm>
            <a:off x="5835050" y="2516797"/>
            <a:ext cx="0" cy="319961"/>
          </a:xfrm>
          <a:prstGeom prst="straightConnector1">
            <a:avLst/>
          </a:prstGeom>
          <a:ln>
            <a:solidFill>
              <a:srgbClr val="39B54A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D4B9CC52-89A9-917A-D4A9-4E02B54C64CB}"/>
              </a:ext>
            </a:extLst>
          </p:cNvPr>
          <p:cNvCxnSpPr>
            <a:cxnSpLocks/>
          </p:cNvCxnSpPr>
          <p:nvPr/>
        </p:nvCxnSpPr>
        <p:spPr>
          <a:xfrm>
            <a:off x="8841978" y="2516798"/>
            <a:ext cx="0" cy="319961"/>
          </a:xfrm>
          <a:prstGeom prst="straightConnector1">
            <a:avLst/>
          </a:prstGeom>
          <a:ln>
            <a:solidFill>
              <a:srgbClr val="39B54A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395E8242-4796-D32C-CBF9-0EF584B9641D}"/>
              </a:ext>
            </a:extLst>
          </p:cNvPr>
          <p:cNvCxnSpPr>
            <a:cxnSpLocks/>
          </p:cNvCxnSpPr>
          <p:nvPr/>
        </p:nvCxnSpPr>
        <p:spPr>
          <a:xfrm>
            <a:off x="9025332" y="2793056"/>
            <a:ext cx="385420" cy="0"/>
          </a:xfrm>
          <a:prstGeom prst="straightConnector1">
            <a:avLst/>
          </a:prstGeom>
          <a:ln>
            <a:solidFill>
              <a:srgbClr val="8CC63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A42CDC03-D493-AA57-C5FC-5EAD6226DAD0}"/>
              </a:ext>
            </a:extLst>
          </p:cNvPr>
          <p:cNvSpPr txBox="1"/>
          <p:nvPr/>
        </p:nvSpPr>
        <p:spPr>
          <a:xfrm>
            <a:off x="3177184" y="2425216"/>
            <a:ext cx="315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8CC63F"/>
                </a:solidFill>
              </a:rPr>
              <a:t>E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F694610-026B-E2ED-0BB1-1D713112C8C9}"/>
              </a:ext>
            </a:extLst>
          </p:cNvPr>
          <p:cNvSpPr txBox="1"/>
          <p:nvPr/>
        </p:nvSpPr>
        <p:spPr>
          <a:xfrm>
            <a:off x="5485919" y="2462853"/>
            <a:ext cx="315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39B54A"/>
                </a:solidFill>
              </a:rPr>
              <a:t>V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A3E66F1-A736-2D3E-537F-5B48BF216B83}"/>
              </a:ext>
            </a:extLst>
          </p:cNvPr>
          <p:cNvSpPr txBox="1"/>
          <p:nvPr/>
        </p:nvSpPr>
        <p:spPr>
          <a:xfrm>
            <a:off x="8523442" y="2479620"/>
            <a:ext cx="251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39B54A"/>
                </a:solidFill>
              </a:rPr>
              <a:t>V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4370407C-759F-8065-4951-1A9F534DE2D4}"/>
              </a:ext>
            </a:extLst>
          </p:cNvPr>
          <p:cNvSpPr txBox="1"/>
          <p:nvPr/>
        </p:nvSpPr>
        <p:spPr>
          <a:xfrm>
            <a:off x="9077641" y="2441649"/>
            <a:ext cx="248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8CC63F"/>
                </a:solidFill>
              </a:rPr>
              <a:t>E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ECA4FD43-C9B5-D919-311C-48DF87E68EB7}"/>
              </a:ext>
            </a:extLst>
          </p:cNvPr>
          <p:cNvSpPr txBox="1"/>
          <p:nvPr/>
        </p:nvSpPr>
        <p:spPr>
          <a:xfrm>
            <a:off x="2634345" y="4978055"/>
            <a:ext cx="2089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  <a:latin typeface="Google Sans"/>
              </a:rPr>
              <a:t>∼ </a:t>
            </a:r>
            <a:r>
              <a:rPr lang="en-US" dirty="0">
                <a:solidFill>
                  <a:srgbClr val="92D050"/>
                </a:solidFill>
              </a:rPr>
              <a:t>20 - 200ms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DC5B0899-83B6-DF74-A833-F169C8AC21C1}"/>
              </a:ext>
            </a:extLst>
          </p:cNvPr>
          <p:cNvSpPr txBox="1"/>
          <p:nvPr/>
        </p:nvSpPr>
        <p:spPr>
          <a:xfrm>
            <a:off x="5633017" y="4928098"/>
            <a:ext cx="2089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37B548"/>
                </a:solidFill>
                <a:latin typeface="Google Sans"/>
              </a:rPr>
              <a:t>∼ </a:t>
            </a:r>
            <a:r>
              <a:rPr lang="en-US" dirty="0">
                <a:solidFill>
                  <a:srgbClr val="37B548"/>
                </a:solidFill>
              </a:rPr>
              <a:t>200 - 800ms</a:t>
            </a:r>
          </a:p>
        </p:txBody>
      </p:sp>
      <p:sp>
        <p:nvSpPr>
          <p:cNvPr id="89" name="Arc 88">
            <a:extLst>
              <a:ext uri="{FF2B5EF4-FFF2-40B4-BE49-F238E27FC236}">
                <a16:creationId xmlns:a16="http://schemas.microsoft.com/office/drawing/2014/main" id="{4AE140BC-FAA2-DF7D-C050-38C39FB36A7A}"/>
              </a:ext>
            </a:extLst>
          </p:cNvPr>
          <p:cNvSpPr/>
          <p:nvPr/>
        </p:nvSpPr>
        <p:spPr>
          <a:xfrm rot="8151078">
            <a:off x="3243000" y="4346538"/>
            <a:ext cx="544612" cy="488628"/>
          </a:xfrm>
          <a:prstGeom prst="arc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Arc 89">
            <a:extLst>
              <a:ext uri="{FF2B5EF4-FFF2-40B4-BE49-F238E27FC236}">
                <a16:creationId xmlns:a16="http://schemas.microsoft.com/office/drawing/2014/main" id="{E76FE4E9-A8E7-285D-1FC2-99531724D409}"/>
              </a:ext>
            </a:extLst>
          </p:cNvPr>
          <p:cNvSpPr/>
          <p:nvPr/>
        </p:nvSpPr>
        <p:spPr>
          <a:xfrm rot="8151078">
            <a:off x="2489890" y="4352434"/>
            <a:ext cx="544612" cy="488628"/>
          </a:xfrm>
          <a:prstGeom prst="arc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Arc 90">
            <a:extLst>
              <a:ext uri="{FF2B5EF4-FFF2-40B4-BE49-F238E27FC236}">
                <a16:creationId xmlns:a16="http://schemas.microsoft.com/office/drawing/2014/main" id="{BA646B9E-0CCA-7FA7-60A6-1159FEC95C62}"/>
              </a:ext>
            </a:extLst>
          </p:cNvPr>
          <p:cNvSpPr/>
          <p:nvPr/>
        </p:nvSpPr>
        <p:spPr>
          <a:xfrm rot="8151078">
            <a:off x="5361816" y="4359102"/>
            <a:ext cx="544612" cy="488628"/>
          </a:xfrm>
          <a:prstGeom prst="arc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Arc 91">
            <a:extLst>
              <a:ext uri="{FF2B5EF4-FFF2-40B4-BE49-F238E27FC236}">
                <a16:creationId xmlns:a16="http://schemas.microsoft.com/office/drawing/2014/main" id="{6FF20257-C0B3-7714-1946-90E18ACCE94C}"/>
              </a:ext>
            </a:extLst>
          </p:cNvPr>
          <p:cNvSpPr/>
          <p:nvPr/>
        </p:nvSpPr>
        <p:spPr>
          <a:xfrm rot="8151078">
            <a:off x="6161563" y="4345900"/>
            <a:ext cx="544612" cy="488628"/>
          </a:xfrm>
          <a:prstGeom prst="arc">
            <a:avLst/>
          </a:prstGeom>
          <a:ln>
            <a:headEnd type="arrow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B781412F-124B-C308-E5E4-E926DE069A01}"/>
              </a:ext>
            </a:extLst>
          </p:cNvPr>
          <p:cNvSpPr txBox="1"/>
          <p:nvPr/>
        </p:nvSpPr>
        <p:spPr>
          <a:xfrm>
            <a:off x="5136891" y="4881931"/>
            <a:ext cx="698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9B54A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T</a:t>
            </a:r>
            <a:r>
              <a:rPr lang="en-US" sz="2400" baseline="-25000" dirty="0">
                <a:solidFill>
                  <a:srgbClr val="39B54A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v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AF9E34BB-08C7-2A98-6FFA-69CB846D081A}"/>
              </a:ext>
            </a:extLst>
          </p:cNvPr>
          <p:cNvSpPr/>
          <p:nvPr/>
        </p:nvSpPr>
        <p:spPr>
          <a:xfrm>
            <a:off x="4478958" y="1821175"/>
            <a:ext cx="3008552" cy="352241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5FA4C744-5F3C-6AD9-D9A7-4C6A4CA94DD7}"/>
              </a:ext>
            </a:extLst>
          </p:cNvPr>
          <p:cNvSpPr txBox="1"/>
          <p:nvPr/>
        </p:nvSpPr>
        <p:spPr>
          <a:xfrm>
            <a:off x="8523442" y="4805613"/>
            <a:ext cx="26821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</a:rPr>
              <a:t>[</a:t>
            </a:r>
            <a:r>
              <a:rPr lang="en-US" sz="2400" dirty="0">
                <a:solidFill>
                  <a:srgbClr val="7030A0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T</a:t>
            </a:r>
            <a:r>
              <a:rPr lang="en-US" sz="2400" baseline="-25000" dirty="0">
                <a:solidFill>
                  <a:srgbClr val="7030A0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s</a:t>
            </a:r>
            <a:r>
              <a:rPr lang="en-US" sz="2400" dirty="0">
                <a:solidFill>
                  <a:srgbClr val="7030A0"/>
                </a:solidFill>
              </a:rPr>
              <a:t>, </a:t>
            </a:r>
            <a:r>
              <a:rPr lang="en-US" sz="2400" dirty="0">
                <a:solidFill>
                  <a:srgbClr val="7030A0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T</a:t>
            </a:r>
            <a:r>
              <a:rPr lang="en-US" sz="2400" baseline="-25000" dirty="0">
                <a:solidFill>
                  <a:srgbClr val="7030A0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v</a:t>
            </a:r>
            <a:r>
              <a:rPr lang="en-US" sz="2400" dirty="0">
                <a:solidFill>
                  <a:srgbClr val="7030A0"/>
                </a:solidFill>
              </a:rPr>
              <a:t>]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1B18152-D654-7BF0-33DA-44EC8BF401BD}"/>
              </a:ext>
            </a:extLst>
          </p:cNvPr>
          <p:cNvSpPr txBox="1"/>
          <p:nvPr/>
        </p:nvSpPr>
        <p:spPr>
          <a:xfrm>
            <a:off x="2352674" y="1844354"/>
            <a:ext cx="1918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8CC63F"/>
                </a:solidFill>
              </a:rPr>
              <a:t>Saccade Motion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6DEF043E-907B-65AE-BD99-ABDA280D0793}"/>
              </a:ext>
            </a:extLst>
          </p:cNvPr>
          <p:cNvSpPr/>
          <p:nvPr/>
        </p:nvSpPr>
        <p:spPr>
          <a:xfrm>
            <a:off x="1554383" y="1690688"/>
            <a:ext cx="3008552" cy="384216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20093"/>
      </p:ext>
    </p:extLst>
  </p:cSld>
  <p:clrMapOvr>
    <a:masterClrMapping/>
  </p:clrMapOvr>
  <p:transition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Bora Bora Umgebung in visionOS">
            <a:extLst>
              <a:ext uri="{FF2B5EF4-FFF2-40B4-BE49-F238E27FC236}">
                <a16:creationId xmlns:a16="http://schemas.microsoft.com/office/drawing/2014/main" id="{E7813871-6D6D-A7A2-B104-A866F7C883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152" y="2255488"/>
            <a:ext cx="3295615" cy="2130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Woman wearing Orion glasses and looking at a holographic screen">
            <a:extLst>
              <a:ext uri="{FF2B5EF4-FFF2-40B4-BE49-F238E27FC236}">
                <a16:creationId xmlns:a16="http://schemas.microsoft.com/office/drawing/2014/main" id="{F14C2B09-AAB1-BEB0-4590-FDF8F71B24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2" y="2183520"/>
            <a:ext cx="4154306" cy="2336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39F2FA3-5E3F-9C1D-291D-BF24BAA95D9B}"/>
              </a:ext>
            </a:extLst>
          </p:cNvPr>
          <p:cNvCxnSpPr>
            <a:cxnSpLocks/>
          </p:cNvCxnSpPr>
          <p:nvPr/>
        </p:nvCxnSpPr>
        <p:spPr>
          <a:xfrm flipH="1">
            <a:off x="3009900" y="3371758"/>
            <a:ext cx="901762" cy="270602"/>
          </a:xfrm>
          <a:prstGeom prst="straightConnector1">
            <a:avLst/>
          </a:prstGeom>
          <a:ln w="28575">
            <a:solidFill>
              <a:srgbClr val="FFFF00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9579468-01E2-2052-5231-A555688CD244}"/>
              </a:ext>
            </a:extLst>
          </p:cNvPr>
          <p:cNvCxnSpPr>
            <a:cxnSpLocks/>
          </p:cNvCxnSpPr>
          <p:nvPr/>
        </p:nvCxnSpPr>
        <p:spPr>
          <a:xfrm flipV="1">
            <a:off x="2984536" y="2910840"/>
            <a:ext cx="817845" cy="662940"/>
          </a:xfrm>
          <a:prstGeom prst="straightConnector1">
            <a:avLst/>
          </a:prstGeom>
          <a:ln w="28575">
            <a:solidFill>
              <a:srgbClr val="FFFF00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6C49414-54BE-B541-6C06-05CD24813766}"/>
              </a:ext>
            </a:extLst>
          </p:cNvPr>
          <p:cNvCxnSpPr>
            <a:cxnSpLocks/>
          </p:cNvCxnSpPr>
          <p:nvPr/>
        </p:nvCxnSpPr>
        <p:spPr>
          <a:xfrm flipV="1">
            <a:off x="4020059" y="2466110"/>
            <a:ext cx="921397" cy="378691"/>
          </a:xfrm>
          <a:prstGeom prst="straightConnector1">
            <a:avLst/>
          </a:prstGeom>
          <a:ln w="28575">
            <a:solidFill>
              <a:srgbClr val="FFFF00"/>
            </a:solidFill>
            <a:prstDash val="lg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E3A35873-92D0-B369-D826-F82B224811A8}"/>
              </a:ext>
            </a:extLst>
          </p:cNvPr>
          <p:cNvCxnSpPr>
            <a:cxnSpLocks/>
          </p:cNvCxnSpPr>
          <p:nvPr/>
        </p:nvCxnSpPr>
        <p:spPr>
          <a:xfrm flipH="1">
            <a:off x="4020059" y="2549237"/>
            <a:ext cx="921397" cy="683491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7067A923-C48D-B72F-4DEE-AD9B8D52FB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5692" y="2183518"/>
            <a:ext cx="4131053" cy="2336800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936DB81-856E-3066-514C-218EF90C44B9}"/>
              </a:ext>
            </a:extLst>
          </p:cNvPr>
          <p:cNvCxnSpPr>
            <a:cxnSpLocks/>
          </p:cNvCxnSpPr>
          <p:nvPr/>
        </p:nvCxnSpPr>
        <p:spPr>
          <a:xfrm flipH="1">
            <a:off x="2920878" y="3429407"/>
            <a:ext cx="902710" cy="514246"/>
          </a:xfrm>
          <a:prstGeom prst="straightConnector1">
            <a:avLst/>
          </a:prstGeom>
          <a:ln w="38100" cap="flat" cmpd="sng">
            <a:solidFill>
              <a:schemeClr val="bg1"/>
            </a:solidFill>
            <a:prstDash val="sysDot"/>
            <a:headEnd type="none"/>
            <a:tailEnd type="stealth"/>
          </a:ln>
          <a:effectLst>
            <a:glow rad="101600">
              <a:schemeClr val="accent1">
                <a:alpha val="60000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2421E8D-CBC6-BC93-5D55-6B8724C0660B}"/>
              </a:ext>
            </a:extLst>
          </p:cNvPr>
          <p:cNvGrpSpPr/>
          <p:nvPr/>
        </p:nvGrpSpPr>
        <p:grpSpPr>
          <a:xfrm>
            <a:off x="2621988" y="3943653"/>
            <a:ext cx="255908" cy="146896"/>
            <a:chOff x="4354519" y="3469262"/>
            <a:chExt cx="434960" cy="249676"/>
          </a:xfrm>
        </p:grpSpPr>
        <p:pic>
          <p:nvPicPr>
            <p:cNvPr id="21" name="Picture 2" descr="Free eye see viewing vector">
              <a:extLst>
                <a:ext uri="{FF2B5EF4-FFF2-40B4-BE49-F238E27FC236}">
                  <a16:creationId xmlns:a16="http://schemas.microsoft.com/office/drawing/2014/main" id="{FE7EF3AC-4474-BC6D-70F1-FA58883B51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85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GlowEdges/>
                      </a14:imgEffect>
                    </a14:imgLayer>
                  </a14:imgProps>
                </a:ext>
              </a:extLst>
            </a:blip>
            <a:stretch/>
          </p:blipFill>
          <p:spPr bwMode="auto">
            <a:xfrm>
              <a:off x="4354519" y="3469262"/>
              <a:ext cx="434960" cy="224276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chemeClr val="tx1"/>
              </a:outerShdw>
            </a:effectLst>
          </p:spPr>
        </p:pic>
        <p:pic>
          <p:nvPicPr>
            <p:cNvPr id="22" name="Picture 2" descr="Free eye see viewing vector">
              <a:extLst>
                <a:ext uri="{FF2B5EF4-FFF2-40B4-BE49-F238E27FC236}">
                  <a16:creationId xmlns:a16="http://schemas.microsoft.com/office/drawing/2014/main" id="{B122080A-E935-3BFF-D73F-741D5688A0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grayscl/>
            </a:blip>
            <a:stretch/>
          </p:blipFill>
          <p:spPr bwMode="auto">
            <a:xfrm>
              <a:off x="4354519" y="3494662"/>
              <a:ext cx="434960" cy="224276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chemeClr val="tx1"/>
              </a:outerShdw>
            </a:effectLst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51845FE-5344-97DF-2FE6-EC9A18AB0E48}"/>
              </a:ext>
            </a:extLst>
          </p:cNvPr>
          <p:cNvGrpSpPr/>
          <p:nvPr/>
        </p:nvGrpSpPr>
        <p:grpSpPr>
          <a:xfrm>
            <a:off x="3895683" y="3303171"/>
            <a:ext cx="255908" cy="146896"/>
            <a:chOff x="4354519" y="3469262"/>
            <a:chExt cx="434960" cy="249676"/>
          </a:xfrm>
        </p:grpSpPr>
        <p:pic>
          <p:nvPicPr>
            <p:cNvPr id="24" name="Picture 2" descr="Free eye see viewing vector">
              <a:extLst>
                <a:ext uri="{FF2B5EF4-FFF2-40B4-BE49-F238E27FC236}">
                  <a16:creationId xmlns:a16="http://schemas.microsoft.com/office/drawing/2014/main" id="{E9FA3045-1434-30A0-85B2-0F060D11E5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85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GlowEdges/>
                      </a14:imgEffect>
                    </a14:imgLayer>
                  </a14:imgProps>
                </a:ext>
              </a:extLst>
            </a:blip>
            <a:stretch/>
          </p:blipFill>
          <p:spPr bwMode="auto">
            <a:xfrm>
              <a:off x="4354519" y="3469262"/>
              <a:ext cx="434960" cy="224276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chemeClr val="tx1"/>
              </a:outerShdw>
            </a:effectLst>
          </p:spPr>
        </p:pic>
        <p:pic>
          <p:nvPicPr>
            <p:cNvPr id="26" name="Picture 2" descr="Free eye see viewing vector">
              <a:extLst>
                <a:ext uri="{FF2B5EF4-FFF2-40B4-BE49-F238E27FC236}">
                  <a16:creationId xmlns:a16="http://schemas.microsoft.com/office/drawing/2014/main" id="{932F2CAA-3438-AF2C-5763-BD55E87129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grayscl/>
            </a:blip>
            <a:stretch/>
          </p:blipFill>
          <p:spPr bwMode="auto">
            <a:xfrm>
              <a:off x="4354519" y="3494662"/>
              <a:ext cx="434960" cy="224276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chemeClr val="tx1"/>
              </a:outerShdw>
            </a:effectLst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3E6059A-A862-34A2-36CD-F0839C16242A}"/>
              </a:ext>
            </a:extLst>
          </p:cNvPr>
          <p:cNvGrpSpPr/>
          <p:nvPr/>
        </p:nvGrpSpPr>
        <p:grpSpPr>
          <a:xfrm>
            <a:off x="3742346" y="2678380"/>
            <a:ext cx="255908" cy="146896"/>
            <a:chOff x="4354519" y="3469262"/>
            <a:chExt cx="434960" cy="249676"/>
          </a:xfrm>
        </p:grpSpPr>
        <p:pic>
          <p:nvPicPr>
            <p:cNvPr id="29" name="Picture 2" descr="Free eye see viewing vector">
              <a:extLst>
                <a:ext uri="{FF2B5EF4-FFF2-40B4-BE49-F238E27FC236}">
                  <a16:creationId xmlns:a16="http://schemas.microsoft.com/office/drawing/2014/main" id="{23DE4774-C6CF-CCDA-575C-C0A5BBF3B8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85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GlowEdges/>
                      </a14:imgEffect>
                    </a14:imgLayer>
                  </a14:imgProps>
                </a:ext>
              </a:extLst>
            </a:blip>
            <a:stretch/>
          </p:blipFill>
          <p:spPr bwMode="auto">
            <a:xfrm>
              <a:off x="4354519" y="3469262"/>
              <a:ext cx="434960" cy="224276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chemeClr val="tx1"/>
              </a:outerShdw>
            </a:effectLst>
          </p:spPr>
        </p:pic>
        <p:pic>
          <p:nvPicPr>
            <p:cNvPr id="30" name="Picture 2" descr="Free eye see viewing vector">
              <a:extLst>
                <a:ext uri="{FF2B5EF4-FFF2-40B4-BE49-F238E27FC236}">
                  <a16:creationId xmlns:a16="http://schemas.microsoft.com/office/drawing/2014/main" id="{62ABC762-F3AA-9560-F2E1-99AB864B44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grayscl/>
            </a:blip>
            <a:stretch/>
          </p:blipFill>
          <p:spPr bwMode="auto">
            <a:xfrm>
              <a:off x="4354519" y="3494662"/>
              <a:ext cx="434960" cy="224276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chemeClr val="tx1"/>
              </a:outerShdw>
            </a:effectLst>
          </p:spPr>
        </p:pic>
      </p:grp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E054F60-DCFF-31CA-8743-5D912D240FE1}"/>
              </a:ext>
            </a:extLst>
          </p:cNvPr>
          <p:cNvCxnSpPr>
            <a:cxnSpLocks/>
          </p:cNvCxnSpPr>
          <p:nvPr/>
        </p:nvCxnSpPr>
        <p:spPr>
          <a:xfrm flipV="1">
            <a:off x="2832805" y="2825277"/>
            <a:ext cx="872311" cy="1047011"/>
          </a:xfrm>
          <a:prstGeom prst="straightConnector1">
            <a:avLst/>
          </a:prstGeom>
          <a:ln w="38100" cap="flat" cmpd="sng">
            <a:solidFill>
              <a:schemeClr val="bg1"/>
            </a:solidFill>
            <a:prstDash val="dash"/>
            <a:headEnd type="none"/>
            <a:tailEnd type="stealth"/>
          </a:ln>
          <a:effectLst>
            <a:glow rad="101600">
              <a:schemeClr val="accent1">
                <a:alpha val="60000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69BEA59-FDA4-9EE0-F194-4A0913CD9C42}"/>
              </a:ext>
            </a:extLst>
          </p:cNvPr>
          <p:cNvGrpSpPr/>
          <p:nvPr/>
        </p:nvGrpSpPr>
        <p:grpSpPr>
          <a:xfrm>
            <a:off x="5189104" y="2531484"/>
            <a:ext cx="255908" cy="146896"/>
            <a:chOff x="4354519" y="3469262"/>
            <a:chExt cx="434960" cy="249676"/>
          </a:xfrm>
        </p:grpSpPr>
        <p:pic>
          <p:nvPicPr>
            <p:cNvPr id="38" name="Picture 2" descr="Free eye see viewing vector">
              <a:extLst>
                <a:ext uri="{FF2B5EF4-FFF2-40B4-BE49-F238E27FC236}">
                  <a16:creationId xmlns:a16="http://schemas.microsoft.com/office/drawing/2014/main" id="{55E9B0DB-A8E3-470C-6829-E2281971E7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85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GlowEdges/>
                      </a14:imgEffect>
                    </a14:imgLayer>
                  </a14:imgProps>
                </a:ext>
              </a:extLst>
            </a:blip>
            <a:stretch/>
          </p:blipFill>
          <p:spPr bwMode="auto">
            <a:xfrm>
              <a:off x="4354519" y="3469262"/>
              <a:ext cx="434960" cy="224276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chemeClr val="tx1"/>
              </a:outerShdw>
            </a:effectLst>
          </p:spPr>
        </p:pic>
        <p:pic>
          <p:nvPicPr>
            <p:cNvPr id="39" name="Picture 2" descr="Free eye see viewing vector">
              <a:extLst>
                <a:ext uri="{FF2B5EF4-FFF2-40B4-BE49-F238E27FC236}">
                  <a16:creationId xmlns:a16="http://schemas.microsoft.com/office/drawing/2014/main" id="{B3B32D34-E44C-04E8-60A2-4698FC99B6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grayscl/>
            </a:blip>
            <a:stretch/>
          </p:blipFill>
          <p:spPr bwMode="auto">
            <a:xfrm>
              <a:off x="4354519" y="3494662"/>
              <a:ext cx="434960" cy="224276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chemeClr val="tx1"/>
              </a:outerShdw>
            </a:effectLst>
          </p:spPr>
        </p:pic>
      </p:grp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CFCC97E3-F342-BF73-6AF2-5B1290503957}"/>
              </a:ext>
            </a:extLst>
          </p:cNvPr>
          <p:cNvCxnSpPr>
            <a:cxnSpLocks/>
          </p:cNvCxnSpPr>
          <p:nvPr/>
        </p:nvCxnSpPr>
        <p:spPr>
          <a:xfrm flipV="1">
            <a:off x="4071217" y="2612404"/>
            <a:ext cx="1030436" cy="131952"/>
          </a:xfrm>
          <a:prstGeom prst="straightConnector1">
            <a:avLst/>
          </a:prstGeom>
          <a:ln w="38100" cap="flat" cmpd="sng">
            <a:solidFill>
              <a:schemeClr val="bg1"/>
            </a:solidFill>
            <a:prstDash val="lgDash"/>
            <a:headEnd type="none"/>
            <a:tailEnd type="stealth"/>
          </a:ln>
          <a:effectLst>
            <a:glow rad="101600">
              <a:schemeClr val="accent1">
                <a:alpha val="60000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860902A9-EEBE-828C-2C36-64D7C92DDD93}"/>
              </a:ext>
            </a:extLst>
          </p:cNvPr>
          <p:cNvCxnSpPr>
            <a:cxnSpLocks/>
          </p:cNvCxnSpPr>
          <p:nvPr/>
        </p:nvCxnSpPr>
        <p:spPr>
          <a:xfrm flipH="1">
            <a:off x="4215932" y="2726605"/>
            <a:ext cx="967804" cy="567095"/>
          </a:xfrm>
          <a:prstGeom prst="straightConnector1">
            <a:avLst/>
          </a:prstGeom>
          <a:ln w="38100" cap="flat" cmpd="sng">
            <a:solidFill>
              <a:schemeClr val="bg1"/>
            </a:solidFill>
            <a:headEnd type="none"/>
            <a:tailEnd type="stealth"/>
          </a:ln>
          <a:effectLst>
            <a:glow rad="101600">
              <a:schemeClr val="accent1">
                <a:alpha val="60000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0A87A791-B354-14C0-EAB0-619EE3729D2A}"/>
              </a:ext>
            </a:extLst>
          </p:cNvPr>
          <p:cNvCxnSpPr>
            <a:cxnSpLocks/>
          </p:cNvCxnSpPr>
          <p:nvPr/>
        </p:nvCxnSpPr>
        <p:spPr>
          <a:xfrm flipH="1">
            <a:off x="6640128" y="3235157"/>
            <a:ext cx="681249" cy="100605"/>
          </a:xfrm>
          <a:prstGeom prst="straightConnector1">
            <a:avLst/>
          </a:prstGeom>
          <a:ln w="38100" cap="flat" cmpd="sng">
            <a:solidFill>
              <a:schemeClr val="bg1"/>
            </a:solidFill>
            <a:headEnd type="none"/>
            <a:tailEnd type="stealth"/>
          </a:ln>
          <a:effectLst>
            <a:glow rad="101600">
              <a:schemeClr val="accent1">
                <a:alpha val="60000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A3143ADB-4EBA-C713-B413-BD013A83BBA6}"/>
              </a:ext>
            </a:extLst>
          </p:cNvPr>
          <p:cNvCxnSpPr>
            <a:cxnSpLocks/>
          </p:cNvCxnSpPr>
          <p:nvPr/>
        </p:nvCxnSpPr>
        <p:spPr>
          <a:xfrm flipH="1">
            <a:off x="8010424" y="3187700"/>
            <a:ext cx="758926" cy="241300"/>
          </a:xfrm>
          <a:prstGeom prst="straightConnector1">
            <a:avLst/>
          </a:prstGeom>
          <a:ln w="38100" cap="flat" cmpd="sng">
            <a:solidFill>
              <a:schemeClr val="bg1"/>
            </a:solidFill>
            <a:prstDash val="sysDot"/>
            <a:headEnd type="none"/>
            <a:tailEnd type="stealth"/>
          </a:ln>
          <a:effectLst>
            <a:glow rad="101600">
              <a:schemeClr val="accent1">
                <a:alpha val="60000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6" name="Group 55">
            <a:extLst>
              <a:ext uri="{FF2B5EF4-FFF2-40B4-BE49-F238E27FC236}">
                <a16:creationId xmlns:a16="http://schemas.microsoft.com/office/drawing/2014/main" id="{7E517721-5658-6131-C2F8-80330F8E722C}"/>
              </a:ext>
            </a:extLst>
          </p:cNvPr>
          <p:cNvGrpSpPr/>
          <p:nvPr/>
        </p:nvGrpSpPr>
        <p:grpSpPr>
          <a:xfrm>
            <a:off x="7717364" y="3384091"/>
            <a:ext cx="255908" cy="146896"/>
            <a:chOff x="4354519" y="3469262"/>
            <a:chExt cx="434960" cy="249676"/>
          </a:xfrm>
        </p:grpSpPr>
        <p:pic>
          <p:nvPicPr>
            <p:cNvPr id="57" name="Picture 2" descr="Free eye see viewing vector">
              <a:extLst>
                <a:ext uri="{FF2B5EF4-FFF2-40B4-BE49-F238E27FC236}">
                  <a16:creationId xmlns:a16="http://schemas.microsoft.com/office/drawing/2014/main" id="{D6A364A2-63DC-164F-AB84-BCE9AF38A4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85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GlowEdges/>
                      </a14:imgEffect>
                    </a14:imgLayer>
                  </a14:imgProps>
                </a:ext>
              </a:extLst>
            </a:blip>
            <a:stretch/>
          </p:blipFill>
          <p:spPr bwMode="auto">
            <a:xfrm>
              <a:off x="4354519" y="3469262"/>
              <a:ext cx="434960" cy="224276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chemeClr val="tx1"/>
              </a:outerShdw>
            </a:effectLst>
          </p:spPr>
        </p:pic>
        <p:pic>
          <p:nvPicPr>
            <p:cNvPr id="58" name="Picture 2" descr="Free eye see viewing vector">
              <a:extLst>
                <a:ext uri="{FF2B5EF4-FFF2-40B4-BE49-F238E27FC236}">
                  <a16:creationId xmlns:a16="http://schemas.microsoft.com/office/drawing/2014/main" id="{F11393A3-7FEE-7EB2-4D6D-29390ED413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grayscl/>
            </a:blip>
            <a:stretch/>
          </p:blipFill>
          <p:spPr bwMode="auto">
            <a:xfrm>
              <a:off x="4354519" y="3494662"/>
              <a:ext cx="434960" cy="224276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chemeClr val="tx1"/>
              </a:outerShdw>
            </a:effectLst>
          </p:spPr>
        </p:pic>
      </p:grp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483D1B54-194A-0AB6-C5E4-39C1690CCE18}"/>
              </a:ext>
            </a:extLst>
          </p:cNvPr>
          <p:cNvCxnSpPr>
            <a:cxnSpLocks/>
          </p:cNvCxnSpPr>
          <p:nvPr/>
        </p:nvCxnSpPr>
        <p:spPr>
          <a:xfrm flipH="1">
            <a:off x="6706861" y="3507059"/>
            <a:ext cx="970291" cy="532458"/>
          </a:xfrm>
          <a:prstGeom prst="straightConnector1">
            <a:avLst/>
          </a:prstGeom>
          <a:ln w="38100" cap="flat" cmpd="sng">
            <a:solidFill>
              <a:schemeClr val="bg1"/>
            </a:solidFill>
            <a:prstDash val="dash"/>
            <a:headEnd type="none"/>
            <a:tailEnd type="stealth"/>
          </a:ln>
          <a:effectLst>
            <a:glow rad="101600">
              <a:schemeClr val="accent1">
                <a:alpha val="60000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3" name="Group 62">
            <a:extLst>
              <a:ext uri="{FF2B5EF4-FFF2-40B4-BE49-F238E27FC236}">
                <a16:creationId xmlns:a16="http://schemas.microsoft.com/office/drawing/2014/main" id="{7759495B-197E-0DA4-FB56-A4C660A4D626}"/>
              </a:ext>
            </a:extLst>
          </p:cNvPr>
          <p:cNvGrpSpPr/>
          <p:nvPr/>
        </p:nvGrpSpPr>
        <p:grpSpPr>
          <a:xfrm>
            <a:off x="6384393" y="4024573"/>
            <a:ext cx="255908" cy="146896"/>
            <a:chOff x="4354519" y="3469262"/>
            <a:chExt cx="434960" cy="249676"/>
          </a:xfrm>
        </p:grpSpPr>
        <p:pic>
          <p:nvPicPr>
            <p:cNvPr id="1024" name="Picture 2" descr="Free eye see viewing vector">
              <a:extLst>
                <a:ext uri="{FF2B5EF4-FFF2-40B4-BE49-F238E27FC236}">
                  <a16:creationId xmlns:a16="http://schemas.microsoft.com/office/drawing/2014/main" id="{1AA0A4C0-F44B-1BE3-36B5-8186CBD5BB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85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GlowEdges/>
                      </a14:imgEffect>
                    </a14:imgLayer>
                  </a14:imgProps>
                </a:ext>
              </a:extLst>
            </a:blip>
            <a:stretch/>
          </p:blipFill>
          <p:spPr bwMode="auto">
            <a:xfrm>
              <a:off x="4354519" y="3469262"/>
              <a:ext cx="434960" cy="224276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chemeClr val="tx1"/>
              </a:outerShdw>
            </a:effectLst>
          </p:spPr>
        </p:pic>
        <p:pic>
          <p:nvPicPr>
            <p:cNvPr id="1025" name="Picture 2" descr="Free eye see viewing vector">
              <a:extLst>
                <a:ext uri="{FF2B5EF4-FFF2-40B4-BE49-F238E27FC236}">
                  <a16:creationId xmlns:a16="http://schemas.microsoft.com/office/drawing/2014/main" id="{D5AF6224-2D78-1ACC-739E-A181D2AA9F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grayscl/>
            </a:blip>
            <a:stretch/>
          </p:blipFill>
          <p:spPr bwMode="auto">
            <a:xfrm>
              <a:off x="4354519" y="3494662"/>
              <a:ext cx="434960" cy="224276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chemeClr val="tx1"/>
              </a:outerShdw>
            </a:effectLst>
          </p:spPr>
        </p:pic>
      </p:grpSp>
      <p:grpSp>
        <p:nvGrpSpPr>
          <p:cNvPr id="1027" name="Group 1026">
            <a:extLst>
              <a:ext uri="{FF2B5EF4-FFF2-40B4-BE49-F238E27FC236}">
                <a16:creationId xmlns:a16="http://schemas.microsoft.com/office/drawing/2014/main" id="{FBA44A8F-F266-AFBD-99D8-EB3D9178750B}"/>
              </a:ext>
            </a:extLst>
          </p:cNvPr>
          <p:cNvGrpSpPr/>
          <p:nvPr/>
        </p:nvGrpSpPr>
        <p:grpSpPr>
          <a:xfrm>
            <a:off x="7383006" y="3150218"/>
            <a:ext cx="255908" cy="146896"/>
            <a:chOff x="4354519" y="3469262"/>
            <a:chExt cx="434960" cy="249676"/>
          </a:xfrm>
        </p:grpSpPr>
        <p:pic>
          <p:nvPicPr>
            <p:cNvPr id="1028" name="Picture 2" descr="Free eye see viewing vector">
              <a:extLst>
                <a:ext uri="{FF2B5EF4-FFF2-40B4-BE49-F238E27FC236}">
                  <a16:creationId xmlns:a16="http://schemas.microsoft.com/office/drawing/2014/main" id="{E45E37F8-1E8E-1C82-03B2-D5391D1808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85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GlowEdges/>
                      </a14:imgEffect>
                    </a14:imgLayer>
                  </a14:imgProps>
                </a:ext>
              </a:extLst>
            </a:blip>
            <a:stretch/>
          </p:blipFill>
          <p:spPr bwMode="auto">
            <a:xfrm>
              <a:off x="4354519" y="3469262"/>
              <a:ext cx="434960" cy="224276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chemeClr val="tx1"/>
              </a:outerShdw>
            </a:effectLst>
          </p:spPr>
        </p:pic>
        <p:pic>
          <p:nvPicPr>
            <p:cNvPr id="1029" name="Picture 2" descr="Free eye see viewing vector">
              <a:extLst>
                <a:ext uri="{FF2B5EF4-FFF2-40B4-BE49-F238E27FC236}">
                  <a16:creationId xmlns:a16="http://schemas.microsoft.com/office/drawing/2014/main" id="{BAA3E481-0771-CF28-93B7-966081C1A0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grayscl/>
            </a:blip>
            <a:stretch/>
          </p:blipFill>
          <p:spPr bwMode="auto">
            <a:xfrm>
              <a:off x="4354519" y="3494662"/>
              <a:ext cx="434960" cy="224276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chemeClr val="tx1"/>
              </a:outerShdw>
            </a:effectLst>
          </p:spPr>
        </p:pic>
      </p:grpSp>
      <p:cxnSp>
        <p:nvCxnSpPr>
          <p:cNvPr id="1036" name="Straight Arrow Connector 1035">
            <a:extLst>
              <a:ext uri="{FF2B5EF4-FFF2-40B4-BE49-F238E27FC236}">
                <a16:creationId xmlns:a16="http://schemas.microsoft.com/office/drawing/2014/main" id="{0F7B2CFD-5019-4721-AA61-287CB167A5B9}"/>
              </a:ext>
            </a:extLst>
          </p:cNvPr>
          <p:cNvCxnSpPr>
            <a:cxnSpLocks/>
          </p:cNvCxnSpPr>
          <p:nvPr/>
        </p:nvCxnSpPr>
        <p:spPr>
          <a:xfrm flipV="1">
            <a:off x="6640302" y="3384091"/>
            <a:ext cx="742705" cy="559562"/>
          </a:xfrm>
          <a:prstGeom prst="straightConnector1">
            <a:avLst/>
          </a:prstGeom>
          <a:ln w="38100" cap="flat" cmpd="sng">
            <a:solidFill>
              <a:schemeClr val="bg1"/>
            </a:solidFill>
            <a:prstDash val="lgDash"/>
            <a:headEnd type="none"/>
            <a:tailEnd type="stealth"/>
          </a:ln>
          <a:effectLst>
            <a:glow rad="101600">
              <a:schemeClr val="accent1">
                <a:alpha val="60000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40" name="Group 1039">
            <a:extLst>
              <a:ext uri="{FF2B5EF4-FFF2-40B4-BE49-F238E27FC236}">
                <a16:creationId xmlns:a16="http://schemas.microsoft.com/office/drawing/2014/main" id="{A6625158-B504-623E-A5DC-09AAEAD4E71F}"/>
              </a:ext>
            </a:extLst>
          </p:cNvPr>
          <p:cNvGrpSpPr/>
          <p:nvPr/>
        </p:nvGrpSpPr>
        <p:grpSpPr>
          <a:xfrm>
            <a:off x="6322590" y="3252139"/>
            <a:ext cx="255908" cy="146896"/>
            <a:chOff x="4354519" y="3469262"/>
            <a:chExt cx="434960" cy="249676"/>
          </a:xfrm>
        </p:grpSpPr>
        <p:pic>
          <p:nvPicPr>
            <p:cNvPr id="1041" name="Picture 2" descr="Free eye see viewing vector">
              <a:extLst>
                <a:ext uri="{FF2B5EF4-FFF2-40B4-BE49-F238E27FC236}">
                  <a16:creationId xmlns:a16="http://schemas.microsoft.com/office/drawing/2014/main" id="{4027525B-8E24-9DF7-30CB-4162B15300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85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GlowEdges/>
                      </a14:imgEffect>
                    </a14:imgLayer>
                  </a14:imgProps>
                </a:ext>
              </a:extLst>
            </a:blip>
            <a:stretch/>
          </p:blipFill>
          <p:spPr bwMode="auto">
            <a:xfrm>
              <a:off x="4354519" y="3469262"/>
              <a:ext cx="434960" cy="224276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chemeClr val="tx1"/>
              </a:outerShdw>
            </a:effectLst>
          </p:spPr>
        </p:pic>
        <p:pic>
          <p:nvPicPr>
            <p:cNvPr id="1042" name="Picture 2" descr="Free eye see viewing vector">
              <a:extLst>
                <a:ext uri="{FF2B5EF4-FFF2-40B4-BE49-F238E27FC236}">
                  <a16:creationId xmlns:a16="http://schemas.microsoft.com/office/drawing/2014/main" id="{181134FC-6D10-9BD3-2E65-AAE1705A3D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grayscl/>
            </a:blip>
            <a:stretch/>
          </p:blipFill>
          <p:spPr bwMode="auto">
            <a:xfrm>
              <a:off x="4354519" y="3494662"/>
              <a:ext cx="434960" cy="224276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chemeClr val="tx1"/>
              </a:outerShdw>
            </a:effectLst>
          </p:spPr>
        </p:pic>
      </p:grpSp>
      <p:sp>
        <p:nvSpPr>
          <p:cNvPr id="9" name="Title 8">
            <a:extLst>
              <a:ext uri="{FF2B5EF4-FFF2-40B4-BE49-F238E27FC236}">
                <a16:creationId xmlns:a16="http://schemas.microsoft.com/office/drawing/2014/main" id="{A0DA36B4-3168-DD1C-B5F0-D8728B56C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FE466D2A-29E0-C2E5-566C-26641BA94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II. Overdriving Visual Depth Perception via Sound Modulation in VR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CBF16995-44BF-3751-26FB-9294A7418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4FD43-F6F2-4DF1-8D5D-1F8C60A190DF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F6118418-07B7-47E8-9831-AAD0CC4C2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55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424044-B29D-7230-0FED-70F564DB6126}"/>
              </a:ext>
            </a:extLst>
          </p:cNvPr>
          <p:cNvSpPr txBox="1"/>
          <p:nvPr/>
        </p:nvSpPr>
        <p:spPr>
          <a:xfrm>
            <a:off x="3562948" y="5320709"/>
            <a:ext cx="5064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Visual sequences now involve </a:t>
            </a:r>
            <a:r>
              <a:rPr lang="en-US" b="1" dirty="0"/>
              <a:t>depth changes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22275B-E56A-CCB6-F318-1B6D2C0AC726}"/>
              </a:ext>
            </a:extLst>
          </p:cNvPr>
          <p:cNvSpPr txBox="1"/>
          <p:nvPr/>
        </p:nvSpPr>
        <p:spPr>
          <a:xfrm>
            <a:off x="7475780" y="4735842"/>
            <a:ext cx="2110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Meta Orion</a:t>
            </a:r>
            <a:r>
              <a:rPr lang="en-US" dirty="0"/>
              <a:t> (2024)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896089-8CE8-5F60-9DB1-695344605C35}"/>
              </a:ext>
            </a:extLst>
          </p:cNvPr>
          <p:cNvSpPr txBox="1"/>
          <p:nvPr/>
        </p:nvSpPr>
        <p:spPr>
          <a:xfrm>
            <a:off x="2832806" y="4731186"/>
            <a:ext cx="2526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No Man’s Sky</a:t>
            </a:r>
            <a:r>
              <a:rPr lang="en-US" dirty="0"/>
              <a:t> (2016)</a:t>
            </a:r>
          </a:p>
        </p:txBody>
      </p:sp>
    </p:spTree>
    <p:extLst>
      <p:ext uri="{BB962C8B-B14F-4D97-AF65-F5344CB8AC3E}">
        <p14:creationId xmlns:p14="http://schemas.microsoft.com/office/powerpoint/2010/main" val="358463313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Bora Bora Umgebung in visionOS">
            <a:extLst>
              <a:ext uri="{FF2B5EF4-FFF2-40B4-BE49-F238E27FC236}">
                <a16:creationId xmlns:a16="http://schemas.microsoft.com/office/drawing/2014/main" id="{E7813871-6D6D-A7A2-B104-A866F7C883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152" y="2255488"/>
            <a:ext cx="3295615" cy="2130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Woman wearing Orion glasses and looking at a holographic screen">
            <a:extLst>
              <a:ext uri="{FF2B5EF4-FFF2-40B4-BE49-F238E27FC236}">
                <a16:creationId xmlns:a16="http://schemas.microsoft.com/office/drawing/2014/main" id="{F14C2B09-AAB1-BEB0-4590-FDF8F71B24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2" y="2183520"/>
            <a:ext cx="4154306" cy="2336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39F2FA3-5E3F-9C1D-291D-BF24BAA95D9B}"/>
              </a:ext>
            </a:extLst>
          </p:cNvPr>
          <p:cNvCxnSpPr>
            <a:cxnSpLocks/>
          </p:cNvCxnSpPr>
          <p:nvPr/>
        </p:nvCxnSpPr>
        <p:spPr>
          <a:xfrm flipH="1">
            <a:off x="3009900" y="3371758"/>
            <a:ext cx="901762" cy="270602"/>
          </a:xfrm>
          <a:prstGeom prst="straightConnector1">
            <a:avLst/>
          </a:prstGeom>
          <a:ln w="28575">
            <a:solidFill>
              <a:srgbClr val="FFFF00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9579468-01E2-2052-5231-A555688CD244}"/>
              </a:ext>
            </a:extLst>
          </p:cNvPr>
          <p:cNvCxnSpPr>
            <a:cxnSpLocks/>
          </p:cNvCxnSpPr>
          <p:nvPr/>
        </p:nvCxnSpPr>
        <p:spPr>
          <a:xfrm flipV="1">
            <a:off x="2984536" y="2910840"/>
            <a:ext cx="817845" cy="662940"/>
          </a:xfrm>
          <a:prstGeom prst="straightConnector1">
            <a:avLst/>
          </a:prstGeom>
          <a:ln w="28575">
            <a:solidFill>
              <a:srgbClr val="FFFF00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6C49414-54BE-B541-6C06-05CD24813766}"/>
              </a:ext>
            </a:extLst>
          </p:cNvPr>
          <p:cNvCxnSpPr>
            <a:cxnSpLocks/>
          </p:cNvCxnSpPr>
          <p:nvPr/>
        </p:nvCxnSpPr>
        <p:spPr>
          <a:xfrm flipV="1">
            <a:off x="4020059" y="2466110"/>
            <a:ext cx="921397" cy="378691"/>
          </a:xfrm>
          <a:prstGeom prst="straightConnector1">
            <a:avLst/>
          </a:prstGeom>
          <a:ln w="28575">
            <a:solidFill>
              <a:srgbClr val="FFFF00"/>
            </a:solidFill>
            <a:prstDash val="lg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E3A35873-92D0-B369-D826-F82B224811A8}"/>
              </a:ext>
            </a:extLst>
          </p:cNvPr>
          <p:cNvCxnSpPr>
            <a:cxnSpLocks/>
          </p:cNvCxnSpPr>
          <p:nvPr/>
        </p:nvCxnSpPr>
        <p:spPr>
          <a:xfrm flipH="1">
            <a:off x="4020059" y="2549237"/>
            <a:ext cx="921397" cy="683491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7067A923-C48D-B72F-4DEE-AD9B8D52FB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5692" y="2183518"/>
            <a:ext cx="4131053" cy="2336800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936DB81-856E-3066-514C-218EF90C44B9}"/>
              </a:ext>
            </a:extLst>
          </p:cNvPr>
          <p:cNvCxnSpPr>
            <a:cxnSpLocks/>
          </p:cNvCxnSpPr>
          <p:nvPr/>
        </p:nvCxnSpPr>
        <p:spPr>
          <a:xfrm flipH="1">
            <a:off x="2920878" y="3429407"/>
            <a:ext cx="902710" cy="514246"/>
          </a:xfrm>
          <a:prstGeom prst="straightConnector1">
            <a:avLst/>
          </a:prstGeom>
          <a:ln w="38100" cap="flat" cmpd="sng">
            <a:solidFill>
              <a:schemeClr val="bg1"/>
            </a:solidFill>
            <a:prstDash val="sysDot"/>
            <a:headEnd type="none"/>
            <a:tailEnd type="stealth"/>
          </a:ln>
          <a:effectLst>
            <a:glow rad="101600">
              <a:schemeClr val="accent1">
                <a:alpha val="60000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2421E8D-CBC6-BC93-5D55-6B8724C0660B}"/>
              </a:ext>
            </a:extLst>
          </p:cNvPr>
          <p:cNvGrpSpPr/>
          <p:nvPr/>
        </p:nvGrpSpPr>
        <p:grpSpPr>
          <a:xfrm>
            <a:off x="2621988" y="3943653"/>
            <a:ext cx="255908" cy="146896"/>
            <a:chOff x="4354519" y="3469262"/>
            <a:chExt cx="434960" cy="249676"/>
          </a:xfrm>
        </p:grpSpPr>
        <p:pic>
          <p:nvPicPr>
            <p:cNvPr id="21" name="Picture 2" descr="Free eye see viewing vector">
              <a:extLst>
                <a:ext uri="{FF2B5EF4-FFF2-40B4-BE49-F238E27FC236}">
                  <a16:creationId xmlns:a16="http://schemas.microsoft.com/office/drawing/2014/main" id="{FE7EF3AC-4474-BC6D-70F1-FA58883B51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85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GlowEdges/>
                      </a14:imgEffect>
                    </a14:imgLayer>
                  </a14:imgProps>
                </a:ext>
              </a:extLst>
            </a:blip>
            <a:stretch/>
          </p:blipFill>
          <p:spPr bwMode="auto">
            <a:xfrm>
              <a:off x="4354519" y="3469262"/>
              <a:ext cx="434960" cy="224276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chemeClr val="tx1"/>
              </a:outerShdw>
            </a:effectLst>
          </p:spPr>
        </p:pic>
        <p:pic>
          <p:nvPicPr>
            <p:cNvPr id="22" name="Picture 2" descr="Free eye see viewing vector">
              <a:extLst>
                <a:ext uri="{FF2B5EF4-FFF2-40B4-BE49-F238E27FC236}">
                  <a16:creationId xmlns:a16="http://schemas.microsoft.com/office/drawing/2014/main" id="{B122080A-E935-3BFF-D73F-741D5688A0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grayscl/>
            </a:blip>
            <a:stretch/>
          </p:blipFill>
          <p:spPr bwMode="auto">
            <a:xfrm>
              <a:off x="4354519" y="3494662"/>
              <a:ext cx="434960" cy="224276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chemeClr val="tx1"/>
              </a:outerShdw>
            </a:effectLst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51845FE-5344-97DF-2FE6-EC9A18AB0E48}"/>
              </a:ext>
            </a:extLst>
          </p:cNvPr>
          <p:cNvGrpSpPr/>
          <p:nvPr/>
        </p:nvGrpSpPr>
        <p:grpSpPr>
          <a:xfrm>
            <a:off x="3895683" y="3303171"/>
            <a:ext cx="255908" cy="146896"/>
            <a:chOff x="4354519" y="3469262"/>
            <a:chExt cx="434960" cy="249676"/>
          </a:xfrm>
        </p:grpSpPr>
        <p:pic>
          <p:nvPicPr>
            <p:cNvPr id="24" name="Picture 2" descr="Free eye see viewing vector">
              <a:extLst>
                <a:ext uri="{FF2B5EF4-FFF2-40B4-BE49-F238E27FC236}">
                  <a16:creationId xmlns:a16="http://schemas.microsoft.com/office/drawing/2014/main" id="{E9FA3045-1434-30A0-85B2-0F060D11E5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85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GlowEdges/>
                      </a14:imgEffect>
                    </a14:imgLayer>
                  </a14:imgProps>
                </a:ext>
              </a:extLst>
            </a:blip>
            <a:stretch/>
          </p:blipFill>
          <p:spPr bwMode="auto">
            <a:xfrm>
              <a:off x="4354519" y="3469262"/>
              <a:ext cx="434960" cy="224276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chemeClr val="tx1"/>
              </a:outerShdw>
            </a:effectLst>
          </p:spPr>
        </p:pic>
        <p:pic>
          <p:nvPicPr>
            <p:cNvPr id="26" name="Picture 2" descr="Free eye see viewing vector">
              <a:extLst>
                <a:ext uri="{FF2B5EF4-FFF2-40B4-BE49-F238E27FC236}">
                  <a16:creationId xmlns:a16="http://schemas.microsoft.com/office/drawing/2014/main" id="{932F2CAA-3438-AF2C-5763-BD55E87129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grayscl/>
            </a:blip>
            <a:stretch/>
          </p:blipFill>
          <p:spPr bwMode="auto">
            <a:xfrm>
              <a:off x="4354519" y="3494662"/>
              <a:ext cx="434960" cy="224276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chemeClr val="tx1"/>
              </a:outerShdw>
            </a:effectLst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3E6059A-A862-34A2-36CD-F0839C16242A}"/>
              </a:ext>
            </a:extLst>
          </p:cNvPr>
          <p:cNvGrpSpPr/>
          <p:nvPr/>
        </p:nvGrpSpPr>
        <p:grpSpPr>
          <a:xfrm>
            <a:off x="3742346" y="2678380"/>
            <a:ext cx="255908" cy="146896"/>
            <a:chOff x="4354519" y="3469262"/>
            <a:chExt cx="434960" cy="249676"/>
          </a:xfrm>
        </p:grpSpPr>
        <p:pic>
          <p:nvPicPr>
            <p:cNvPr id="29" name="Picture 2" descr="Free eye see viewing vector">
              <a:extLst>
                <a:ext uri="{FF2B5EF4-FFF2-40B4-BE49-F238E27FC236}">
                  <a16:creationId xmlns:a16="http://schemas.microsoft.com/office/drawing/2014/main" id="{23DE4774-C6CF-CCDA-575C-C0A5BBF3B8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85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GlowEdges/>
                      </a14:imgEffect>
                    </a14:imgLayer>
                  </a14:imgProps>
                </a:ext>
              </a:extLst>
            </a:blip>
            <a:stretch/>
          </p:blipFill>
          <p:spPr bwMode="auto">
            <a:xfrm>
              <a:off x="4354519" y="3469262"/>
              <a:ext cx="434960" cy="224276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chemeClr val="tx1"/>
              </a:outerShdw>
            </a:effectLst>
          </p:spPr>
        </p:pic>
        <p:pic>
          <p:nvPicPr>
            <p:cNvPr id="30" name="Picture 2" descr="Free eye see viewing vector">
              <a:extLst>
                <a:ext uri="{FF2B5EF4-FFF2-40B4-BE49-F238E27FC236}">
                  <a16:creationId xmlns:a16="http://schemas.microsoft.com/office/drawing/2014/main" id="{62ABC762-F3AA-9560-F2E1-99AB864B44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grayscl/>
            </a:blip>
            <a:stretch/>
          </p:blipFill>
          <p:spPr bwMode="auto">
            <a:xfrm>
              <a:off x="4354519" y="3494662"/>
              <a:ext cx="434960" cy="224276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chemeClr val="tx1"/>
              </a:outerShdw>
            </a:effectLst>
          </p:spPr>
        </p:pic>
      </p:grp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E054F60-DCFF-31CA-8743-5D912D240FE1}"/>
              </a:ext>
            </a:extLst>
          </p:cNvPr>
          <p:cNvCxnSpPr>
            <a:cxnSpLocks/>
          </p:cNvCxnSpPr>
          <p:nvPr/>
        </p:nvCxnSpPr>
        <p:spPr>
          <a:xfrm flipV="1">
            <a:off x="2832805" y="2825277"/>
            <a:ext cx="872311" cy="1047011"/>
          </a:xfrm>
          <a:prstGeom prst="straightConnector1">
            <a:avLst/>
          </a:prstGeom>
          <a:ln w="38100" cap="flat" cmpd="sng">
            <a:solidFill>
              <a:schemeClr val="bg1"/>
            </a:solidFill>
            <a:prstDash val="dash"/>
            <a:headEnd type="none"/>
            <a:tailEnd type="stealth"/>
          </a:ln>
          <a:effectLst>
            <a:glow rad="101600">
              <a:schemeClr val="accent1">
                <a:alpha val="60000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69BEA59-FDA4-9EE0-F194-4A0913CD9C42}"/>
              </a:ext>
            </a:extLst>
          </p:cNvPr>
          <p:cNvGrpSpPr/>
          <p:nvPr/>
        </p:nvGrpSpPr>
        <p:grpSpPr>
          <a:xfrm>
            <a:off x="5189104" y="2531484"/>
            <a:ext cx="255908" cy="146896"/>
            <a:chOff x="4354519" y="3469262"/>
            <a:chExt cx="434960" cy="249676"/>
          </a:xfrm>
        </p:grpSpPr>
        <p:pic>
          <p:nvPicPr>
            <p:cNvPr id="38" name="Picture 2" descr="Free eye see viewing vector">
              <a:extLst>
                <a:ext uri="{FF2B5EF4-FFF2-40B4-BE49-F238E27FC236}">
                  <a16:creationId xmlns:a16="http://schemas.microsoft.com/office/drawing/2014/main" id="{55E9B0DB-A8E3-470C-6829-E2281971E7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85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GlowEdges/>
                      </a14:imgEffect>
                    </a14:imgLayer>
                  </a14:imgProps>
                </a:ext>
              </a:extLst>
            </a:blip>
            <a:stretch/>
          </p:blipFill>
          <p:spPr bwMode="auto">
            <a:xfrm>
              <a:off x="4354519" y="3469262"/>
              <a:ext cx="434960" cy="224276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chemeClr val="tx1"/>
              </a:outerShdw>
            </a:effectLst>
          </p:spPr>
        </p:pic>
        <p:pic>
          <p:nvPicPr>
            <p:cNvPr id="39" name="Picture 2" descr="Free eye see viewing vector">
              <a:extLst>
                <a:ext uri="{FF2B5EF4-FFF2-40B4-BE49-F238E27FC236}">
                  <a16:creationId xmlns:a16="http://schemas.microsoft.com/office/drawing/2014/main" id="{B3B32D34-E44C-04E8-60A2-4698FC99B6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grayscl/>
            </a:blip>
            <a:stretch/>
          </p:blipFill>
          <p:spPr bwMode="auto">
            <a:xfrm>
              <a:off x="4354519" y="3494662"/>
              <a:ext cx="434960" cy="224276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chemeClr val="tx1"/>
              </a:outerShdw>
            </a:effectLst>
          </p:spPr>
        </p:pic>
      </p:grp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CFCC97E3-F342-BF73-6AF2-5B1290503957}"/>
              </a:ext>
            </a:extLst>
          </p:cNvPr>
          <p:cNvCxnSpPr>
            <a:cxnSpLocks/>
          </p:cNvCxnSpPr>
          <p:nvPr/>
        </p:nvCxnSpPr>
        <p:spPr>
          <a:xfrm flipV="1">
            <a:off x="4071217" y="2612404"/>
            <a:ext cx="1030436" cy="131952"/>
          </a:xfrm>
          <a:prstGeom prst="straightConnector1">
            <a:avLst/>
          </a:prstGeom>
          <a:ln w="38100" cap="flat" cmpd="sng">
            <a:solidFill>
              <a:schemeClr val="bg1"/>
            </a:solidFill>
            <a:prstDash val="lgDash"/>
            <a:headEnd type="none"/>
            <a:tailEnd type="stealth"/>
          </a:ln>
          <a:effectLst>
            <a:glow rad="101600">
              <a:schemeClr val="accent1">
                <a:alpha val="60000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860902A9-EEBE-828C-2C36-64D7C92DDD93}"/>
              </a:ext>
            </a:extLst>
          </p:cNvPr>
          <p:cNvCxnSpPr>
            <a:cxnSpLocks/>
          </p:cNvCxnSpPr>
          <p:nvPr/>
        </p:nvCxnSpPr>
        <p:spPr>
          <a:xfrm flipH="1">
            <a:off x="4215932" y="2726605"/>
            <a:ext cx="967804" cy="567095"/>
          </a:xfrm>
          <a:prstGeom prst="straightConnector1">
            <a:avLst/>
          </a:prstGeom>
          <a:ln w="38100" cap="flat" cmpd="sng">
            <a:solidFill>
              <a:schemeClr val="bg1"/>
            </a:solidFill>
            <a:headEnd type="none"/>
            <a:tailEnd type="stealth"/>
          </a:ln>
          <a:effectLst>
            <a:glow rad="101600">
              <a:schemeClr val="accent1">
                <a:alpha val="60000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0A87A791-B354-14C0-EAB0-619EE3729D2A}"/>
              </a:ext>
            </a:extLst>
          </p:cNvPr>
          <p:cNvCxnSpPr>
            <a:cxnSpLocks/>
          </p:cNvCxnSpPr>
          <p:nvPr/>
        </p:nvCxnSpPr>
        <p:spPr>
          <a:xfrm flipH="1">
            <a:off x="6640128" y="3235157"/>
            <a:ext cx="681249" cy="100605"/>
          </a:xfrm>
          <a:prstGeom prst="straightConnector1">
            <a:avLst/>
          </a:prstGeom>
          <a:ln w="38100" cap="flat" cmpd="sng">
            <a:solidFill>
              <a:schemeClr val="bg1"/>
            </a:solidFill>
            <a:headEnd type="none"/>
            <a:tailEnd type="stealth"/>
          </a:ln>
          <a:effectLst>
            <a:glow rad="101600">
              <a:schemeClr val="accent1">
                <a:alpha val="60000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A3143ADB-4EBA-C713-B413-BD013A83BBA6}"/>
              </a:ext>
            </a:extLst>
          </p:cNvPr>
          <p:cNvCxnSpPr>
            <a:cxnSpLocks/>
          </p:cNvCxnSpPr>
          <p:nvPr/>
        </p:nvCxnSpPr>
        <p:spPr>
          <a:xfrm flipH="1">
            <a:off x="8010424" y="3187700"/>
            <a:ext cx="758926" cy="241300"/>
          </a:xfrm>
          <a:prstGeom prst="straightConnector1">
            <a:avLst/>
          </a:prstGeom>
          <a:ln w="38100" cap="flat" cmpd="sng">
            <a:solidFill>
              <a:schemeClr val="bg1"/>
            </a:solidFill>
            <a:prstDash val="sysDot"/>
            <a:headEnd type="none"/>
            <a:tailEnd type="stealth"/>
          </a:ln>
          <a:effectLst>
            <a:glow rad="101600">
              <a:schemeClr val="accent1">
                <a:alpha val="60000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6" name="Group 55">
            <a:extLst>
              <a:ext uri="{FF2B5EF4-FFF2-40B4-BE49-F238E27FC236}">
                <a16:creationId xmlns:a16="http://schemas.microsoft.com/office/drawing/2014/main" id="{7E517721-5658-6131-C2F8-80330F8E722C}"/>
              </a:ext>
            </a:extLst>
          </p:cNvPr>
          <p:cNvGrpSpPr/>
          <p:nvPr/>
        </p:nvGrpSpPr>
        <p:grpSpPr>
          <a:xfrm>
            <a:off x="7717364" y="3384091"/>
            <a:ext cx="255908" cy="146896"/>
            <a:chOff x="4354519" y="3469262"/>
            <a:chExt cx="434960" cy="249676"/>
          </a:xfrm>
        </p:grpSpPr>
        <p:pic>
          <p:nvPicPr>
            <p:cNvPr id="57" name="Picture 2" descr="Free eye see viewing vector">
              <a:extLst>
                <a:ext uri="{FF2B5EF4-FFF2-40B4-BE49-F238E27FC236}">
                  <a16:creationId xmlns:a16="http://schemas.microsoft.com/office/drawing/2014/main" id="{D6A364A2-63DC-164F-AB84-BCE9AF38A4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85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GlowEdges/>
                      </a14:imgEffect>
                    </a14:imgLayer>
                  </a14:imgProps>
                </a:ext>
              </a:extLst>
            </a:blip>
            <a:stretch/>
          </p:blipFill>
          <p:spPr bwMode="auto">
            <a:xfrm>
              <a:off x="4354519" y="3469262"/>
              <a:ext cx="434960" cy="224276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chemeClr val="tx1"/>
              </a:outerShdw>
            </a:effectLst>
          </p:spPr>
        </p:pic>
        <p:pic>
          <p:nvPicPr>
            <p:cNvPr id="58" name="Picture 2" descr="Free eye see viewing vector">
              <a:extLst>
                <a:ext uri="{FF2B5EF4-FFF2-40B4-BE49-F238E27FC236}">
                  <a16:creationId xmlns:a16="http://schemas.microsoft.com/office/drawing/2014/main" id="{F11393A3-7FEE-7EB2-4D6D-29390ED413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grayscl/>
            </a:blip>
            <a:stretch/>
          </p:blipFill>
          <p:spPr bwMode="auto">
            <a:xfrm>
              <a:off x="4354519" y="3494662"/>
              <a:ext cx="434960" cy="224276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chemeClr val="tx1"/>
              </a:outerShdw>
            </a:effectLst>
          </p:spPr>
        </p:pic>
      </p:grp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483D1B54-194A-0AB6-C5E4-39C1690CCE18}"/>
              </a:ext>
            </a:extLst>
          </p:cNvPr>
          <p:cNvCxnSpPr>
            <a:cxnSpLocks/>
          </p:cNvCxnSpPr>
          <p:nvPr/>
        </p:nvCxnSpPr>
        <p:spPr>
          <a:xfrm flipH="1">
            <a:off x="6706861" y="3507059"/>
            <a:ext cx="970291" cy="532458"/>
          </a:xfrm>
          <a:prstGeom prst="straightConnector1">
            <a:avLst/>
          </a:prstGeom>
          <a:ln w="38100" cap="flat" cmpd="sng">
            <a:solidFill>
              <a:schemeClr val="bg1"/>
            </a:solidFill>
            <a:prstDash val="dash"/>
            <a:headEnd type="none"/>
            <a:tailEnd type="stealth"/>
          </a:ln>
          <a:effectLst>
            <a:glow rad="101600">
              <a:schemeClr val="accent1">
                <a:alpha val="60000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3" name="Group 62">
            <a:extLst>
              <a:ext uri="{FF2B5EF4-FFF2-40B4-BE49-F238E27FC236}">
                <a16:creationId xmlns:a16="http://schemas.microsoft.com/office/drawing/2014/main" id="{7759495B-197E-0DA4-FB56-A4C660A4D626}"/>
              </a:ext>
            </a:extLst>
          </p:cNvPr>
          <p:cNvGrpSpPr/>
          <p:nvPr/>
        </p:nvGrpSpPr>
        <p:grpSpPr>
          <a:xfrm>
            <a:off x="6384393" y="4024573"/>
            <a:ext cx="255908" cy="146896"/>
            <a:chOff x="4354519" y="3469262"/>
            <a:chExt cx="434960" cy="249676"/>
          </a:xfrm>
        </p:grpSpPr>
        <p:pic>
          <p:nvPicPr>
            <p:cNvPr id="1024" name="Picture 2" descr="Free eye see viewing vector">
              <a:extLst>
                <a:ext uri="{FF2B5EF4-FFF2-40B4-BE49-F238E27FC236}">
                  <a16:creationId xmlns:a16="http://schemas.microsoft.com/office/drawing/2014/main" id="{1AA0A4C0-F44B-1BE3-36B5-8186CBD5BB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85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GlowEdges/>
                      </a14:imgEffect>
                    </a14:imgLayer>
                  </a14:imgProps>
                </a:ext>
              </a:extLst>
            </a:blip>
            <a:stretch/>
          </p:blipFill>
          <p:spPr bwMode="auto">
            <a:xfrm>
              <a:off x="4354519" y="3469262"/>
              <a:ext cx="434960" cy="224276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chemeClr val="tx1"/>
              </a:outerShdw>
            </a:effectLst>
          </p:spPr>
        </p:pic>
        <p:pic>
          <p:nvPicPr>
            <p:cNvPr id="1025" name="Picture 2" descr="Free eye see viewing vector">
              <a:extLst>
                <a:ext uri="{FF2B5EF4-FFF2-40B4-BE49-F238E27FC236}">
                  <a16:creationId xmlns:a16="http://schemas.microsoft.com/office/drawing/2014/main" id="{D5AF6224-2D78-1ACC-739E-A181D2AA9F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grayscl/>
            </a:blip>
            <a:stretch/>
          </p:blipFill>
          <p:spPr bwMode="auto">
            <a:xfrm>
              <a:off x="4354519" y="3494662"/>
              <a:ext cx="434960" cy="224276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chemeClr val="tx1"/>
              </a:outerShdw>
            </a:effectLst>
          </p:spPr>
        </p:pic>
      </p:grpSp>
      <p:grpSp>
        <p:nvGrpSpPr>
          <p:cNvPr id="1027" name="Group 1026">
            <a:extLst>
              <a:ext uri="{FF2B5EF4-FFF2-40B4-BE49-F238E27FC236}">
                <a16:creationId xmlns:a16="http://schemas.microsoft.com/office/drawing/2014/main" id="{FBA44A8F-F266-AFBD-99D8-EB3D9178750B}"/>
              </a:ext>
            </a:extLst>
          </p:cNvPr>
          <p:cNvGrpSpPr/>
          <p:nvPr/>
        </p:nvGrpSpPr>
        <p:grpSpPr>
          <a:xfrm>
            <a:off x="7383006" y="3150218"/>
            <a:ext cx="255908" cy="146896"/>
            <a:chOff x="4354519" y="3469262"/>
            <a:chExt cx="434960" cy="249676"/>
          </a:xfrm>
        </p:grpSpPr>
        <p:pic>
          <p:nvPicPr>
            <p:cNvPr id="1028" name="Picture 2" descr="Free eye see viewing vector">
              <a:extLst>
                <a:ext uri="{FF2B5EF4-FFF2-40B4-BE49-F238E27FC236}">
                  <a16:creationId xmlns:a16="http://schemas.microsoft.com/office/drawing/2014/main" id="{E45E37F8-1E8E-1C82-03B2-D5391D1808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85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GlowEdges/>
                      </a14:imgEffect>
                    </a14:imgLayer>
                  </a14:imgProps>
                </a:ext>
              </a:extLst>
            </a:blip>
            <a:stretch/>
          </p:blipFill>
          <p:spPr bwMode="auto">
            <a:xfrm>
              <a:off x="4354519" y="3469262"/>
              <a:ext cx="434960" cy="224276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chemeClr val="tx1"/>
              </a:outerShdw>
            </a:effectLst>
          </p:spPr>
        </p:pic>
        <p:pic>
          <p:nvPicPr>
            <p:cNvPr id="1029" name="Picture 2" descr="Free eye see viewing vector">
              <a:extLst>
                <a:ext uri="{FF2B5EF4-FFF2-40B4-BE49-F238E27FC236}">
                  <a16:creationId xmlns:a16="http://schemas.microsoft.com/office/drawing/2014/main" id="{BAA3E481-0771-CF28-93B7-966081C1A0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grayscl/>
            </a:blip>
            <a:stretch/>
          </p:blipFill>
          <p:spPr bwMode="auto">
            <a:xfrm>
              <a:off x="4354519" y="3494662"/>
              <a:ext cx="434960" cy="224276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chemeClr val="tx1"/>
              </a:outerShdw>
            </a:effectLst>
          </p:spPr>
        </p:pic>
      </p:grpSp>
      <p:cxnSp>
        <p:nvCxnSpPr>
          <p:cNvPr id="1036" name="Straight Arrow Connector 1035">
            <a:extLst>
              <a:ext uri="{FF2B5EF4-FFF2-40B4-BE49-F238E27FC236}">
                <a16:creationId xmlns:a16="http://schemas.microsoft.com/office/drawing/2014/main" id="{0F7B2CFD-5019-4721-AA61-287CB167A5B9}"/>
              </a:ext>
            </a:extLst>
          </p:cNvPr>
          <p:cNvCxnSpPr>
            <a:cxnSpLocks/>
          </p:cNvCxnSpPr>
          <p:nvPr/>
        </p:nvCxnSpPr>
        <p:spPr>
          <a:xfrm flipV="1">
            <a:off x="6640302" y="3384091"/>
            <a:ext cx="742705" cy="559562"/>
          </a:xfrm>
          <a:prstGeom prst="straightConnector1">
            <a:avLst/>
          </a:prstGeom>
          <a:ln w="38100" cap="flat" cmpd="sng">
            <a:solidFill>
              <a:schemeClr val="bg1"/>
            </a:solidFill>
            <a:prstDash val="lgDash"/>
            <a:headEnd type="none"/>
            <a:tailEnd type="stealth"/>
          </a:ln>
          <a:effectLst>
            <a:glow rad="101600">
              <a:schemeClr val="accent1">
                <a:alpha val="60000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40" name="Group 1039">
            <a:extLst>
              <a:ext uri="{FF2B5EF4-FFF2-40B4-BE49-F238E27FC236}">
                <a16:creationId xmlns:a16="http://schemas.microsoft.com/office/drawing/2014/main" id="{A6625158-B504-623E-A5DC-09AAEAD4E71F}"/>
              </a:ext>
            </a:extLst>
          </p:cNvPr>
          <p:cNvGrpSpPr/>
          <p:nvPr/>
        </p:nvGrpSpPr>
        <p:grpSpPr>
          <a:xfrm>
            <a:off x="6322590" y="3252139"/>
            <a:ext cx="255908" cy="146896"/>
            <a:chOff x="4354519" y="3469262"/>
            <a:chExt cx="434960" cy="249676"/>
          </a:xfrm>
        </p:grpSpPr>
        <p:pic>
          <p:nvPicPr>
            <p:cNvPr id="1041" name="Picture 2" descr="Free eye see viewing vector">
              <a:extLst>
                <a:ext uri="{FF2B5EF4-FFF2-40B4-BE49-F238E27FC236}">
                  <a16:creationId xmlns:a16="http://schemas.microsoft.com/office/drawing/2014/main" id="{4027525B-8E24-9DF7-30CB-4162B15300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85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GlowEdges/>
                      </a14:imgEffect>
                    </a14:imgLayer>
                  </a14:imgProps>
                </a:ext>
              </a:extLst>
            </a:blip>
            <a:stretch/>
          </p:blipFill>
          <p:spPr bwMode="auto">
            <a:xfrm>
              <a:off x="4354519" y="3469262"/>
              <a:ext cx="434960" cy="224276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chemeClr val="tx1"/>
              </a:outerShdw>
            </a:effectLst>
          </p:spPr>
        </p:pic>
        <p:pic>
          <p:nvPicPr>
            <p:cNvPr id="1042" name="Picture 2" descr="Free eye see viewing vector">
              <a:extLst>
                <a:ext uri="{FF2B5EF4-FFF2-40B4-BE49-F238E27FC236}">
                  <a16:creationId xmlns:a16="http://schemas.microsoft.com/office/drawing/2014/main" id="{181134FC-6D10-9BD3-2E65-AAE1705A3D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grayscl/>
            </a:blip>
            <a:stretch/>
          </p:blipFill>
          <p:spPr bwMode="auto">
            <a:xfrm>
              <a:off x="4354519" y="3494662"/>
              <a:ext cx="434960" cy="224276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chemeClr val="tx1"/>
              </a:outerShdw>
            </a:effectLst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CF18598E-4C9E-0B40-18E4-838B46CE5C38}"/>
              </a:ext>
            </a:extLst>
          </p:cNvPr>
          <p:cNvSpPr txBox="1"/>
          <p:nvPr/>
        </p:nvSpPr>
        <p:spPr>
          <a:xfrm>
            <a:off x="3562948" y="5320709"/>
            <a:ext cx="5206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Faster visual motions by modulating </a:t>
            </a:r>
            <a:r>
              <a:rPr lang="en-US" b="1" dirty="0">
                <a:solidFill>
                  <a:srgbClr val="00FCFF"/>
                </a:solidFill>
              </a:rPr>
              <a:t>auditory cues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73F9E510-BE15-708F-85A6-7C1A27DE6A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68140" y="2310284"/>
            <a:ext cx="975435" cy="514246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CD3B9786-BC5E-7A59-D958-59EDBB6792C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5692" y="3658319"/>
            <a:ext cx="975435" cy="514246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CC2C2922-93F8-147F-9C00-0F0F78B1394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62312" y="2858424"/>
            <a:ext cx="975435" cy="514246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1CF41510-87B0-000A-9835-8F1CA5C1B7B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84495" y="2188246"/>
            <a:ext cx="975435" cy="514246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194EEB5C-37E7-54C5-E460-07F092BA65C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0780" y="2852132"/>
            <a:ext cx="975435" cy="514246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1E59E2C3-52D1-6C52-4873-EC4D037CF82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88734" y="2778353"/>
            <a:ext cx="975435" cy="514246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CD608F16-F6CC-197E-C992-2ACD9ACFADD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55716" y="3399035"/>
            <a:ext cx="975435" cy="514246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A2A0BCEB-8B70-3AEA-B8EF-EAE2E3EBB8F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49684" y="3535269"/>
            <a:ext cx="975435" cy="514246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F4452B2F-377A-C45F-23FE-9DC095A54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10577BB6-4AA4-6862-969C-6D234AEED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II. Overdriving Visual Depth Perception via Sound Modulation in VR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E189E785-C0DF-D6C0-F051-121722FB6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194F8-85A8-4FE6-A540-79A6368A9EEC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AA706523-E373-B5AE-2E43-FAB7884CC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56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8863C3-B885-5082-452A-7240DC78146E}"/>
              </a:ext>
            </a:extLst>
          </p:cNvPr>
          <p:cNvSpPr txBox="1"/>
          <p:nvPr/>
        </p:nvSpPr>
        <p:spPr>
          <a:xfrm>
            <a:off x="7475780" y="4735842"/>
            <a:ext cx="2110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Meta Orion</a:t>
            </a:r>
            <a:r>
              <a:rPr lang="en-US" dirty="0"/>
              <a:t> (2024)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44FF7A-5CA5-6A6F-204E-6348FD7B0C1F}"/>
              </a:ext>
            </a:extLst>
          </p:cNvPr>
          <p:cNvSpPr txBox="1"/>
          <p:nvPr/>
        </p:nvSpPr>
        <p:spPr>
          <a:xfrm>
            <a:off x="2832806" y="4731186"/>
            <a:ext cx="2526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No Man’s Sky</a:t>
            </a:r>
            <a:r>
              <a:rPr lang="en-US" dirty="0"/>
              <a:t> (2016)</a:t>
            </a:r>
          </a:p>
        </p:txBody>
      </p:sp>
    </p:spTree>
    <p:extLst>
      <p:ext uri="{BB962C8B-B14F-4D97-AF65-F5344CB8AC3E}">
        <p14:creationId xmlns:p14="http://schemas.microsoft.com/office/powerpoint/2010/main" val="203825203"/>
      </p:ext>
    </p:extLst>
  </p:cSld>
  <p:clrMapOvr>
    <a:masterClrMapping/>
  </p:clrMapOvr>
  <p:transition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23999" y="2054653"/>
            <a:ext cx="9144000" cy="137434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000" dirty="0"/>
              <a:t>II. Overdriving Visual Depth Perception via Sound Modulation in VR</a:t>
            </a:r>
            <a:endParaRPr sz="80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CE0AB7-548F-7D4D-DE4F-856B6099A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57</a:t>
            </a:fld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FCF8ABA0-206F-B317-F250-863C7B346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13386-F7D0-42B6-87DE-20E1C78720CA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3" name="Footer Placeholder 11">
            <a:extLst>
              <a:ext uri="{FF2B5EF4-FFF2-40B4-BE49-F238E27FC236}">
                <a16:creationId xmlns:a16="http://schemas.microsoft.com/office/drawing/2014/main" id="{AFC9E101-5074-7787-45B2-70A183E6A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5784" y="6310312"/>
            <a:ext cx="5400431" cy="365125"/>
          </a:xfrm>
        </p:spPr>
        <p:txBody>
          <a:bodyPr/>
          <a:lstStyle/>
          <a:p>
            <a:r>
              <a:rPr lang="en-US"/>
              <a:t>II. Overdriving Visual Depth Perception via Sound Modulation in VR</a:t>
            </a:r>
            <a:endParaRPr lang="en-US" dirty="0"/>
          </a:p>
        </p:txBody>
      </p:sp>
      <p:sp>
        <p:nvSpPr>
          <p:cNvPr id="9" name="Subtitle 7">
            <a:extLst>
              <a:ext uri="{FF2B5EF4-FFF2-40B4-BE49-F238E27FC236}">
                <a16:creationId xmlns:a16="http://schemas.microsoft.com/office/drawing/2014/main" id="{214AC55B-4DE5-8259-1EDE-D77CF5972DC8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auto">
          <a:xfrm>
            <a:off x="1523999" y="4079875"/>
            <a:ext cx="9144000" cy="460320"/>
          </a:xfrm>
        </p:spPr>
        <p:txBody>
          <a:bodyPr/>
          <a:lstStyle/>
          <a:p>
            <a:r>
              <a:rPr lang="en-US" dirty="0"/>
              <a:t>User Study - Methodology</a:t>
            </a:r>
          </a:p>
        </p:txBody>
      </p:sp>
    </p:spTree>
    <p:extLst>
      <p:ext uri="{BB962C8B-B14F-4D97-AF65-F5344CB8AC3E}">
        <p14:creationId xmlns:p14="http://schemas.microsoft.com/office/powerpoint/2010/main" val="95150312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16DFFFF-90DC-0374-0862-B6F07698C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+mj-lt"/>
              </a:rPr>
              <a:t>Method: Visual Convergence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41FDBEA-5064-5FA2-E636-CAC53B942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II. Overdriving Visual Depth Perception via Sound Modulation in VR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2906109-1FAC-3B59-A702-B44099996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5129F-6D41-4205-ADB6-197B717278AA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F3F5B08-4F09-6128-89D0-6A5E0B390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58</a:t>
            </a:fld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1BA9806-ACAA-273F-D247-3EBA9CB9AB99}"/>
              </a:ext>
            </a:extLst>
          </p:cNvPr>
          <p:cNvCxnSpPr>
            <a:cxnSpLocks/>
          </p:cNvCxnSpPr>
          <p:nvPr/>
        </p:nvCxnSpPr>
        <p:spPr>
          <a:xfrm flipV="1">
            <a:off x="3830052" y="2006320"/>
            <a:ext cx="0" cy="3522679"/>
          </a:xfrm>
          <a:prstGeom prst="line">
            <a:avLst/>
          </a:prstGeom>
          <a:ln>
            <a:prstDash val="sys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6445C6A-5BB9-9517-31E0-F3E403CCB2DF}"/>
              </a:ext>
            </a:extLst>
          </p:cNvPr>
          <p:cNvCxnSpPr>
            <a:cxnSpLocks/>
          </p:cNvCxnSpPr>
          <p:nvPr/>
        </p:nvCxnSpPr>
        <p:spPr>
          <a:xfrm>
            <a:off x="3267075" y="2371160"/>
            <a:ext cx="4943475" cy="0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90744D0E-FD1F-F9DB-8582-D9FFDBC3CE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1976" y="2168271"/>
            <a:ext cx="396152" cy="55610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A7D1356-D0E3-CE0C-200F-39E6BFCFD6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5684" y="5330940"/>
            <a:ext cx="676916" cy="47008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EBEC36D-77C1-4CA0-8367-4C58D3BC69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7715" y="5330940"/>
            <a:ext cx="676916" cy="470080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885CDB7-A403-BB61-C889-E56E36A32B01}"/>
              </a:ext>
            </a:extLst>
          </p:cNvPr>
          <p:cNvCxnSpPr>
            <a:cxnSpLocks/>
            <a:stCxn id="22" idx="2"/>
          </p:cNvCxnSpPr>
          <p:nvPr/>
        </p:nvCxnSpPr>
        <p:spPr>
          <a:xfrm flipH="1">
            <a:off x="3194142" y="2724380"/>
            <a:ext cx="635910" cy="2606560"/>
          </a:xfrm>
          <a:prstGeom prst="line">
            <a:avLst/>
          </a:prstGeom>
          <a:ln w="19050">
            <a:solidFill>
              <a:srgbClr val="39B5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5ED2543-F827-4720-BBA2-9D43FC442D36}"/>
              </a:ext>
            </a:extLst>
          </p:cNvPr>
          <p:cNvCxnSpPr>
            <a:cxnSpLocks/>
            <a:endCxn id="27" idx="0"/>
          </p:cNvCxnSpPr>
          <p:nvPr/>
        </p:nvCxnSpPr>
        <p:spPr>
          <a:xfrm>
            <a:off x="3834135" y="2724380"/>
            <a:ext cx="702038" cy="2606560"/>
          </a:xfrm>
          <a:prstGeom prst="line">
            <a:avLst/>
          </a:prstGeom>
          <a:ln w="19050">
            <a:solidFill>
              <a:srgbClr val="39B5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529EA67A-2DB8-203A-D103-D963DB08807D}"/>
              </a:ext>
            </a:extLst>
          </p:cNvPr>
          <p:cNvSpPr txBox="1"/>
          <p:nvPr/>
        </p:nvSpPr>
        <p:spPr>
          <a:xfrm>
            <a:off x="3413488" y="2700935"/>
            <a:ext cx="635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>
                <a:solidFill>
                  <a:srgbClr val="39B54A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θ</a:t>
            </a:r>
            <a:endParaRPr lang="en-US" sz="2000" baseline="-25000" dirty="0">
              <a:solidFill>
                <a:srgbClr val="39B54A"/>
              </a:solidFill>
              <a:latin typeface="Linux Libertine Display" panose="02000503000000000000" pitchFamily="2" charset="0"/>
              <a:ea typeface="Linux Libertine Display" panose="02000503000000000000" pitchFamily="2" charset="0"/>
              <a:cs typeface="Linux Libertine Display" panose="02000503000000000000" pitchFamily="2" charset="0"/>
            </a:endParaRPr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1F7D4732-B61F-748A-E25C-FB205C682C9C}"/>
              </a:ext>
            </a:extLst>
          </p:cNvPr>
          <p:cNvSpPr/>
          <p:nvPr/>
        </p:nvSpPr>
        <p:spPr>
          <a:xfrm rot="13678875" flipH="1">
            <a:off x="3386060" y="2285565"/>
            <a:ext cx="948224" cy="1007636"/>
          </a:xfrm>
          <a:prstGeom prst="arc">
            <a:avLst>
              <a:gd name="adj1" fmla="val 17976063"/>
              <a:gd name="adj2" fmla="val 19919826"/>
            </a:avLst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4537E71-D5A4-11C7-52D5-77A1C136EF23}"/>
              </a:ext>
            </a:extLst>
          </p:cNvPr>
          <p:cNvSpPr txBox="1"/>
          <p:nvPr/>
        </p:nvSpPr>
        <p:spPr>
          <a:xfrm>
            <a:off x="3512097" y="1690688"/>
            <a:ext cx="1772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Fixation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734D73-C869-AB37-399E-4AEE48BCB78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90398"/>
          <a:stretch/>
        </p:blipFill>
        <p:spPr>
          <a:xfrm>
            <a:off x="9222258" y="2255143"/>
            <a:ext cx="271176" cy="349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88927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00B46-E7F5-E768-79E9-59030792C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+mj-lt"/>
              </a:rPr>
              <a:t>Method: Visual Convergence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33D73D-678E-5FCB-ACAE-9F21D5FE2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II. Overdriving Visual Depth Perception via Sound Modulation in VR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D877A6-DB6A-EE82-3CE6-0977F4CC3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2003D-3B2F-4C41-91A1-D7D34106DEED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42AF6A-31E9-54D9-895E-99A73CD9F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59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2E3842-DBB4-19F9-C66E-D80EDE113DEA}"/>
              </a:ext>
            </a:extLst>
          </p:cNvPr>
          <p:cNvCxnSpPr>
            <a:cxnSpLocks/>
          </p:cNvCxnSpPr>
          <p:nvPr/>
        </p:nvCxnSpPr>
        <p:spPr>
          <a:xfrm>
            <a:off x="3267075" y="3807425"/>
            <a:ext cx="5010150" cy="0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31BDD3D-37B8-13DB-460A-43B25E6AB63B}"/>
              </a:ext>
            </a:extLst>
          </p:cNvPr>
          <p:cNvSpPr txBox="1"/>
          <p:nvPr/>
        </p:nvSpPr>
        <p:spPr>
          <a:xfrm flipH="1">
            <a:off x="3811340" y="4809028"/>
            <a:ext cx="698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>
                <a:solidFill>
                  <a:srgbClr val="8CC63F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α</a:t>
            </a:r>
            <a:r>
              <a:rPr lang="en-US" sz="2400" baseline="-25000" dirty="0">
                <a:solidFill>
                  <a:srgbClr val="8CC63F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1E79F36-3687-8C3D-4FB6-4AA13C0BF0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8947" y="3572446"/>
            <a:ext cx="396152" cy="556109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7E81639-B261-4FA9-56B7-40D4F6632FA4}"/>
              </a:ext>
            </a:extLst>
          </p:cNvPr>
          <p:cNvCxnSpPr>
            <a:cxnSpLocks/>
            <a:stCxn id="19" idx="2"/>
            <a:endCxn id="27" idx="0"/>
          </p:cNvCxnSpPr>
          <p:nvPr/>
        </p:nvCxnSpPr>
        <p:spPr>
          <a:xfrm flipH="1">
            <a:off x="3194142" y="4128555"/>
            <a:ext cx="2262881" cy="1202385"/>
          </a:xfrm>
          <a:prstGeom prst="line">
            <a:avLst/>
          </a:prstGeom>
          <a:ln w="19050">
            <a:solidFill>
              <a:srgbClr val="39B5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177D6DA-DB44-0004-6FCA-71E676FDF3CC}"/>
              </a:ext>
            </a:extLst>
          </p:cNvPr>
          <p:cNvCxnSpPr>
            <a:cxnSpLocks/>
            <a:stCxn id="19" idx="2"/>
            <a:endCxn id="28" idx="0"/>
          </p:cNvCxnSpPr>
          <p:nvPr/>
        </p:nvCxnSpPr>
        <p:spPr>
          <a:xfrm flipH="1">
            <a:off x="4536173" y="4128555"/>
            <a:ext cx="920850" cy="1202385"/>
          </a:xfrm>
          <a:prstGeom prst="line">
            <a:avLst/>
          </a:prstGeom>
          <a:ln w="19050">
            <a:solidFill>
              <a:srgbClr val="39B5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E0C1378C-BB86-5C2A-C0AA-167253714FE5}"/>
              </a:ext>
            </a:extLst>
          </p:cNvPr>
          <p:cNvSpPr txBox="1"/>
          <p:nvPr/>
        </p:nvSpPr>
        <p:spPr>
          <a:xfrm>
            <a:off x="4516233" y="3790239"/>
            <a:ext cx="1772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Original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D52DEBC-0CE1-CB5E-D8F0-ADEDA897DAD3}"/>
              </a:ext>
            </a:extLst>
          </p:cNvPr>
          <p:cNvCxnSpPr>
            <a:cxnSpLocks/>
            <a:endCxn id="19" idx="2"/>
          </p:cNvCxnSpPr>
          <p:nvPr/>
        </p:nvCxnSpPr>
        <p:spPr>
          <a:xfrm flipV="1">
            <a:off x="3830052" y="4128555"/>
            <a:ext cx="1626971" cy="1397697"/>
          </a:xfrm>
          <a:prstGeom prst="line">
            <a:avLst/>
          </a:prstGeom>
          <a:ln>
            <a:solidFill>
              <a:srgbClr val="8CC6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Arc 40">
            <a:extLst>
              <a:ext uri="{FF2B5EF4-FFF2-40B4-BE49-F238E27FC236}">
                <a16:creationId xmlns:a16="http://schemas.microsoft.com/office/drawing/2014/main" id="{D4B8F235-2505-954F-5C09-28A5516BA7DC}"/>
              </a:ext>
            </a:extLst>
          </p:cNvPr>
          <p:cNvSpPr/>
          <p:nvPr/>
        </p:nvSpPr>
        <p:spPr>
          <a:xfrm rot="4258139" flipH="1">
            <a:off x="3271637" y="5185983"/>
            <a:ext cx="948224" cy="1007636"/>
          </a:xfrm>
          <a:prstGeom prst="arc">
            <a:avLst>
              <a:gd name="adj1" fmla="val 18130304"/>
              <a:gd name="adj2" fmla="val 19919826"/>
            </a:avLst>
          </a:prstGeom>
          <a:ln>
            <a:solidFill>
              <a:srgbClr val="8CC6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24C3846B-B26C-A5B3-8CCA-E80E4AA70668}"/>
              </a:ext>
            </a:extLst>
          </p:cNvPr>
          <p:cNvSpPr/>
          <p:nvPr/>
        </p:nvSpPr>
        <p:spPr>
          <a:xfrm rot="14289207" flipH="1">
            <a:off x="4769085" y="3426678"/>
            <a:ext cx="948224" cy="1007636"/>
          </a:xfrm>
          <a:prstGeom prst="arc">
            <a:avLst>
              <a:gd name="adj1" fmla="val 17976063"/>
              <a:gd name="adj2" fmla="val 19698584"/>
            </a:avLst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ED02145-FA92-E46F-96A4-C28C75B47A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6262" y="3126952"/>
            <a:ext cx="872853" cy="460165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B865862-3348-8539-AC70-61E75D198BF6}"/>
              </a:ext>
            </a:extLst>
          </p:cNvPr>
          <p:cNvCxnSpPr>
            <a:cxnSpLocks/>
          </p:cNvCxnSpPr>
          <p:nvPr/>
        </p:nvCxnSpPr>
        <p:spPr>
          <a:xfrm flipV="1">
            <a:off x="3830052" y="2006320"/>
            <a:ext cx="0" cy="3522679"/>
          </a:xfrm>
          <a:prstGeom prst="line">
            <a:avLst/>
          </a:prstGeom>
          <a:ln>
            <a:prstDash val="sys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093C060-7664-C31F-15E5-64268AB212B8}"/>
              </a:ext>
            </a:extLst>
          </p:cNvPr>
          <p:cNvCxnSpPr>
            <a:cxnSpLocks/>
          </p:cNvCxnSpPr>
          <p:nvPr/>
        </p:nvCxnSpPr>
        <p:spPr>
          <a:xfrm>
            <a:off x="3267075" y="2371160"/>
            <a:ext cx="4943475" cy="0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E31A8102-964A-355D-078F-44B8C5DD21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1976" y="2168271"/>
            <a:ext cx="396152" cy="55610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682B4F0-0994-564F-FF6E-730D1AA3F5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5684" y="5330940"/>
            <a:ext cx="676916" cy="47008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573E1C0-D0E7-51B2-8578-28C094387A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7715" y="5330940"/>
            <a:ext cx="676916" cy="47008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380D0AEC-77AB-62D8-6F24-D09096F46AFD}"/>
              </a:ext>
            </a:extLst>
          </p:cNvPr>
          <p:cNvSpPr txBox="1"/>
          <p:nvPr/>
        </p:nvSpPr>
        <p:spPr>
          <a:xfrm>
            <a:off x="3512097" y="1690688"/>
            <a:ext cx="1772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Fixation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4AE1D708-B243-EBE5-E67B-76BDA75C6CE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90398"/>
          <a:stretch/>
        </p:blipFill>
        <p:spPr>
          <a:xfrm>
            <a:off x="9222258" y="2255143"/>
            <a:ext cx="271176" cy="349071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BF9F923-3864-2682-1A06-E039C6C8207D}"/>
              </a:ext>
            </a:extLst>
          </p:cNvPr>
          <p:cNvSpPr/>
          <p:nvPr/>
        </p:nvSpPr>
        <p:spPr>
          <a:xfrm>
            <a:off x="3509778" y="2438823"/>
            <a:ext cx="676916" cy="33068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FB11D9-1D1A-B6D1-FA80-45FB333EA10D}"/>
              </a:ext>
            </a:extLst>
          </p:cNvPr>
          <p:cNvSpPr/>
          <p:nvPr/>
        </p:nvSpPr>
        <p:spPr>
          <a:xfrm>
            <a:off x="3673730" y="1968742"/>
            <a:ext cx="370263" cy="471735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D7E848-5EB8-494B-FA96-38F59570557D}"/>
              </a:ext>
            </a:extLst>
          </p:cNvPr>
          <p:cNvSpPr/>
          <p:nvPr/>
        </p:nvSpPr>
        <p:spPr>
          <a:xfrm>
            <a:off x="3506952" y="1669345"/>
            <a:ext cx="768574" cy="33068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84E079-57CD-4E27-D1FB-E975DBA2DF3F}"/>
              </a:ext>
            </a:extLst>
          </p:cNvPr>
          <p:cNvSpPr txBox="1"/>
          <p:nvPr/>
        </p:nvSpPr>
        <p:spPr>
          <a:xfrm>
            <a:off x="4735315" y="4065884"/>
            <a:ext cx="635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>
                <a:solidFill>
                  <a:srgbClr val="39B54A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θ</a:t>
            </a:r>
            <a:endParaRPr lang="en-US" sz="2000" baseline="-25000" dirty="0">
              <a:solidFill>
                <a:srgbClr val="39B54A"/>
              </a:solidFill>
              <a:latin typeface="Linux Libertine Display" panose="02000503000000000000" pitchFamily="2" charset="0"/>
              <a:ea typeface="Linux Libertine Display" panose="02000503000000000000" pitchFamily="2" charset="0"/>
              <a:cs typeface="Linux Libertine Display" panose="020005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87932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00B46-E7F5-E768-79E9-59030792C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+mj-lt"/>
              </a:rPr>
              <a:t>Method: Visual Convergence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33D73D-678E-5FCB-ACAE-9F21D5FE2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II. Overdriving Visual Depth Perception via Sound Modulation in VR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D877A6-DB6A-EE82-3CE6-0977F4CC3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2003D-3B2F-4C41-91A1-D7D34106DEED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42AF6A-31E9-54D9-895E-99A73CD9F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60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2E3842-DBB4-19F9-C66E-D80EDE113DEA}"/>
              </a:ext>
            </a:extLst>
          </p:cNvPr>
          <p:cNvCxnSpPr>
            <a:cxnSpLocks/>
          </p:cNvCxnSpPr>
          <p:nvPr/>
        </p:nvCxnSpPr>
        <p:spPr>
          <a:xfrm>
            <a:off x="3267075" y="3807425"/>
            <a:ext cx="5010150" cy="0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31BDD3D-37B8-13DB-460A-43B25E6AB63B}"/>
              </a:ext>
            </a:extLst>
          </p:cNvPr>
          <p:cNvSpPr txBox="1"/>
          <p:nvPr/>
        </p:nvSpPr>
        <p:spPr>
          <a:xfrm flipH="1">
            <a:off x="3811340" y="4809028"/>
            <a:ext cx="698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>
                <a:solidFill>
                  <a:srgbClr val="8CC63F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α</a:t>
            </a:r>
            <a:r>
              <a:rPr lang="en-US" sz="2400" baseline="-25000" dirty="0">
                <a:solidFill>
                  <a:srgbClr val="8CC63F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1E79F36-3687-8C3D-4FB6-4AA13C0BF0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8947" y="3572446"/>
            <a:ext cx="396152" cy="556109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7E81639-B261-4FA9-56B7-40D4F6632FA4}"/>
              </a:ext>
            </a:extLst>
          </p:cNvPr>
          <p:cNvCxnSpPr>
            <a:cxnSpLocks/>
            <a:stCxn id="19" idx="2"/>
            <a:endCxn id="27" idx="0"/>
          </p:cNvCxnSpPr>
          <p:nvPr/>
        </p:nvCxnSpPr>
        <p:spPr>
          <a:xfrm flipH="1">
            <a:off x="3194142" y="4128555"/>
            <a:ext cx="2262881" cy="1202385"/>
          </a:xfrm>
          <a:prstGeom prst="line">
            <a:avLst/>
          </a:prstGeom>
          <a:ln w="19050">
            <a:solidFill>
              <a:srgbClr val="39B5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177D6DA-DB44-0004-6FCA-71E676FDF3CC}"/>
              </a:ext>
            </a:extLst>
          </p:cNvPr>
          <p:cNvCxnSpPr>
            <a:cxnSpLocks/>
            <a:stCxn id="19" idx="2"/>
            <a:endCxn id="28" idx="0"/>
          </p:cNvCxnSpPr>
          <p:nvPr/>
        </p:nvCxnSpPr>
        <p:spPr>
          <a:xfrm flipH="1">
            <a:off x="4536173" y="4128555"/>
            <a:ext cx="920850" cy="1202385"/>
          </a:xfrm>
          <a:prstGeom prst="line">
            <a:avLst/>
          </a:prstGeom>
          <a:ln w="19050">
            <a:solidFill>
              <a:srgbClr val="39B5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A8B739B2-CE9A-B980-7C36-BAAA9A238A0B}"/>
              </a:ext>
            </a:extLst>
          </p:cNvPr>
          <p:cNvSpPr txBox="1"/>
          <p:nvPr/>
        </p:nvSpPr>
        <p:spPr>
          <a:xfrm>
            <a:off x="4735315" y="4065884"/>
            <a:ext cx="635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>
                <a:solidFill>
                  <a:srgbClr val="39B54A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θ</a:t>
            </a:r>
            <a:endParaRPr lang="en-US" sz="2000" baseline="-25000" dirty="0">
              <a:solidFill>
                <a:srgbClr val="39B54A"/>
              </a:solidFill>
              <a:latin typeface="Linux Libertine Display" panose="02000503000000000000" pitchFamily="2" charset="0"/>
              <a:ea typeface="Linux Libertine Display" panose="02000503000000000000" pitchFamily="2" charset="0"/>
              <a:cs typeface="Linux Libertine Display" panose="02000503000000000000" pitchFamily="2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0C1378C-BB86-5C2A-C0AA-167253714FE5}"/>
              </a:ext>
            </a:extLst>
          </p:cNvPr>
          <p:cNvSpPr txBox="1"/>
          <p:nvPr/>
        </p:nvSpPr>
        <p:spPr>
          <a:xfrm>
            <a:off x="4516233" y="3790239"/>
            <a:ext cx="1772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Original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D52DEBC-0CE1-CB5E-D8F0-ADEDA897DAD3}"/>
              </a:ext>
            </a:extLst>
          </p:cNvPr>
          <p:cNvCxnSpPr>
            <a:cxnSpLocks/>
            <a:endCxn id="19" idx="2"/>
          </p:cNvCxnSpPr>
          <p:nvPr/>
        </p:nvCxnSpPr>
        <p:spPr>
          <a:xfrm flipV="1">
            <a:off x="3830052" y="4128555"/>
            <a:ext cx="1626971" cy="1397697"/>
          </a:xfrm>
          <a:prstGeom prst="line">
            <a:avLst/>
          </a:prstGeom>
          <a:ln w="19050">
            <a:solidFill>
              <a:srgbClr val="8CC6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Arc 40">
            <a:extLst>
              <a:ext uri="{FF2B5EF4-FFF2-40B4-BE49-F238E27FC236}">
                <a16:creationId xmlns:a16="http://schemas.microsoft.com/office/drawing/2014/main" id="{D4B8F235-2505-954F-5C09-28A5516BA7DC}"/>
              </a:ext>
            </a:extLst>
          </p:cNvPr>
          <p:cNvSpPr/>
          <p:nvPr/>
        </p:nvSpPr>
        <p:spPr>
          <a:xfrm rot="4258139" flipH="1">
            <a:off x="3271637" y="5185983"/>
            <a:ext cx="948224" cy="1007636"/>
          </a:xfrm>
          <a:prstGeom prst="arc">
            <a:avLst>
              <a:gd name="adj1" fmla="val 18130304"/>
              <a:gd name="adj2" fmla="val 19919826"/>
            </a:avLst>
          </a:prstGeom>
          <a:ln>
            <a:solidFill>
              <a:srgbClr val="8CC6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24C3846B-B26C-A5B3-8CCA-E80E4AA70668}"/>
              </a:ext>
            </a:extLst>
          </p:cNvPr>
          <p:cNvSpPr/>
          <p:nvPr/>
        </p:nvSpPr>
        <p:spPr>
          <a:xfrm rot="14289207" flipH="1">
            <a:off x="4769085" y="3426678"/>
            <a:ext cx="948224" cy="1007636"/>
          </a:xfrm>
          <a:prstGeom prst="arc">
            <a:avLst>
              <a:gd name="adj1" fmla="val 17976063"/>
              <a:gd name="adj2" fmla="val 19698584"/>
            </a:avLst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ED02145-FA92-E46F-96A4-C28C75B47A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6262" y="3126952"/>
            <a:ext cx="872853" cy="460165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B865862-3348-8539-AC70-61E75D198BF6}"/>
              </a:ext>
            </a:extLst>
          </p:cNvPr>
          <p:cNvCxnSpPr>
            <a:cxnSpLocks/>
          </p:cNvCxnSpPr>
          <p:nvPr/>
        </p:nvCxnSpPr>
        <p:spPr>
          <a:xfrm flipV="1">
            <a:off x="3830052" y="2006320"/>
            <a:ext cx="0" cy="3522679"/>
          </a:xfrm>
          <a:prstGeom prst="line">
            <a:avLst/>
          </a:prstGeom>
          <a:ln>
            <a:prstDash val="sys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093C060-7664-C31F-15E5-64268AB212B8}"/>
              </a:ext>
            </a:extLst>
          </p:cNvPr>
          <p:cNvCxnSpPr>
            <a:cxnSpLocks/>
          </p:cNvCxnSpPr>
          <p:nvPr/>
        </p:nvCxnSpPr>
        <p:spPr>
          <a:xfrm>
            <a:off x="3267075" y="2371160"/>
            <a:ext cx="4943475" cy="0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E31A8102-964A-355D-078F-44B8C5DD21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1976" y="2168271"/>
            <a:ext cx="396152" cy="55610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682B4F0-0994-564F-FF6E-730D1AA3F5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5684" y="5330940"/>
            <a:ext cx="676916" cy="47008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573E1C0-D0E7-51B2-8578-28C094387A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7715" y="5330940"/>
            <a:ext cx="676916" cy="47008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380D0AEC-77AB-62D8-6F24-D09096F46AFD}"/>
              </a:ext>
            </a:extLst>
          </p:cNvPr>
          <p:cNvSpPr txBox="1"/>
          <p:nvPr/>
        </p:nvSpPr>
        <p:spPr>
          <a:xfrm>
            <a:off x="3512097" y="1690688"/>
            <a:ext cx="1772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Fixation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2FCCF80-22F9-F120-487E-612A5294456E}"/>
              </a:ext>
            </a:extLst>
          </p:cNvPr>
          <p:cNvSpPr/>
          <p:nvPr/>
        </p:nvSpPr>
        <p:spPr>
          <a:xfrm>
            <a:off x="3509778" y="2438823"/>
            <a:ext cx="676916" cy="33068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707A8035-6B2E-C841-64ED-F30F7AE92F71}"/>
              </a:ext>
            </a:extLst>
          </p:cNvPr>
          <p:cNvSpPr/>
          <p:nvPr/>
        </p:nvSpPr>
        <p:spPr>
          <a:xfrm>
            <a:off x="3673730" y="1968742"/>
            <a:ext cx="370263" cy="471735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E54EC73-799A-C3D9-52CB-67715686F1E6}"/>
              </a:ext>
            </a:extLst>
          </p:cNvPr>
          <p:cNvSpPr/>
          <p:nvPr/>
        </p:nvSpPr>
        <p:spPr>
          <a:xfrm>
            <a:off x="3506952" y="1669345"/>
            <a:ext cx="768574" cy="33068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4AE1D708-B243-EBE5-E67B-76BDA75C6CE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90398"/>
          <a:stretch/>
        </p:blipFill>
        <p:spPr>
          <a:xfrm>
            <a:off x="9222258" y="2255143"/>
            <a:ext cx="271176" cy="3490713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85DDCF00-006E-1D1D-3831-9DB2530BB6AD}"/>
              </a:ext>
            </a:extLst>
          </p:cNvPr>
          <p:cNvSpPr txBox="1"/>
          <p:nvPr/>
        </p:nvSpPr>
        <p:spPr>
          <a:xfrm>
            <a:off x="-6575" y="3982307"/>
            <a:ext cx="4528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Large depth change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Slow response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8B660F3-A484-A102-41C9-2168E9FB1644}"/>
              </a:ext>
            </a:extLst>
          </p:cNvPr>
          <p:cNvSpPr txBox="1"/>
          <p:nvPr/>
        </p:nvSpPr>
        <p:spPr>
          <a:xfrm>
            <a:off x="2411917" y="2802926"/>
            <a:ext cx="66236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l-GR" sz="2400" dirty="0">
                <a:solidFill>
                  <a:srgbClr val="FF0000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Δθ</a:t>
            </a:r>
            <a:endParaRPr lang="en-US" sz="2400" baseline="-25000" dirty="0">
              <a:solidFill>
                <a:srgbClr val="FF0000"/>
              </a:solidFill>
              <a:latin typeface="Linux Libertine Display" panose="02000503000000000000" pitchFamily="2" charset="0"/>
              <a:ea typeface="Linux Libertine Display" panose="02000503000000000000" pitchFamily="2" charset="0"/>
              <a:cs typeface="Linux Libertine Display" panose="02000503000000000000" pitchFamily="2" charset="0"/>
            </a:endParaRPr>
          </a:p>
        </p:txBody>
      </p:sp>
      <p:sp>
        <p:nvSpPr>
          <p:cNvPr id="55" name="Left Brace 54">
            <a:extLst>
              <a:ext uri="{FF2B5EF4-FFF2-40B4-BE49-F238E27FC236}">
                <a16:creationId xmlns:a16="http://schemas.microsoft.com/office/drawing/2014/main" id="{BD4944A7-FA67-04A7-41C1-CE2A8073A805}"/>
              </a:ext>
            </a:extLst>
          </p:cNvPr>
          <p:cNvSpPr/>
          <p:nvPr/>
        </p:nvSpPr>
        <p:spPr>
          <a:xfrm>
            <a:off x="2952046" y="2424342"/>
            <a:ext cx="151124" cy="1383079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66100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00B46-E7F5-E768-79E9-59030792C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+mj-lt"/>
              </a:rPr>
              <a:t>Method: Visual Convergence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33D73D-678E-5FCB-ACAE-9F21D5FE2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II. Overdriving Visual Depth Perception via Sound Modulation in VR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D877A6-DB6A-EE82-3CE6-0977F4CC3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2003D-3B2F-4C41-91A1-D7D34106DEED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42AF6A-31E9-54D9-895E-99A73CD9F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61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2E3842-DBB4-19F9-C66E-D80EDE113DEA}"/>
              </a:ext>
            </a:extLst>
          </p:cNvPr>
          <p:cNvCxnSpPr>
            <a:cxnSpLocks/>
          </p:cNvCxnSpPr>
          <p:nvPr/>
        </p:nvCxnSpPr>
        <p:spPr>
          <a:xfrm>
            <a:off x="3267075" y="3807425"/>
            <a:ext cx="5010150" cy="0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31BDD3D-37B8-13DB-460A-43B25E6AB63B}"/>
              </a:ext>
            </a:extLst>
          </p:cNvPr>
          <p:cNvSpPr txBox="1"/>
          <p:nvPr/>
        </p:nvSpPr>
        <p:spPr>
          <a:xfrm flipH="1">
            <a:off x="3811340" y="4809028"/>
            <a:ext cx="698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>
                <a:solidFill>
                  <a:srgbClr val="8CC63F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α</a:t>
            </a:r>
            <a:r>
              <a:rPr lang="en-US" sz="2400" baseline="-25000" dirty="0">
                <a:solidFill>
                  <a:srgbClr val="8CC63F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1E79F36-3687-8C3D-4FB6-4AA13C0BF0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8947" y="3572446"/>
            <a:ext cx="396152" cy="556109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E0C1378C-BB86-5C2A-C0AA-167253714FE5}"/>
              </a:ext>
            </a:extLst>
          </p:cNvPr>
          <p:cNvSpPr txBox="1"/>
          <p:nvPr/>
        </p:nvSpPr>
        <p:spPr>
          <a:xfrm>
            <a:off x="4516233" y="3790239"/>
            <a:ext cx="1772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Original</a:t>
            </a:r>
          </a:p>
        </p:txBody>
      </p:sp>
      <p:sp>
        <p:nvSpPr>
          <p:cNvPr id="41" name="Arc 40">
            <a:extLst>
              <a:ext uri="{FF2B5EF4-FFF2-40B4-BE49-F238E27FC236}">
                <a16:creationId xmlns:a16="http://schemas.microsoft.com/office/drawing/2014/main" id="{D4B8F235-2505-954F-5C09-28A5516BA7DC}"/>
              </a:ext>
            </a:extLst>
          </p:cNvPr>
          <p:cNvSpPr/>
          <p:nvPr/>
        </p:nvSpPr>
        <p:spPr>
          <a:xfrm rot="4258139" flipH="1">
            <a:off x="3271637" y="5185983"/>
            <a:ext cx="948224" cy="1007636"/>
          </a:xfrm>
          <a:prstGeom prst="arc">
            <a:avLst>
              <a:gd name="adj1" fmla="val 18130304"/>
              <a:gd name="adj2" fmla="val 19919826"/>
            </a:avLst>
          </a:prstGeom>
          <a:ln>
            <a:solidFill>
              <a:srgbClr val="8CC6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ED02145-FA92-E46F-96A4-C28C75B47A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6262" y="3126952"/>
            <a:ext cx="872853" cy="460165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B865862-3348-8539-AC70-61E75D198BF6}"/>
              </a:ext>
            </a:extLst>
          </p:cNvPr>
          <p:cNvCxnSpPr>
            <a:cxnSpLocks/>
          </p:cNvCxnSpPr>
          <p:nvPr/>
        </p:nvCxnSpPr>
        <p:spPr>
          <a:xfrm flipV="1">
            <a:off x="3830052" y="2006320"/>
            <a:ext cx="0" cy="3522679"/>
          </a:xfrm>
          <a:prstGeom prst="line">
            <a:avLst/>
          </a:prstGeom>
          <a:ln>
            <a:prstDash val="sys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093C060-7664-C31F-15E5-64268AB212B8}"/>
              </a:ext>
            </a:extLst>
          </p:cNvPr>
          <p:cNvCxnSpPr>
            <a:cxnSpLocks/>
          </p:cNvCxnSpPr>
          <p:nvPr/>
        </p:nvCxnSpPr>
        <p:spPr>
          <a:xfrm>
            <a:off x="3267075" y="2371160"/>
            <a:ext cx="4943475" cy="0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E31A8102-964A-355D-078F-44B8C5DD21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1976" y="2168271"/>
            <a:ext cx="396152" cy="55610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682B4F0-0994-564F-FF6E-730D1AA3F5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5684" y="5330940"/>
            <a:ext cx="676916" cy="47008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573E1C0-D0E7-51B2-8578-28C094387A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7715" y="5330940"/>
            <a:ext cx="676916" cy="47008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380D0AEC-77AB-62D8-6F24-D09096F46AFD}"/>
              </a:ext>
            </a:extLst>
          </p:cNvPr>
          <p:cNvSpPr txBox="1"/>
          <p:nvPr/>
        </p:nvSpPr>
        <p:spPr>
          <a:xfrm>
            <a:off x="3512097" y="1690688"/>
            <a:ext cx="1772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Fixation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2FCCF80-22F9-F120-487E-612A5294456E}"/>
              </a:ext>
            </a:extLst>
          </p:cNvPr>
          <p:cNvSpPr/>
          <p:nvPr/>
        </p:nvSpPr>
        <p:spPr>
          <a:xfrm>
            <a:off x="3509778" y="2438823"/>
            <a:ext cx="676916" cy="330680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707A8035-6B2E-C841-64ED-F30F7AE92F71}"/>
              </a:ext>
            </a:extLst>
          </p:cNvPr>
          <p:cNvSpPr/>
          <p:nvPr/>
        </p:nvSpPr>
        <p:spPr>
          <a:xfrm>
            <a:off x="3673730" y="1968742"/>
            <a:ext cx="370263" cy="471735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E54EC73-799A-C3D9-52CB-67715686F1E6}"/>
              </a:ext>
            </a:extLst>
          </p:cNvPr>
          <p:cNvSpPr/>
          <p:nvPr/>
        </p:nvSpPr>
        <p:spPr>
          <a:xfrm>
            <a:off x="3506952" y="1669345"/>
            <a:ext cx="768574" cy="330680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4AE1D708-B243-EBE5-E67B-76BDA75C6CE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90398"/>
          <a:stretch/>
        </p:blipFill>
        <p:spPr>
          <a:xfrm>
            <a:off x="9222258" y="2255143"/>
            <a:ext cx="271176" cy="349071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E4E7329-DF19-4D63-29E3-C1E465ED5ABD}"/>
              </a:ext>
            </a:extLst>
          </p:cNvPr>
          <p:cNvSpPr txBox="1"/>
          <p:nvPr/>
        </p:nvSpPr>
        <p:spPr>
          <a:xfrm>
            <a:off x="2288005" y="2493547"/>
            <a:ext cx="66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>
                <a:solidFill>
                  <a:schemeClr val="tx2">
                    <a:lumMod val="50000"/>
                    <a:lumOff val="50000"/>
                  </a:schemeClr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Δ</a:t>
            </a:r>
            <a:r>
              <a:rPr lang="el-GR" sz="2400" dirty="0">
                <a:solidFill>
                  <a:srgbClr val="4E95D9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θ</a:t>
            </a:r>
            <a:endParaRPr lang="en-US" sz="2400" baseline="-25000" dirty="0">
              <a:solidFill>
                <a:srgbClr val="4E95D9"/>
              </a:solidFill>
              <a:latin typeface="Linux Libertine Display" panose="02000503000000000000" pitchFamily="2" charset="0"/>
              <a:ea typeface="Linux Libertine Display" panose="02000503000000000000" pitchFamily="2" charset="0"/>
              <a:cs typeface="Linux Libertine Display" panose="02000503000000000000" pitchFamily="2" charset="0"/>
            </a:endParaRPr>
          </a:p>
        </p:txBody>
      </p:sp>
      <p:sp>
        <p:nvSpPr>
          <p:cNvPr id="4" name="Left Brace 3">
            <a:extLst>
              <a:ext uri="{FF2B5EF4-FFF2-40B4-BE49-F238E27FC236}">
                <a16:creationId xmlns:a16="http://schemas.microsoft.com/office/drawing/2014/main" id="{4D56FD49-82DB-6CF6-1522-B25556500A2A}"/>
              </a:ext>
            </a:extLst>
          </p:cNvPr>
          <p:cNvSpPr/>
          <p:nvPr/>
        </p:nvSpPr>
        <p:spPr>
          <a:xfrm>
            <a:off x="2857875" y="2366234"/>
            <a:ext cx="162825" cy="679188"/>
          </a:xfrm>
          <a:prstGeom prst="leftBrac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7B548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25E755-3D7D-293B-44BD-D0CA700A9243}"/>
              </a:ext>
            </a:extLst>
          </p:cNvPr>
          <p:cNvSpPr txBox="1"/>
          <p:nvPr/>
        </p:nvSpPr>
        <p:spPr>
          <a:xfrm>
            <a:off x="678532" y="3156176"/>
            <a:ext cx="26210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Reduced depth change</a:t>
            </a:r>
          </a:p>
          <a:p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>
                <a:solidFill>
                  <a:schemeClr val="tx2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Faster response</a:t>
            </a:r>
            <a:endParaRPr lang="en-US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5086D8F-003B-FA37-1301-9906FC44B638}"/>
              </a:ext>
            </a:extLst>
          </p:cNvPr>
          <p:cNvCxnSpPr>
            <a:cxnSpLocks/>
          </p:cNvCxnSpPr>
          <p:nvPr/>
        </p:nvCxnSpPr>
        <p:spPr>
          <a:xfrm>
            <a:off x="3267075" y="3045425"/>
            <a:ext cx="5010150" cy="0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FA6AC970-9307-F2A8-CDFD-EC6258217D91}"/>
              </a:ext>
            </a:extLst>
          </p:cNvPr>
          <p:cNvSpPr/>
          <p:nvPr/>
        </p:nvSpPr>
        <p:spPr>
          <a:xfrm>
            <a:off x="4549096" y="3835159"/>
            <a:ext cx="676916" cy="212395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AF2D0E0-ECCB-0A68-9801-2024A17E1AD5}"/>
              </a:ext>
            </a:extLst>
          </p:cNvPr>
          <p:cNvSpPr/>
          <p:nvPr/>
        </p:nvSpPr>
        <p:spPr>
          <a:xfrm>
            <a:off x="5254687" y="3572328"/>
            <a:ext cx="400411" cy="524081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74C2FFE-E5E9-1F79-3AAF-8D6C9E4B2B3F}"/>
              </a:ext>
            </a:extLst>
          </p:cNvPr>
          <p:cNvSpPr/>
          <p:nvPr/>
        </p:nvSpPr>
        <p:spPr>
          <a:xfrm>
            <a:off x="5171447" y="3164673"/>
            <a:ext cx="594354" cy="33068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DD26AF9-4BC6-58DB-8193-E64268951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1492" y="2729445"/>
            <a:ext cx="396152" cy="556109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7E81639-B261-4FA9-56B7-40D4F6632FA4}"/>
              </a:ext>
            </a:extLst>
          </p:cNvPr>
          <p:cNvCxnSpPr>
            <a:cxnSpLocks/>
            <a:stCxn id="18" idx="2"/>
            <a:endCxn id="27" idx="0"/>
          </p:cNvCxnSpPr>
          <p:nvPr/>
        </p:nvCxnSpPr>
        <p:spPr>
          <a:xfrm flipH="1">
            <a:off x="3194142" y="3285554"/>
            <a:ext cx="3255426" cy="2045386"/>
          </a:xfrm>
          <a:prstGeom prst="line">
            <a:avLst/>
          </a:prstGeom>
          <a:ln w="19050">
            <a:solidFill>
              <a:srgbClr val="39B5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D52DEBC-0CE1-CB5E-D8F0-ADEDA897DAD3}"/>
              </a:ext>
            </a:extLst>
          </p:cNvPr>
          <p:cNvCxnSpPr>
            <a:cxnSpLocks/>
            <a:endCxn id="18" idx="2"/>
          </p:cNvCxnSpPr>
          <p:nvPr/>
        </p:nvCxnSpPr>
        <p:spPr>
          <a:xfrm flipV="1">
            <a:off x="3830052" y="3285554"/>
            <a:ext cx="2619516" cy="2251472"/>
          </a:xfrm>
          <a:prstGeom prst="line">
            <a:avLst/>
          </a:prstGeom>
          <a:ln w="19050">
            <a:solidFill>
              <a:srgbClr val="8CC6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Arc 13">
            <a:extLst>
              <a:ext uri="{FF2B5EF4-FFF2-40B4-BE49-F238E27FC236}">
                <a16:creationId xmlns:a16="http://schemas.microsoft.com/office/drawing/2014/main" id="{24C3846B-B26C-A5B3-8CCA-E80E4AA70668}"/>
              </a:ext>
            </a:extLst>
          </p:cNvPr>
          <p:cNvSpPr/>
          <p:nvPr/>
        </p:nvSpPr>
        <p:spPr>
          <a:xfrm rot="14289207" flipH="1">
            <a:off x="5662218" y="2678104"/>
            <a:ext cx="948224" cy="1007636"/>
          </a:xfrm>
          <a:prstGeom prst="arc">
            <a:avLst>
              <a:gd name="adj1" fmla="val 18103859"/>
              <a:gd name="adj2" fmla="val 19382226"/>
            </a:avLst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177D6DA-DB44-0004-6FCA-71E676FDF3CC}"/>
              </a:ext>
            </a:extLst>
          </p:cNvPr>
          <p:cNvCxnSpPr>
            <a:cxnSpLocks/>
            <a:stCxn id="18" idx="2"/>
            <a:endCxn id="28" idx="0"/>
          </p:cNvCxnSpPr>
          <p:nvPr/>
        </p:nvCxnSpPr>
        <p:spPr>
          <a:xfrm flipH="1">
            <a:off x="4536173" y="3285554"/>
            <a:ext cx="1913395" cy="2045386"/>
          </a:xfrm>
          <a:prstGeom prst="line">
            <a:avLst/>
          </a:prstGeom>
          <a:ln w="19050">
            <a:solidFill>
              <a:srgbClr val="39B5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3CBFFDED-211D-61E8-132D-F3994C5F8E8A}"/>
              </a:ext>
            </a:extLst>
          </p:cNvPr>
          <p:cNvSpPr txBox="1"/>
          <p:nvPr/>
        </p:nvSpPr>
        <p:spPr>
          <a:xfrm>
            <a:off x="5828939" y="3120113"/>
            <a:ext cx="635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>
                <a:solidFill>
                  <a:srgbClr val="39B54A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θ</a:t>
            </a:r>
            <a:endParaRPr lang="en-US" sz="2000" baseline="-25000" dirty="0">
              <a:solidFill>
                <a:srgbClr val="39B54A"/>
              </a:solidFill>
              <a:latin typeface="Linux Libertine Display" panose="02000503000000000000" pitchFamily="2" charset="0"/>
              <a:ea typeface="Linux Libertine Display" panose="02000503000000000000" pitchFamily="2" charset="0"/>
              <a:cs typeface="Linux Libertine Display" panose="02000503000000000000" pitchFamily="2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AA463A4-7D85-B75F-0AAF-5849240814FC}"/>
              </a:ext>
            </a:extLst>
          </p:cNvPr>
          <p:cNvSpPr txBox="1"/>
          <p:nvPr/>
        </p:nvSpPr>
        <p:spPr>
          <a:xfrm>
            <a:off x="6612057" y="2777987"/>
            <a:ext cx="1772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rgbClr val="04530E"/>
                </a:solidFill>
              </a:rPr>
              <a:t>Proposed</a:t>
            </a:r>
          </a:p>
        </p:txBody>
      </p:sp>
    </p:spTree>
    <p:extLst>
      <p:ext uri="{BB962C8B-B14F-4D97-AF65-F5344CB8AC3E}">
        <p14:creationId xmlns:p14="http://schemas.microsoft.com/office/powerpoint/2010/main" val="423736111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00B46-E7F5-E768-79E9-59030792C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+mj-lt"/>
              </a:rPr>
              <a:t>Method: Visual Convergence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33D73D-678E-5FCB-ACAE-9F21D5FE2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II. Overdriving Visual Depth Perception via Sound Modulation in VR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D877A6-DB6A-EE82-3CE6-0977F4CC3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2003D-3B2F-4C41-91A1-D7D34106DEED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42AF6A-31E9-54D9-895E-99A73CD9F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62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2E3842-DBB4-19F9-C66E-D80EDE113DEA}"/>
              </a:ext>
            </a:extLst>
          </p:cNvPr>
          <p:cNvCxnSpPr>
            <a:cxnSpLocks/>
          </p:cNvCxnSpPr>
          <p:nvPr/>
        </p:nvCxnSpPr>
        <p:spPr>
          <a:xfrm>
            <a:off x="3267075" y="3807425"/>
            <a:ext cx="5010150" cy="0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31BDD3D-37B8-13DB-460A-43B25E6AB63B}"/>
              </a:ext>
            </a:extLst>
          </p:cNvPr>
          <p:cNvSpPr txBox="1"/>
          <p:nvPr/>
        </p:nvSpPr>
        <p:spPr>
          <a:xfrm flipH="1">
            <a:off x="3811340" y="4809028"/>
            <a:ext cx="698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>
                <a:solidFill>
                  <a:srgbClr val="8CC63F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α</a:t>
            </a:r>
            <a:r>
              <a:rPr lang="en-US" sz="2400" baseline="-25000" dirty="0">
                <a:solidFill>
                  <a:srgbClr val="8CC63F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1E79F36-3687-8C3D-4FB6-4AA13C0BF0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8947" y="3572446"/>
            <a:ext cx="396152" cy="556109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A8B739B2-CE9A-B980-7C36-BAAA9A238A0B}"/>
              </a:ext>
            </a:extLst>
          </p:cNvPr>
          <p:cNvSpPr txBox="1"/>
          <p:nvPr/>
        </p:nvSpPr>
        <p:spPr>
          <a:xfrm>
            <a:off x="5828939" y="3120113"/>
            <a:ext cx="635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>
                <a:solidFill>
                  <a:srgbClr val="39B54A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θ</a:t>
            </a:r>
            <a:endParaRPr lang="en-US" sz="2000" baseline="-25000" dirty="0">
              <a:solidFill>
                <a:srgbClr val="39B54A"/>
              </a:solidFill>
              <a:latin typeface="Linux Libertine Display" panose="02000503000000000000" pitchFamily="2" charset="0"/>
              <a:ea typeface="Linux Libertine Display" panose="02000503000000000000" pitchFamily="2" charset="0"/>
              <a:cs typeface="Linux Libertine Display" panose="02000503000000000000" pitchFamily="2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0C1378C-BB86-5C2A-C0AA-167253714FE5}"/>
              </a:ext>
            </a:extLst>
          </p:cNvPr>
          <p:cNvSpPr txBox="1"/>
          <p:nvPr/>
        </p:nvSpPr>
        <p:spPr>
          <a:xfrm>
            <a:off x="4516233" y="3790239"/>
            <a:ext cx="1772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Original</a:t>
            </a:r>
          </a:p>
        </p:txBody>
      </p:sp>
      <p:sp>
        <p:nvSpPr>
          <p:cNvPr id="41" name="Arc 40">
            <a:extLst>
              <a:ext uri="{FF2B5EF4-FFF2-40B4-BE49-F238E27FC236}">
                <a16:creationId xmlns:a16="http://schemas.microsoft.com/office/drawing/2014/main" id="{D4B8F235-2505-954F-5C09-28A5516BA7DC}"/>
              </a:ext>
            </a:extLst>
          </p:cNvPr>
          <p:cNvSpPr/>
          <p:nvPr/>
        </p:nvSpPr>
        <p:spPr>
          <a:xfrm rot="4258139" flipH="1">
            <a:off x="3271637" y="5185983"/>
            <a:ext cx="948224" cy="1007636"/>
          </a:xfrm>
          <a:prstGeom prst="arc">
            <a:avLst>
              <a:gd name="adj1" fmla="val 18130304"/>
              <a:gd name="adj2" fmla="val 19919826"/>
            </a:avLst>
          </a:prstGeom>
          <a:ln>
            <a:solidFill>
              <a:srgbClr val="8CC6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ED02145-FA92-E46F-96A4-C28C75B47A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6262" y="3126952"/>
            <a:ext cx="872853" cy="460165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B865862-3348-8539-AC70-61E75D198BF6}"/>
              </a:ext>
            </a:extLst>
          </p:cNvPr>
          <p:cNvCxnSpPr>
            <a:cxnSpLocks/>
          </p:cNvCxnSpPr>
          <p:nvPr/>
        </p:nvCxnSpPr>
        <p:spPr>
          <a:xfrm flipV="1">
            <a:off x="3830052" y="2006320"/>
            <a:ext cx="0" cy="3522679"/>
          </a:xfrm>
          <a:prstGeom prst="line">
            <a:avLst/>
          </a:prstGeom>
          <a:ln>
            <a:prstDash val="sys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093C060-7664-C31F-15E5-64268AB212B8}"/>
              </a:ext>
            </a:extLst>
          </p:cNvPr>
          <p:cNvCxnSpPr>
            <a:cxnSpLocks/>
          </p:cNvCxnSpPr>
          <p:nvPr/>
        </p:nvCxnSpPr>
        <p:spPr>
          <a:xfrm>
            <a:off x="3267075" y="2371160"/>
            <a:ext cx="4943475" cy="0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E31A8102-964A-355D-078F-44B8C5DD21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1976" y="2168271"/>
            <a:ext cx="396152" cy="55610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682B4F0-0994-564F-FF6E-730D1AA3F5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5684" y="5330940"/>
            <a:ext cx="676916" cy="47008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573E1C0-D0E7-51B2-8578-28C094387A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7715" y="5330940"/>
            <a:ext cx="676916" cy="47008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380D0AEC-77AB-62D8-6F24-D09096F46AFD}"/>
              </a:ext>
            </a:extLst>
          </p:cNvPr>
          <p:cNvSpPr txBox="1"/>
          <p:nvPr/>
        </p:nvSpPr>
        <p:spPr>
          <a:xfrm>
            <a:off x="3512097" y="1690688"/>
            <a:ext cx="1772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Fixation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2FCCF80-22F9-F120-487E-612A5294456E}"/>
              </a:ext>
            </a:extLst>
          </p:cNvPr>
          <p:cNvSpPr/>
          <p:nvPr/>
        </p:nvSpPr>
        <p:spPr>
          <a:xfrm>
            <a:off x="3509778" y="2438823"/>
            <a:ext cx="676916" cy="330680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707A8035-6B2E-C841-64ED-F30F7AE92F71}"/>
              </a:ext>
            </a:extLst>
          </p:cNvPr>
          <p:cNvSpPr/>
          <p:nvPr/>
        </p:nvSpPr>
        <p:spPr>
          <a:xfrm>
            <a:off x="3673730" y="1968742"/>
            <a:ext cx="370263" cy="471735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E54EC73-799A-C3D9-52CB-67715686F1E6}"/>
              </a:ext>
            </a:extLst>
          </p:cNvPr>
          <p:cNvSpPr/>
          <p:nvPr/>
        </p:nvSpPr>
        <p:spPr>
          <a:xfrm>
            <a:off x="3506952" y="1669345"/>
            <a:ext cx="768574" cy="330680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4E7329-DF19-4D63-29E3-C1E465ED5ABD}"/>
              </a:ext>
            </a:extLst>
          </p:cNvPr>
          <p:cNvSpPr txBox="1"/>
          <p:nvPr/>
        </p:nvSpPr>
        <p:spPr>
          <a:xfrm>
            <a:off x="2288005" y="2493547"/>
            <a:ext cx="6623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>
                <a:solidFill>
                  <a:schemeClr val="tx2">
                    <a:lumMod val="50000"/>
                    <a:lumOff val="50000"/>
                  </a:schemeClr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Δ</a:t>
            </a:r>
            <a:r>
              <a:rPr lang="el-GR" sz="2400" dirty="0">
                <a:solidFill>
                  <a:srgbClr val="4E95D9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θ</a:t>
            </a:r>
            <a:endParaRPr lang="en-US" sz="2400" baseline="-25000" dirty="0">
              <a:solidFill>
                <a:srgbClr val="4E95D9"/>
              </a:solidFill>
              <a:latin typeface="Linux Libertine Display" panose="02000503000000000000" pitchFamily="2" charset="0"/>
              <a:ea typeface="Linux Libertine Display" panose="02000503000000000000" pitchFamily="2" charset="0"/>
              <a:cs typeface="Linux Libertine Display" panose="02000503000000000000" pitchFamily="2" charset="0"/>
            </a:endParaRPr>
          </a:p>
          <a:p>
            <a:endParaRPr lang="en-US" sz="2400" baseline="-25000" dirty="0">
              <a:solidFill>
                <a:schemeClr val="tx2">
                  <a:lumMod val="50000"/>
                  <a:lumOff val="50000"/>
                </a:schemeClr>
              </a:solidFill>
              <a:latin typeface="Linux Libertine Display" panose="02000503000000000000" pitchFamily="2" charset="0"/>
              <a:ea typeface="Linux Libertine Display" panose="02000503000000000000" pitchFamily="2" charset="0"/>
              <a:cs typeface="Linux Libertine Display" panose="02000503000000000000" pitchFamily="2" charset="0"/>
            </a:endParaRPr>
          </a:p>
        </p:txBody>
      </p:sp>
      <p:sp>
        <p:nvSpPr>
          <p:cNvPr id="4" name="Left Brace 3">
            <a:extLst>
              <a:ext uri="{FF2B5EF4-FFF2-40B4-BE49-F238E27FC236}">
                <a16:creationId xmlns:a16="http://schemas.microsoft.com/office/drawing/2014/main" id="{4D56FD49-82DB-6CF6-1522-B25556500A2A}"/>
              </a:ext>
            </a:extLst>
          </p:cNvPr>
          <p:cNvSpPr/>
          <p:nvPr/>
        </p:nvSpPr>
        <p:spPr>
          <a:xfrm>
            <a:off x="2857875" y="2366234"/>
            <a:ext cx="162825" cy="679188"/>
          </a:xfrm>
          <a:prstGeom prst="leftBrac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7B548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5086D8F-003B-FA37-1301-9906FC44B638}"/>
              </a:ext>
            </a:extLst>
          </p:cNvPr>
          <p:cNvCxnSpPr>
            <a:cxnSpLocks/>
          </p:cNvCxnSpPr>
          <p:nvPr/>
        </p:nvCxnSpPr>
        <p:spPr>
          <a:xfrm>
            <a:off x="3267075" y="3045425"/>
            <a:ext cx="5010150" cy="0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FA6AC970-9307-F2A8-CDFD-EC6258217D91}"/>
              </a:ext>
            </a:extLst>
          </p:cNvPr>
          <p:cNvSpPr/>
          <p:nvPr/>
        </p:nvSpPr>
        <p:spPr>
          <a:xfrm>
            <a:off x="4549096" y="3835159"/>
            <a:ext cx="676916" cy="212395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AF2D0E0-ECCB-0A68-9801-2024A17E1AD5}"/>
              </a:ext>
            </a:extLst>
          </p:cNvPr>
          <p:cNvSpPr/>
          <p:nvPr/>
        </p:nvSpPr>
        <p:spPr>
          <a:xfrm>
            <a:off x="5254687" y="3572328"/>
            <a:ext cx="400411" cy="524081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74C2FFE-E5E9-1F79-3AAF-8D6C9E4B2B3F}"/>
              </a:ext>
            </a:extLst>
          </p:cNvPr>
          <p:cNvSpPr/>
          <p:nvPr/>
        </p:nvSpPr>
        <p:spPr>
          <a:xfrm>
            <a:off x="5171447" y="3164673"/>
            <a:ext cx="594354" cy="33068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DD26AF9-4BC6-58DB-8193-E64268951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1492" y="2729445"/>
            <a:ext cx="396152" cy="556109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7E81639-B261-4FA9-56B7-40D4F6632FA4}"/>
              </a:ext>
            </a:extLst>
          </p:cNvPr>
          <p:cNvCxnSpPr>
            <a:cxnSpLocks/>
            <a:stCxn id="18" idx="2"/>
            <a:endCxn id="27" idx="0"/>
          </p:cNvCxnSpPr>
          <p:nvPr/>
        </p:nvCxnSpPr>
        <p:spPr>
          <a:xfrm flipH="1">
            <a:off x="3194142" y="3285554"/>
            <a:ext cx="3255426" cy="2045386"/>
          </a:xfrm>
          <a:prstGeom prst="line">
            <a:avLst/>
          </a:prstGeom>
          <a:ln w="19050">
            <a:solidFill>
              <a:srgbClr val="39B5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D52DEBC-0CE1-CB5E-D8F0-ADEDA897DAD3}"/>
              </a:ext>
            </a:extLst>
          </p:cNvPr>
          <p:cNvCxnSpPr>
            <a:cxnSpLocks/>
            <a:endCxn id="18" idx="2"/>
          </p:cNvCxnSpPr>
          <p:nvPr/>
        </p:nvCxnSpPr>
        <p:spPr>
          <a:xfrm flipV="1">
            <a:off x="3830052" y="3285554"/>
            <a:ext cx="2619516" cy="2251472"/>
          </a:xfrm>
          <a:prstGeom prst="line">
            <a:avLst/>
          </a:prstGeom>
          <a:ln w="19050">
            <a:solidFill>
              <a:srgbClr val="8CC6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Arc 13">
            <a:extLst>
              <a:ext uri="{FF2B5EF4-FFF2-40B4-BE49-F238E27FC236}">
                <a16:creationId xmlns:a16="http://schemas.microsoft.com/office/drawing/2014/main" id="{24C3846B-B26C-A5B3-8CCA-E80E4AA70668}"/>
              </a:ext>
            </a:extLst>
          </p:cNvPr>
          <p:cNvSpPr/>
          <p:nvPr/>
        </p:nvSpPr>
        <p:spPr>
          <a:xfrm rot="14289207" flipH="1">
            <a:off x="5662218" y="2678104"/>
            <a:ext cx="948224" cy="1007636"/>
          </a:xfrm>
          <a:prstGeom prst="arc">
            <a:avLst>
              <a:gd name="adj1" fmla="val 18103859"/>
              <a:gd name="adj2" fmla="val 19382226"/>
            </a:avLst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177D6DA-DB44-0004-6FCA-71E676FDF3CC}"/>
              </a:ext>
            </a:extLst>
          </p:cNvPr>
          <p:cNvCxnSpPr>
            <a:cxnSpLocks/>
            <a:stCxn id="18" idx="2"/>
            <a:endCxn id="28" idx="0"/>
          </p:cNvCxnSpPr>
          <p:nvPr/>
        </p:nvCxnSpPr>
        <p:spPr>
          <a:xfrm flipH="1">
            <a:off x="4536173" y="3285554"/>
            <a:ext cx="1913395" cy="2045386"/>
          </a:xfrm>
          <a:prstGeom prst="line">
            <a:avLst/>
          </a:prstGeom>
          <a:ln w="19050">
            <a:solidFill>
              <a:srgbClr val="39B5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12448727-48DC-FE9F-8D24-3D06D52F01AC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60369" y="3582913"/>
            <a:ext cx="872853" cy="46016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9174675-2E24-34E1-07AC-AB848A2C4E34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899934" y="3936398"/>
            <a:ext cx="832660" cy="46016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45FC5E3-87D9-013A-84FD-788D0DB2217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79960" y="4654046"/>
            <a:ext cx="872853" cy="46016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EDC5783-77DB-E363-FB9B-110260EC320F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62160" y="4295612"/>
            <a:ext cx="872853" cy="460165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18BE5DFA-92BA-46EE-5110-6EA6BEA59CCF}"/>
              </a:ext>
            </a:extLst>
          </p:cNvPr>
          <p:cNvSpPr txBox="1"/>
          <p:nvPr/>
        </p:nvSpPr>
        <p:spPr>
          <a:xfrm>
            <a:off x="6687342" y="4245098"/>
            <a:ext cx="20310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4530E"/>
                </a:solidFill>
              </a:rPr>
              <a:t>Recover </a:t>
            </a:r>
            <a:r>
              <a:rPr lang="en-US" sz="1600" b="1" i="1" dirty="0">
                <a:solidFill>
                  <a:srgbClr val="04530E"/>
                </a:solidFill>
              </a:rPr>
              <a:t>Original’s</a:t>
            </a:r>
            <a:r>
              <a:rPr lang="en-US" sz="1600" b="1" dirty="0">
                <a:solidFill>
                  <a:srgbClr val="04530E"/>
                </a:solidFill>
              </a:rPr>
              <a:t> </a:t>
            </a:r>
          </a:p>
          <a:p>
            <a:r>
              <a:rPr lang="en-US" sz="1600" b="1" dirty="0">
                <a:solidFill>
                  <a:srgbClr val="04530E"/>
                </a:solidFill>
              </a:rPr>
              <a:t>depth perception</a:t>
            </a:r>
            <a:endParaRPr lang="en-US" sz="1600" b="1" dirty="0">
              <a:solidFill>
                <a:schemeClr val="tx2">
                  <a:lumMod val="50000"/>
                  <a:lumOff val="50000"/>
                </a:schemeClr>
              </a:solidFill>
              <a:sym typeface="Wingdings" panose="05000000000000000000" pitchFamily="2" charset="2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6852307C-6A89-E35C-1428-C7F317921F3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90398"/>
          <a:stretch/>
        </p:blipFill>
        <p:spPr>
          <a:xfrm>
            <a:off x="9222258" y="2255143"/>
            <a:ext cx="271176" cy="3490713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CC261B02-F17D-0DE9-72B1-DC4CF32C76E3}"/>
              </a:ext>
            </a:extLst>
          </p:cNvPr>
          <p:cNvSpPr txBox="1"/>
          <p:nvPr/>
        </p:nvSpPr>
        <p:spPr>
          <a:xfrm>
            <a:off x="6612057" y="2777987"/>
            <a:ext cx="1772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rgbClr val="04530E"/>
                </a:solidFill>
              </a:rPr>
              <a:t>Proposed</a:t>
            </a:r>
          </a:p>
        </p:txBody>
      </p:sp>
    </p:spTree>
    <p:extLst>
      <p:ext uri="{BB962C8B-B14F-4D97-AF65-F5344CB8AC3E}">
        <p14:creationId xmlns:p14="http://schemas.microsoft.com/office/powerpoint/2010/main" val="388484940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00B46-E7F5-E768-79E9-59030792C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+mj-lt"/>
              </a:rPr>
              <a:t>Method: Visual Convergence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33D73D-678E-5FCB-ACAE-9F21D5FE2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II. Overdriving Visual Depth Perception via Sound Modulation in VR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D877A6-DB6A-EE82-3CE6-0977F4CC3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2003D-3B2F-4C41-91A1-D7D34106DEED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42AF6A-31E9-54D9-895E-99A73CD9F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63</a:t>
            </a:fld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4100A4B-0C71-D14D-C690-7FCEAFF222EC}"/>
              </a:ext>
            </a:extLst>
          </p:cNvPr>
          <p:cNvCxnSpPr>
            <a:cxnSpLocks/>
          </p:cNvCxnSpPr>
          <p:nvPr/>
        </p:nvCxnSpPr>
        <p:spPr>
          <a:xfrm flipV="1">
            <a:off x="6179033" y="1787683"/>
            <a:ext cx="0" cy="3522679"/>
          </a:xfrm>
          <a:prstGeom prst="line">
            <a:avLst/>
          </a:prstGeom>
          <a:ln w="19050">
            <a:prstDash val="sys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224DC94-2914-917E-ACD3-19060E28060F}"/>
              </a:ext>
            </a:extLst>
          </p:cNvPr>
          <p:cNvCxnSpPr>
            <a:cxnSpLocks/>
          </p:cNvCxnSpPr>
          <p:nvPr/>
        </p:nvCxnSpPr>
        <p:spPr>
          <a:xfrm>
            <a:off x="6039190" y="2219198"/>
            <a:ext cx="4189404" cy="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2E3842-DBB4-19F9-C66E-D80EDE113DEA}"/>
              </a:ext>
            </a:extLst>
          </p:cNvPr>
          <p:cNvCxnSpPr>
            <a:cxnSpLocks/>
          </p:cNvCxnSpPr>
          <p:nvPr/>
        </p:nvCxnSpPr>
        <p:spPr>
          <a:xfrm>
            <a:off x="5875734" y="2957579"/>
            <a:ext cx="4189404" cy="0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1F87859F-7BB2-7619-43FE-69F53F252E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0957" y="1949634"/>
            <a:ext cx="396152" cy="556109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756A6C52-6911-8370-C579-2B1836D51A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8818" y="5117143"/>
            <a:ext cx="676916" cy="47008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A51EA2A8-F0AA-5730-6A44-4E0C4FBA15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0849" y="5117143"/>
            <a:ext cx="676916" cy="470080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7D90C29-C4D8-CBD8-8650-780CD586E1DB}"/>
              </a:ext>
            </a:extLst>
          </p:cNvPr>
          <p:cNvCxnSpPr>
            <a:cxnSpLocks/>
          </p:cNvCxnSpPr>
          <p:nvPr/>
        </p:nvCxnSpPr>
        <p:spPr>
          <a:xfrm>
            <a:off x="5875734" y="3600441"/>
            <a:ext cx="4189404" cy="0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4C81320C-77B7-EDA3-5385-ED9AD910F9E5}"/>
              </a:ext>
            </a:extLst>
          </p:cNvPr>
          <p:cNvSpPr txBox="1"/>
          <p:nvPr/>
        </p:nvSpPr>
        <p:spPr>
          <a:xfrm>
            <a:off x="515410" y="2464891"/>
            <a:ext cx="588940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Goal: </a:t>
            </a:r>
            <a:r>
              <a:rPr lang="en-US" sz="2000" dirty="0"/>
              <a:t>Perceive </a:t>
            </a:r>
            <a:r>
              <a:rPr lang="en-US" sz="2000" i="1" dirty="0"/>
              <a:t>Proposed</a:t>
            </a:r>
            <a:r>
              <a:rPr lang="en-US" sz="2000" dirty="0"/>
              <a:t> </a:t>
            </a:r>
            <a:r>
              <a:rPr lang="en-US" sz="2000" u="sng" dirty="0">
                <a:solidFill>
                  <a:schemeClr val="accent5"/>
                </a:solidFill>
              </a:rPr>
              <a:t>closer</a:t>
            </a:r>
            <a:r>
              <a:rPr lang="en-US" sz="2000" dirty="0"/>
              <a:t>, as </a:t>
            </a:r>
            <a:r>
              <a:rPr lang="en-US" sz="2000" i="1" dirty="0"/>
              <a:t>Original</a:t>
            </a:r>
          </a:p>
          <a:p>
            <a:endParaRPr lang="en-US" sz="2000" b="1" dirty="0"/>
          </a:p>
          <a:p>
            <a:r>
              <a:rPr lang="en-US" sz="2000" b="1" dirty="0"/>
              <a:t>Modulate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4530E"/>
                </a:solidFill>
              </a:rPr>
              <a:t>Audio Source </a:t>
            </a:r>
            <a:r>
              <a:rPr lang="en-US" b="1" dirty="0">
                <a:solidFill>
                  <a:srgbClr val="04530E"/>
                </a:solidFill>
              </a:rPr>
              <a:t>Spatial Location</a:t>
            </a:r>
          </a:p>
          <a:p>
            <a:endParaRPr lang="en-US" sz="2000" dirty="0"/>
          </a:p>
          <a:p>
            <a:r>
              <a:rPr lang="en-US" sz="2000" b="1" dirty="0"/>
              <a:t>Maximizing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Loudness Variation between </a:t>
            </a:r>
            <a:r>
              <a:rPr lang="en-US" sz="1800" i="1" dirty="0"/>
              <a:t>Proposed </a:t>
            </a:r>
            <a:r>
              <a:rPr lang="en-US" dirty="0"/>
              <a:t>and </a:t>
            </a:r>
            <a:r>
              <a:rPr lang="en-US" sz="1800" i="1" dirty="0"/>
              <a:t>Original</a:t>
            </a:r>
            <a:endParaRPr lang="en-US" dirty="0">
              <a:latin typeface="Linux Libertine Display" panose="02000503000000000000" pitchFamily="2" charset="0"/>
              <a:ea typeface="Linux Libertine Display" panose="02000503000000000000" pitchFamily="2" charset="0"/>
              <a:cs typeface="Linux Libertine Display" panose="02000503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Interaural Differences (IAD)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406A72B-ACBB-6B51-9E23-C32515B88C23}"/>
              </a:ext>
            </a:extLst>
          </p:cNvPr>
          <p:cNvSpPr txBox="1"/>
          <p:nvPr/>
        </p:nvSpPr>
        <p:spPr>
          <a:xfrm>
            <a:off x="6523549" y="3341762"/>
            <a:ext cx="1772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Original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EE16CC0-B32A-3E4D-A552-9CAAFC525E47}"/>
              </a:ext>
            </a:extLst>
          </p:cNvPr>
          <p:cNvSpPr txBox="1"/>
          <p:nvPr/>
        </p:nvSpPr>
        <p:spPr>
          <a:xfrm>
            <a:off x="5808338" y="1436498"/>
            <a:ext cx="1772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Fixation 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1B89EE3-11DF-20D9-07F1-CB781D86A2FA}"/>
              </a:ext>
            </a:extLst>
          </p:cNvPr>
          <p:cNvCxnSpPr>
            <a:cxnSpLocks/>
            <a:endCxn id="19" idx="2"/>
          </p:cNvCxnSpPr>
          <p:nvPr/>
        </p:nvCxnSpPr>
        <p:spPr>
          <a:xfrm flipV="1">
            <a:off x="6179033" y="3034815"/>
            <a:ext cx="2055945" cy="2275547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E1E79F36-3687-8C3D-4FB6-4AA13C0BF0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6902" y="2478706"/>
            <a:ext cx="396152" cy="55610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0E4C4E8-6CBF-2DA5-AF74-23B7D2200D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9180" y="2947683"/>
            <a:ext cx="872853" cy="46016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D674A1B-A2FE-05DC-720B-37416291C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4675" y="3317892"/>
            <a:ext cx="396152" cy="5561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48B2131-506B-9F2B-12EE-BDDA6C29B02F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828905" y="2109094"/>
            <a:ext cx="872853" cy="4601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649A327-DA84-9362-55A3-14031F4E4EC0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647599" y="3772918"/>
            <a:ext cx="832660" cy="46016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556D0B6-1DB9-CD98-3457-E12790946135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096158" y="4522977"/>
            <a:ext cx="872853" cy="4601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CE8F57B-2053-DEE7-1092-0C9B9E60D268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372053" y="4139756"/>
            <a:ext cx="872853" cy="46016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52DA308-0EFD-9162-B8E1-0889C2BCCF3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856635" y="3381957"/>
            <a:ext cx="872853" cy="46016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49131AE-7C02-944D-5BF9-2DD6CEE8F43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90398"/>
          <a:stretch/>
        </p:blipFill>
        <p:spPr>
          <a:xfrm>
            <a:off x="10852406" y="1940031"/>
            <a:ext cx="271176" cy="3490713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65E8A0B4-D1A2-3FE0-8382-E07EE90BFF13}"/>
              </a:ext>
            </a:extLst>
          </p:cNvPr>
          <p:cNvSpPr txBox="1"/>
          <p:nvPr/>
        </p:nvSpPr>
        <p:spPr>
          <a:xfrm>
            <a:off x="8433054" y="2707342"/>
            <a:ext cx="1772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rgbClr val="04530E"/>
                </a:solidFill>
              </a:rPr>
              <a:t>Proposed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7577805-2462-BEAA-AE49-D785CBBB77B4}"/>
              </a:ext>
            </a:extLst>
          </p:cNvPr>
          <p:cNvCxnSpPr>
            <a:cxnSpLocks/>
          </p:cNvCxnSpPr>
          <p:nvPr/>
        </p:nvCxnSpPr>
        <p:spPr>
          <a:xfrm>
            <a:off x="8804760" y="3003133"/>
            <a:ext cx="0" cy="597308"/>
          </a:xfrm>
          <a:prstGeom prst="straightConnector1">
            <a:avLst/>
          </a:prstGeom>
          <a:ln w="28575">
            <a:solidFill>
              <a:srgbClr val="A02B93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05071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00B46-E7F5-E768-79E9-59030792C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+mj-lt"/>
              </a:rPr>
              <a:t>Method: Visual Divergence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33D73D-678E-5FCB-ACAE-9F21D5FE2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II. Overdriving Visual Depth Perception via Sound Modulation in VR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D877A6-DB6A-EE82-3CE6-0977F4CC3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2003D-3B2F-4C41-91A1-D7D34106DEED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42AF6A-31E9-54D9-895E-99A73CD9F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64</a:t>
            </a:fld>
            <a:endParaRPr 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2EDCD56-5CA7-636E-2DC5-084FFE07B3D2}"/>
              </a:ext>
            </a:extLst>
          </p:cNvPr>
          <p:cNvSpPr txBox="1"/>
          <p:nvPr/>
        </p:nvSpPr>
        <p:spPr>
          <a:xfrm>
            <a:off x="6421719" y="3865865"/>
            <a:ext cx="3814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>
                <a:solidFill>
                  <a:srgbClr val="39B54A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θ</a:t>
            </a:r>
            <a:endParaRPr lang="en-US" sz="2000" baseline="-25000" dirty="0">
              <a:solidFill>
                <a:srgbClr val="39B54A"/>
              </a:solidFill>
              <a:latin typeface="Linux Libertine Display" panose="02000503000000000000" pitchFamily="2" charset="0"/>
              <a:ea typeface="Linux Libertine Display" panose="02000503000000000000" pitchFamily="2" charset="0"/>
              <a:cs typeface="Linux Libertine Display" panose="02000503000000000000" pitchFamily="2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133749C-D23F-4B10-38AE-A2D806F6FFD1}"/>
              </a:ext>
            </a:extLst>
          </p:cNvPr>
          <p:cNvSpPr txBox="1"/>
          <p:nvPr/>
        </p:nvSpPr>
        <p:spPr>
          <a:xfrm>
            <a:off x="5010738" y="3065352"/>
            <a:ext cx="66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>
                <a:solidFill>
                  <a:schemeClr val="tx2">
                    <a:lumMod val="50000"/>
                    <a:lumOff val="50000"/>
                  </a:schemeClr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Δθ</a:t>
            </a:r>
            <a:endParaRPr lang="en-US" sz="2400" baseline="-25000" dirty="0">
              <a:solidFill>
                <a:schemeClr val="tx2">
                  <a:lumMod val="50000"/>
                  <a:lumOff val="50000"/>
                </a:schemeClr>
              </a:solidFill>
              <a:latin typeface="Linux Libertine Display" panose="02000503000000000000" pitchFamily="2" charset="0"/>
              <a:ea typeface="Linux Libertine Display" panose="02000503000000000000" pitchFamily="2" charset="0"/>
              <a:cs typeface="Linux Libertine Display" panose="02000503000000000000" pitchFamily="2" charset="0"/>
            </a:endParaRPr>
          </a:p>
        </p:txBody>
      </p:sp>
      <p:sp>
        <p:nvSpPr>
          <p:cNvPr id="69" name="Left Brace 68">
            <a:extLst>
              <a:ext uri="{FF2B5EF4-FFF2-40B4-BE49-F238E27FC236}">
                <a16:creationId xmlns:a16="http://schemas.microsoft.com/office/drawing/2014/main" id="{6EFEC33F-A709-AAFA-D44F-870D1D6D1BCB}"/>
              </a:ext>
            </a:extLst>
          </p:cNvPr>
          <p:cNvSpPr/>
          <p:nvPr/>
        </p:nvSpPr>
        <p:spPr>
          <a:xfrm>
            <a:off x="5549647" y="2999703"/>
            <a:ext cx="162825" cy="608345"/>
          </a:xfrm>
          <a:prstGeom prst="leftBrac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7B548"/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A718B41-6BD1-D8BD-DA46-6DF83E5ACC3C}"/>
              </a:ext>
            </a:extLst>
          </p:cNvPr>
          <p:cNvSpPr txBox="1"/>
          <p:nvPr/>
        </p:nvSpPr>
        <p:spPr>
          <a:xfrm>
            <a:off x="10237923" y="2667346"/>
            <a:ext cx="66236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l-GR" sz="2400" dirty="0">
                <a:solidFill>
                  <a:srgbClr val="FF0000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Δθ</a:t>
            </a:r>
            <a:endParaRPr lang="en-US" sz="2400" baseline="-25000" dirty="0">
              <a:solidFill>
                <a:srgbClr val="FF0000"/>
              </a:solidFill>
              <a:latin typeface="Linux Libertine Display" panose="02000503000000000000" pitchFamily="2" charset="0"/>
              <a:ea typeface="Linux Libertine Display" panose="02000503000000000000" pitchFamily="2" charset="0"/>
              <a:cs typeface="Linux Libertine Display" panose="02000503000000000000" pitchFamily="2" charset="0"/>
            </a:endParaRPr>
          </a:p>
        </p:txBody>
      </p:sp>
      <p:sp>
        <p:nvSpPr>
          <p:cNvPr id="71" name="Left Brace 70">
            <a:extLst>
              <a:ext uri="{FF2B5EF4-FFF2-40B4-BE49-F238E27FC236}">
                <a16:creationId xmlns:a16="http://schemas.microsoft.com/office/drawing/2014/main" id="{040406C0-CDB0-E499-AE1C-AF8B1F011404}"/>
              </a:ext>
            </a:extLst>
          </p:cNvPr>
          <p:cNvSpPr/>
          <p:nvPr/>
        </p:nvSpPr>
        <p:spPr>
          <a:xfrm flipH="1">
            <a:off x="10157263" y="2219198"/>
            <a:ext cx="170982" cy="1388627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DE6F44FB-5300-4D84-7A68-050BBA6FD8CA}"/>
              </a:ext>
            </a:extLst>
          </p:cNvPr>
          <p:cNvCxnSpPr>
            <a:cxnSpLocks/>
          </p:cNvCxnSpPr>
          <p:nvPr/>
        </p:nvCxnSpPr>
        <p:spPr>
          <a:xfrm flipV="1">
            <a:off x="6233551" y="1787556"/>
            <a:ext cx="0" cy="3522679"/>
          </a:xfrm>
          <a:prstGeom prst="line">
            <a:avLst/>
          </a:prstGeom>
          <a:ln w="19050">
            <a:prstDash val="sys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C0412CCB-D1D8-360D-9C96-BF4DD9D51A4D}"/>
              </a:ext>
            </a:extLst>
          </p:cNvPr>
          <p:cNvCxnSpPr>
            <a:cxnSpLocks/>
          </p:cNvCxnSpPr>
          <p:nvPr/>
        </p:nvCxnSpPr>
        <p:spPr>
          <a:xfrm>
            <a:off x="5875734" y="2219198"/>
            <a:ext cx="4189404" cy="0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FC6EC8C9-792F-F820-B44E-29D3843E023F}"/>
              </a:ext>
            </a:extLst>
          </p:cNvPr>
          <p:cNvCxnSpPr>
            <a:cxnSpLocks/>
          </p:cNvCxnSpPr>
          <p:nvPr/>
        </p:nvCxnSpPr>
        <p:spPr>
          <a:xfrm>
            <a:off x="5875734" y="2957579"/>
            <a:ext cx="4189404" cy="0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2" name="Picture 81">
            <a:extLst>
              <a:ext uri="{FF2B5EF4-FFF2-40B4-BE49-F238E27FC236}">
                <a16:creationId xmlns:a16="http://schemas.microsoft.com/office/drawing/2014/main" id="{86FA7ADC-50B2-961C-C1FD-84F4C40992C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90398"/>
          <a:stretch/>
        </p:blipFill>
        <p:spPr>
          <a:xfrm>
            <a:off x="10670362" y="1940031"/>
            <a:ext cx="271176" cy="3490713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6AD9333B-32D9-4CD7-C5A8-887C11E5A2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8818" y="5117143"/>
            <a:ext cx="676916" cy="470080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BEF86E16-9FC3-5CFA-C787-4A977B2746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0849" y="5117143"/>
            <a:ext cx="676916" cy="470080"/>
          </a:xfrm>
          <a:prstGeom prst="rect">
            <a:avLst/>
          </a:prstGeom>
        </p:spPr>
      </p:pic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C325452E-5F57-32C8-8020-CEAC66D3C429}"/>
              </a:ext>
            </a:extLst>
          </p:cNvPr>
          <p:cNvCxnSpPr>
            <a:cxnSpLocks/>
          </p:cNvCxnSpPr>
          <p:nvPr/>
        </p:nvCxnSpPr>
        <p:spPr>
          <a:xfrm>
            <a:off x="5875734" y="3600441"/>
            <a:ext cx="4189404" cy="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4B026C13-35F1-81FA-FF40-D792FC71E9DC}"/>
              </a:ext>
            </a:extLst>
          </p:cNvPr>
          <p:cNvSpPr txBox="1"/>
          <p:nvPr/>
        </p:nvSpPr>
        <p:spPr>
          <a:xfrm>
            <a:off x="7994105" y="3011539"/>
            <a:ext cx="1772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rgbClr val="04530E"/>
                </a:solidFill>
              </a:rPr>
              <a:t>Proposed</a:t>
            </a:r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2F060EA1-E55A-B46B-3237-8C649099A5A4}"/>
              </a:ext>
            </a:extLst>
          </p:cNvPr>
          <p:cNvCxnSpPr>
            <a:cxnSpLocks/>
            <a:endCxn id="94" idx="3"/>
          </p:cNvCxnSpPr>
          <p:nvPr/>
        </p:nvCxnSpPr>
        <p:spPr>
          <a:xfrm flipV="1">
            <a:off x="6233551" y="2179423"/>
            <a:ext cx="2349550" cy="3130812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8" name="Picture 87">
            <a:extLst>
              <a:ext uri="{FF2B5EF4-FFF2-40B4-BE49-F238E27FC236}">
                <a16:creationId xmlns:a16="http://schemas.microsoft.com/office/drawing/2014/main" id="{8781FF85-D354-F9A1-3063-70E91D5A15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5792" y="2667346"/>
            <a:ext cx="396152" cy="556109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22835F3F-DDA0-E568-2B91-21D1C9BFCB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5567" y="3279443"/>
            <a:ext cx="396152" cy="556109"/>
          </a:xfrm>
          <a:prstGeom prst="rect">
            <a:avLst/>
          </a:prstGeom>
        </p:spPr>
      </p:pic>
      <p:sp>
        <p:nvSpPr>
          <p:cNvPr id="92" name="TextBox 91">
            <a:extLst>
              <a:ext uri="{FF2B5EF4-FFF2-40B4-BE49-F238E27FC236}">
                <a16:creationId xmlns:a16="http://schemas.microsoft.com/office/drawing/2014/main" id="{96A5CEE8-31E7-50B1-8C46-2738D600E194}"/>
              </a:ext>
            </a:extLst>
          </p:cNvPr>
          <p:cNvSpPr txBox="1"/>
          <p:nvPr/>
        </p:nvSpPr>
        <p:spPr>
          <a:xfrm>
            <a:off x="8614367" y="1952243"/>
            <a:ext cx="8728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Original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15F7C790-0404-6197-16E4-226DE269C0B7}"/>
              </a:ext>
            </a:extLst>
          </p:cNvPr>
          <p:cNvSpPr txBox="1"/>
          <p:nvPr/>
        </p:nvSpPr>
        <p:spPr>
          <a:xfrm>
            <a:off x="6361753" y="3294628"/>
            <a:ext cx="1772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Fixation </a:t>
            </a:r>
          </a:p>
        </p:txBody>
      </p:sp>
      <p:pic>
        <p:nvPicPr>
          <p:cNvPr id="94" name="Picture 93">
            <a:extLst>
              <a:ext uri="{FF2B5EF4-FFF2-40B4-BE49-F238E27FC236}">
                <a16:creationId xmlns:a16="http://schemas.microsoft.com/office/drawing/2014/main" id="{EBE18430-1693-76D8-C8DE-8BF866670E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6949" y="1901368"/>
            <a:ext cx="396152" cy="556109"/>
          </a:xfrm>
          <a:prstGeom prst="rect">
            <a:avLst/>
          </a:prstGeom>
        </p:spPr>
      </p:pic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DD50F7AB-DD79-EB99-BA5E-8BADA439B3C8}"/>
              </a:ext>
            </a:extLst>
          </p:cNvPr>
          <p:cNvCxnSpPr>
            <a:cxnSpLocks/>
          </p:cNvCxnSpPr>
          <p:nvPr/>
        </p:nvCxnSpPr>
        <p:spPr>
          <a:xfrm flipH="1">
            <a:off x="5591794" y="3845245"/>
            <a:ext cx="641756" cy="1252192"/>
          </a:xfrm>
          <a:prstGeom prst="line">
            <a:avLst/>
          </a:prstGeom>
          <a:ln w="19050">
            <a:solidFill>
              <a:srgbClr val="39B5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1B7D08CC-931F-152E-5AA6-96144CA6836E}"/>
              </a:ext>
            </a:extLst>
          </p:cNvPr>
          <p:cNvCxnSpPr>
            <a:cxnSpLocks/>
          </p:cNvCxnSpPr>
          <p:nvPr/>
        </p:nvCxnSpPr>
        <p:spPr>
          <a:xfrm>
            <a:off x="6233550" y="3845245"/>
            <a:ext cx="700275" cy="1252192"/>
          </a:xfrm>
          <a:prstGeom prst="line">
            <a:avLst/>
          </a:prstGeom>
          <a:ln w="19050">
            <a:solidFill>
              <a:srgbClr val="39B5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Arc 46">
            <a:extLst>
              <a:ext uri="{FF2B5EF4-FFF2-40B4-BE49-F238E27FC236}">
                <a16:creationId xmlns:a16="http://schemas.microsoft.com/office/drawing/2014/main" id="{11428549-225B-0033-B8E0-6420E10A6680}"/>
              </a:ext>
            </a:extLst>
          </p:cNvPr>
          <p:cNvSpPr/>
          <p:nvPr/>
        </p:nvSpPr>
        <p:spPr>
          <a:xfrm rot="13678875" flipH="1">
            <a:off x="5786686" y="3115680"/>
            <a:ext cx="948224" cy="1007636"/>
          </a:xfrm>
          <a:prstGeom prst="arc">
            <a:avLst>
              <a:gd name="adj1" fmla="val 17976063"/>
              <a:gd name="adj2" fmla="val 19919826"/>
            </a:avLst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99410990-A82F-5B8F-3B54-EB76216CDB0C}"/>
              </a:ext>
            </a:extLst>
          </p:cNvPr>
          <p:cNvSpPr txBox="1"/>
          <p:nvPr/>
        </p:nvSpPr>
        <p:spPr>
          <a:xfrm>
            <a:off x="515410" y="2464891"/>
            <a:ext cx="5889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Goal: </a:t>
            </a:r>
            <a:r>
              <a:rPr lang="en-US" sz="2000" dirty="0"/>
              <a:t>Perceive </a:t>
            </a:r>
            <a:r>
              <a:rPr lang="en-US" sz="2000" i="1" dirty="0"/>
              <a:t>Proposed</a:t>
            </a:r>
            <a:r>
              <a:rPr lang="en-US" sz="2000" dirty="0"/>
              <a:t> </a:t>
            </a:r>
            <a:r>
              <a:rPr lang="en-US" sz="2000" u="sng" dirty="0">
                <a:solidFill>
                  <a:schemeClr val="accent5"/>
                </a:solidFill>
              </a:rPr>
              <a:t>farther</a:t>
            </a:r>
            <a:r>
              <a:rPr lang="en-US" sz="2000" dirty="0"/>
              <a:t>, as </a:t>
            </a:r>
            <a:r>
              <a:rPr lang="en-US" sz="2000" i="1" dirty="0"/>
              <a:t>Original</a:t>
            </a:r>
          </a:p>
        </p:txBody>
      </p:sp>
      <p:pic>
        <p:nvPicPr>
          <p:cNvPr id="100" name="Picture 99">
            <a:extLst>
              <a:ext uri="{FF2B5EF4-FFF2-40B4-BE49-F238E27FC236}">
                <a16:creationId xmlns:a16="http://schemas.microsoft.com/office/drawing/2014/main" id="{6D974DB0-306A-72CA-AB77-F9BF89B67A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70436" y="1338672"/>
            <a:ext cx="872853" cy="460165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720B10C-06CE-EB3C-3FDF-A601B152A4CF}"/>
              </a:ext>
            </a:extLst>
          </p:cNvPr>
          <p:cNvCxnSpPr>
            <a:cxnSpLocks/>
          </p:cNvCxnSpPr>
          <p:nvPr/>
        </p:nvCxnSpPr>
        <p:spPr>
          <a:xfrm flipV="1">
            <a:off x="8403849" y="2491618"/>
            <a:ext cx="0" cy="438407"/>
          </a:xfrm>
          <a:prstGeom prst="straightConnector1">
            <a:avLst/>
          </a:prstGeom>
          <a:ln w="28575">
            <a:solidFill>
              <a:srgbClr val="A02B93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697075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43F34EB-A479-14A7-8C56-4D3BC733FCD6}"/>
              </a:ext>
            </a:extLst>
          </p:cNvPr>
          <p:cNvSpPr txBox="1"/>
          <p:nvPr/>
        </p:nvSpPr>
        <p:spPr>
          <a:xfrm>
            <a:off x="515410" y="2464891"/>
            <a:ext cx="5889408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Goal: </a:t>
            </a:r>
            <a:r>
              <a:rPr lang="en-US" sz="2000" dirty="0"/>
              <a:t>Perceive </a:t>
            </a:r>
            <a:r>
              <a:rPr lang="en-US" sz="2000" i="1" dirty="0"/>
              <a:t>Proposed</a:t>
            </a:r>
            <a:r>
              <a:rPr lang="en-US" sz="2000" dirty="0"/>
              <a:t> </a:t>
            </a:r>
            <a:r>
              <a:rPr lang="en-US" sz="2000" u="sng" dirty="0">
                <a:solidFill>
                  <a:schemeClr val="accent5"/>
                </a:solidFill>
              </a:rPr>
              <a:t>farther</a:t>
            </a:r>
            <a:r>
              <a:rPr lang="en-US" sz="2000" dirty="0"/>
              <a:t>, as </a:t>
            </a:r>
            <a:r>
              <a:rPr lang="en-US" sz="2000" i="1" dirty="0"/>
              <a:t>Original</a:t>
            </a:r>
          </a:p>
          <a:p>
            <a:endParaRPr lang="en-US" sz="2000" b="1" dirty="0"/>
          </a:p>
          <a:p>
            <a:r>
              <a:rPr lang="en-US" sz="2000" b="1" dirty="0"/>
              <a:t>Modulate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4530E"/>
                </a:solidFill>
              </a:rPr>
              <a:t>Audio Source </a:t>
            </a:r>
            <a:r>
              <a:rPr lang="en-US" b="1" dirty="0">
                <a:solidFill>
                  <a:srgbClr val="04530E"/>
                </a:solidFill>
              </a:rPr>
              <a:t>Frequency Spectrum</a:t>
            </a:r>
          </a:p>
          <a:p>
            <a:endParaRPr lang="en-US" sz="2000" dirty="0"/>
          </a:p>
          <a:p>
            <a:r>
              <a:rPr lang="en-US" sz="2000" b="1" dirty="0"/>
              <a:t>Maximizing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Loudness Variation between </a:t>
            </a:r>
            <a:r>
              <a:rPr lang="en-US" sz="1800" i="1" dirty="0"/>
              <a:t>Proposed </a:t>
            </a:r>
            <a:r>
              <a:rPr lang="en-US" dirty="0"/>
              <a:t>and </a:t>
            </a:r>
            <a:r>
              <a:rPr lang="en-US" sz="1800" i="1" dirty="0"/>
              <a:t>Original</a:t>
            </a:r>
            <a:endParaRPr lang="en-US" dirty="0">
              <a:latin typeface="Linux Libertine Display" panose="02000503000000000000" pitchFamily="2" charset="0"/>
              <a:ea typeface="Linux Libertine Display" panose="02000503000000000000" pitchFamily="2" charset="0"/>
              <a:cs typeface="Linux Libertine Display" panose="02000503000000000000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500B46-E7F5-E768-79E9-59030792C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+mj-lt"/>
              </a:rPr>
              <a:t>Method: Visual Divergence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33D73D-678E-5FCB-ACAE-9F21D5FE2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II. Overdriving Visual Depth Perception via Sound Modulation in VR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D877A6-DB6A-EE82-3CE6-0977F4CC3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2003D-3B2F-4C41-91A1-D7D34106DEED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42AF6A-31E9-54D9-895E-99A73CD9F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65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F204C39-9FF4-3494-5023-C7AFE060EEB4}"/>
              </a:ext>
            </a:extLst>
          </p:cNvPr>
          <p:cNvCxnSpPr>
            <a:cxnSpLocks/>
          </p:cNvCxnSpPr>
          <p:nvPr/>
        </p:nvCxnSpPr>
        <p:spPr>
          <a:xfrm flipV="1">
            <a:off x="6233551" y="1787556"/>
            <a:ext cx="0" cy="3522679"/>
          </a:xfrm>
          <a:prstGeom prst="line">
            <a:avLst/>
          </a:prstGeom>
          <a:ln w="19050">
            <a:prstDash val="sys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91466BB-994E-1CDE-1771-7F94940D5119}"/>
              </a:ext>
            </a:extLst>
          </p:cNvPr>
          <p:cNvCxnSpPr>
            <a:cxnSpLocks/>
          </p:cNvCxnSpPr>
          <p:nvPr/>
        </p:nvCxnSpPr>
        <p:spPr>
          <a:xfrm>
            <a:off x="5875734" y="2957579"/>
            <a:ext cx="4189404" cy="0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35D5ADF9-E459-CE22-A92E-262B9DB2CFE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90398"/>
          <a:stretch/>
        </p:blipFill>
        <p:spPr>
          <a:xfrm>
            <a:off x="10670362" y="1940031"/>
            <a:ext cx="271176" cy="349071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E55CD89-746B-9FF6-20F7-847863E19A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8818" y="5117143"/>
            <a:ext cx="676916" cy="4700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4AEEF4E-3BEF-16BC-B296-941C9DFFEC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0849" y="5117143"/>
            <a:ext cx="676916" cy="470080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0E4E665-915D-CA5C-0A6E-7C1333484479}"/>
              </a:ext>
            </a:extLst>
          </p:cNvPr>
          <p:cNvCxnSpPr>
            <a:cxnSpLocks/>
          </p:cNvCxnSpPr>
          <p:nvPr/>
        </p:nvCxnSpPr>
        <p:spPr>
          <a:xfrm>
            <a:off x="5875734" y="3600441"/>
            <a:ext cx="4189404" cy="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B35A371-3ACC-FAB5-15EE-4BD0F435DD46}"/>
              </a:ext>
            </a:extLst>
          </p:cNvPr>
          <p:cNvCxnSpPr>
            <a:cxnSpLocks/>
            <a:endCxn id="17" idx="3"/>
          </p:cNvCxnSpPr>
          <p:nvPr/>
        </p:nvCxnSpPr>
        <p:spPr>
          <a:xfrm flipV="1">
            <a:off x="6233551" y="2179423"/>
            <a:ext cx="2349550" cy="3130812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9" name="Picture 28">
            <a:extLst>
              <a:ext uri="{FF2B5EF4-FFF2-40B4-BE49-F238E27FC236}">
                <a16:creationId xmlns:a16="http://schemas.microsoft.com/office/drawing/2014/main" id="{3E1B22B5-CF22-C4DF-2E99-6A0E59A244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5792" y="2667346"/>
            <a:ext cx="396152" cy="5561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7BA1FB-7447-C8FD-2329-44CF193DE8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5567" y="3279443"/>
            <a:ext cx="396152" cy="5561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2033095-07CE-A2B5-0871-0F7067C507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929" t="9387" r="39954" b="82983"/>
          <a:stretch/>
        </p:blipFill>
        <p:spPr>
          <a:xfrm>
            <a:off x="7199773" y="1760804"/>
            <a:ext cx="1003175" cy="28846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0648417-3FAF-9665-FF51-FF86F00003FF}"/>
              </a:ext>
            </a:extLst>
          </p:cNvPr>
          <p:cNvSpPr txBox="1"/>
          <p:nvPr/>
        </p:nvSpPr>
        <p:spPr>
          <a:xfrm>
            <a:off x="6361753" y="3294628"/>
            <a:ext cx="1772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Fixation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EEF5BE5-83BF-5CAB-3989-D3A148518D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70436" y="1338672"/>
            <a:ext cx="872853" cy="460165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5E94B68-8B87-AB0C-0DF7-7563ABCCF75F}"/>
              </a:ext>
            </a:extLst>
          </p:cNvPr>
          <p:cNvCxnSpPr>
            <a:cxnSpLocks/>
          </p:cNvCxnSpPr>
          <p:nvPr/>
        </p:nvCxnSpPr>
        <p:spPr>
          <a:xfrm>
            <a:off x="5875734" y="2219198"/>
            <a:ext cx="4189404" cy="0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2" name="Picture 31">
            <a:extLst>
              <a:ext uri="{FF2B5EF4-FFF2-40B4-BE49-F238E27FC236}">
                <a16:creationId xmlns:a16="http://schemas.microsoft.com/office/drawing/2014/main" id="{DB057E93-A190-7788-95FF-895062E926F6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369855" y="1997312"/>
            <a:ext cx="872853" cy="46016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588F5DC-75E6-20DD-0E11-DC275E2370AE}"/>
              </a:ext>
            </a:extLst>
          </p:cNvPr>
          <p:cNvSpPr txBox="1"/>
          <p:nvPr/>
        </p:nvSpPr>
        <p:spPr>
          <a:xfrm>
            <a:off x="8614367" y="1952243"/>
            <a:ext cx="1772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Original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589BC39-D138-E700-86DF-F79DD96409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6949" y="1901368"/>
            <a:ext cx="396152" cy="556109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B47EE553-C180-CE45-5152-799D8A211CFB}"/>
              </a:ext>
            </a:extLst>
          </p:cNvPr>
          <p:cNvSpPr txBox="1"/>
          <p:nvPr/>
        </p:nvSpPr>
        <p:spPr>
          <a:xfrm>
            <a:off x="7994105" y="3011539"/>
            <a:ext cx="1772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rgbClr val="04530E"/>
                </a:solidFill>
              </a:rPr>
              <a:t>Proposed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DB1670E-D290-4AD1-F989-8C0B96A35800}"/>
              </a:ext>
            </a:extLst>
          </p:cNvPr>
          <p:cNvCxnSpPr>
            <a:cxnSpLocks/>
          </p:cNvCxnSpPr>
          <p:nvPr/>
        </p:nvCxnSpPr>
        <p:spPr>
          <a:xfrm flipV="1">
            <a:off x="8403849" y="2491618"/>
            <a:ext cx="0" cy="438407"/>
          </a:xfrm>
          <a:prstGeom prst="straightConnector1">
            <a:avLst/>
          </a:prstGeom>
          <a:ln w="28575">
            <a:solidFill>
              <a:srgbClr val="A02B93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334941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042FA97-4504-6C5C-F508-905B8A785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Study: Conditions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BD53679-BD83-9036-0B5A-EAB0B9351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II. Overdriving Visual Depth Perception via Sound Modulation in VR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CB837EFD-0DA6-1014-536B-0ACCD9EBD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154A9-E862-4D35-89D9-FB6855227BB3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4F0435C-803F-0044-A6F9-C6CB356C8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66</a:t>
            </a:fld>
            <a:endParaRPr lang="en-US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D53C893-0D8C-99C1-638A-2C0E007E96B5}"/>
              </a:ext>
            </a:extLst>
          </p:cNvPr>
          <p:cNvSpPr txBox="1"/>
          <p:nvPr/>
        </p:nvSpPr>
        <p:spPr>
          <a:xfrm flipH="1">
            <a:off x="6386071" y="3660287"/>
            <a:ext cx="5494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>
                <a:solidFill>
                  <a:srgbClr val="8CC63F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α</a:t>
            </a:r>
            <a:r>
              <a:rPr lang="en-US" sz="2400" baseline="-25000" dirty="0">
                <a:solidFill>
                  <a:srgbClr val="8CC63F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s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4EC8E8D3-5D89-A3F7-A64A-B64FC246AF44}"/>
              </a:ext>
            </a:extLst>
          </p:cNvPr>
          <p:cNvCxnSpPr>
            <a:cxnSpLocks/>
          </p:cNvCxnSpPr>
          <p:nvPr/>
        </p:nvCxnSpPr>
        <p:spPr>
          <a:xfrm>
            <a:off x="6233551" y="4110902"/>
            <a:ext cx="897599" cy="0"/>
          </a:xfrm>
          <a:prstGeom prst="straightConnector1">
            <a:avLst/>
          </a:prstGeom>
          <a:ln>
            <a:solidFill>
              <a:srgbClr val="92D050"/>
            </a:solidFill>
            <a:prstDash val="solid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9C77EE5-0C2A-CAF7-9D94-8D14E07FAB1F}"/>
              </a:ext>
            </a:extLst>
          </p:cNvPr>
          <p:cNvSpPr txBox="1"/>
          <p:nvPr/>
        </p:nvSpPr>
        <p:spPr>
          <a:xfrm>
            <a:off x="946483" y="1653007"/>
            <a:ext cx="71387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000" dirty="0">
                <a:solidFill>
                  <a:srgbClr val="92D050"/>
                </a:solidFill>
              </a:rPr>
              <a:t>Eccentricity (</a:t>
            </a:r>
            <a:r>
              <a:rPr lang="el-GR" sz="2000" dirty="0">
                <a:solidFill>
                  <a:srgbClr val="8CC63F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α</a:t>
            </a:r>
            <a:r>
              <a:rPr lang="en-US" sz="2000" baseline="-25000" dirty="0">
                <a:solidFill>
                  <a:srgbClr val="8CC63F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s</a:t>
            </a:r>
            <a:r>
              <a:rPr lang="en-US" sz="2000" dirty="0">
                <a:solidFill>
                  <a:srgbClr val="92D050"/>
                </a:solidFill>
              </a:rPr>
              <a:t>): </a:t>
            </a:r>
            <a:r>
              <a:rPr lang="en-US" sz="2000" dirty="0"/>
              <a:t>8° and 16°</a:t>
            </a:r>
            <a:endParaRPr lang="en-US" sz="24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DF9E5D3-3244-F345-C902-4DA404963690}"/>
              </a:ext>
            </a:extLst>
          </p:cNvPr>
          <p:cNvCxnSpPr>
            <a:cxnSpLocks/>
          </p:cNvCxnSpPr>
          <p:nvPr/>
        </p:nvCxnSpPr>
        <p:spPr>
          <a:xfrm flipV="1">
            <a:off x="6233551" y="1787556"/>
            <a:ext cx="0" cy="3522679"/>
          </a:xfrm>
          <a:prstGeom prst="line">
            <a:avLst/>
          </a:prstGeom>
          <a:ln w="19050">
            <a:prstDash val="sys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FE12085-8025-C9BD-A949-80EDC66985AB}"/>
              </a:ext>
            </a:extLst>
          </p:cNvPr>
          <p:cNvCxnSpPr>
            <a:cxnSpLocks/>
          </p:cNvCxnSpPr>
          <p:nvPr/>
        </p:nvCxnSpPr>
        <p:spPr>
          <a:xfrm>
            <a:off x="5875734" y="2957579"/>
            <a:ext cx="4189404" cy="0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3E7284E9-04DA-4CCF-2885-04FEF84408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90398"/>
          <a:stretch/>
        </p:blipFill>
        <p:spPr>
          <a:xfrm>
            <a:off x="10670362" y="1940031"/>
            <a:ext cx="271176" cy="34907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BDFDC48-5145-906A-5A53-BAD99F79F4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8818" y="5117143"/>
            <a:ext cx="676916" cy="4700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871523B-2541-E026-8C31-83E896BF42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0849" y="5117143"/>
            <a:ext cx="676916" cy="470080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9BFF14A-850C-4587-361A-E9383ED9297F}"/>
              </a:ext>
            </a:extLst>
          </p:cNvPr>
          <p:cNvCxnSpPr>
            <a:cxnSpLocks/>
          </p:cNvCxnSpPr>
          <p:nvPr/>
        </p:nvCxnSpPr>
        <p:spPr>
          <a:xfrm>
            <a:off x="5875734" y="3600441"/>
            <a:ext cx="4189404" cy="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ECD7827-7056-63B7-5475-12C5D0A1D625}"/>
              </a:ext>
            </a:extLst>
          </p:cNvPr>
          <p:cNvCxnSpPr>
            <a:cxnSpLocks/>
            <a:endCxn id="43" idx="3"/>
          </p:cNvCxnSpPr>
          <p:nvPr/>
        </p:nvCxnSpPr>
        <p:spPr>
          <a:xfrm flipV="1">
            <a:off x="6233551" y="2179423"/>
            <a:ext cx="2349550" cy="3130812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id="{0FB0D43B-B319-5860-E45F-464F28AF22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5792" y="2667346"/>
            <a:ext cx="396152" cy="55610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D350FFA0-2E2C-CA84-2EE8-E1AC3B7A7C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5567" y="3279443"/>
            <a:ext cx="396152" cy="556109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09FFDD9A-DB30-1078-E1F2-44E2F10A77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929" t="9387" r="39954" b="82983"/>
          <a:stretch/>
        </p:blipFill>
        <p:spPr>
          <a:xfrm>
            <a:off x="7199773" y="1760804"/>
            <a:ext cx="1003175" cy="288468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C94420C4-DB44-98E1-CE03-B237D8987B48}"/>
              </a:ext>
            </a:extLst>
          </p:cNvPr>
          <p:cNvSpPr txBox="1"/>
          <p:nvPr/>
        </p:nvSpPr>
        <p:spPr>
          <a:xfrm>
            <a:off x="6361753" y="3294628"/>
            <a:ext cx="1772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Fixation 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FE7400D5-DAD4-40D6-33DF-B394E3E6DD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70436" y="1338672"/>
            <a:ext cx="872853" cy="460165"/>
          </a:xfrm>
          <a:prstGeom prst="rect">
            <a:avLst/>
          </a:prstGeom>
        </p:spPr>
      </p:pic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85868630-FA5D-CB44-EC39-4C40F5915C61}"/>
              </a:ext>
            </a:extLst>
          </p:cNvPr>
          <p:cNvCxnSpPr>
            <a:cxnSpLocks/>
          </p:cNvCxnSpPr>
          <p:nvPr/>
        </p:nvCxnSpPr>
        <p:spPr>
          <a:xfrm>
            <a:off x="5875734" y="2219198"/>
            <a:ext cx="4189404" cy="0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1" name="Picture 40">
            <a:extLst>
              <a:ext uri="{FF2B5EF4-FFF2-40B4-BE49-F238E27FC236}">
                <a16:creationId xmlns:a16="http://schemas.microsoft.com/office/drawing/2014/main" id="{3E33114D-E2EB-48F3-D425-E9EDB504EA39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369855" y="1997312"/>
            <a:ext cx="872853" cy="460165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2DEFB326-4CF9-2392-7EBB-AD3DD16110ED}"/>
              </a:ext>
            </a:extLst>
          </p:cNvPr>
          <p:cNvSpPr txBox="1"/>
          <p:nvPr/>
        </p:nvSpPr>
        <p:spPr>
          <a:xfrm>
            <a:off x="8614367" y="1952243"/>
            <a:ext cx="1772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Original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D87EAF04-8A64-BB79-67C7-2389BE391E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6949" y="1901368"/>
            <a:ext cx="396152" cy="556109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45335306-94ED-8A53-5890-DAA95ECD3F63}"/>
              </a:ext>
            </a:extLst>
          </p:cNvPr>
          <p:cNvSpPr txBox="1"/>
          <p:nvPr/>
        </p:nvSpPr>
        <p:spPr>
          <a:xfrm>
            <a:off x="7994105" y="3011539"/>
            <a:ext cx="1772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rgbClr val="04530E"/>
                </a:solidFill>
              </a:rPr>
              <a:t>Proposed</a:t>
            </a:r>
          </a:p>
        </p:txBody>
      </p:sp>
    </p:spTree>
    <p:extLst>
      <p:ext uri="{BB962C8B-B14F-4D97-AF65-F5344CB8AC3E}">
        <p14:creationId xmlns:p14="http://schemas.microsoft.com/office/powerpoint/2010/main" val="236008848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6F5BFCC-FA3C-4BEF-0E00-A813A7F76657}"/>
              </a:ext>
            </a:extLst>
          </p:cNvPr>
          <p:cNvSpPr txBox="1"/>
          <p:nvPr/>
        </p:nvSpPr>
        <p:spPr>
          <a:xfrm>
            <a:off x="946483" y="1653007"/>
            <a:ext cx="713873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000" dirty="0"/>
              <a:t>Eccentricity (</a:t>
            </a:r>
            <a:r>
              <a:rPr lang="el-GR" sz="2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α</a:t>
            </a:r>
            <a:r>
              <a:rPr lang="en-US" sz="20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s</a:t>
            </a:r>
            <a:r>
              <a:rPr lang="en-US" sz="2000" dirty="0"/>
              <a:t>): {8°, 16°}</a:t>
            </a:r>
          </a:p>
          <a:p>
            <a:pPr marL="342900" indent="-342900">
              <a:buFontTx/>
              <a:buChar char="-"/>
            </a:pPr>
            <a:r>
              <a:rPr lang="en-US" sz="2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Vergence Motions: </a:t>
            </a:r>
            <a:r>
              <a:rPr lang="en-US" sz="2000" dirty="0"/>
              <a:t>Convergence and Divergence </a:t>
            </a:r>
          </a:p>
          <a:p>
            <a:pPr marL="342900" indent="-342900">
              <a:buFontTx/>
              <a:buChar char="-"/>
            </a:pPr>
            <a:endParaRPr lang="en-US" sz="2000" dirty="0">
              <a:solidFill>
                <a:srgbClr val="92D050"/>
              </a:solidFill>
            </a:endParaRPr>
          </a:p>
          <a:p>
            <a:endParaRPr lang="en-US" sz="24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042FA97-4504-6C5C-F508-905B8A785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Study: Conditions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BD53679-BD83-9036-0B5A-EAB0B9351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II. Overdriving Visual Depth Perception via Sound Modulation in VR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CB837EFD-0DA6-1014-536B-0ACCD9EBD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154A9-E862-4D35-89D9-FB6855227BB3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4F0435C-803F-0044-A6F9-C6CB356C8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67</a:t>
            </a:fld>
            <a:endParaRPr lang="en-US" dirty="0"/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B004D798-7432-8F51-54D6-564F35ACFDC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90398"/>
          <a:stretch/>
        </p:blipFill>
        <p:spPr>
          <a:xfrm>
            <a:off x="6295865" y="2387861"/>
            <a:ext cx="271176" cy="3490713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CDE20906-4D1F-0F39-D48D-F6C0CF71E02A}"/>
              </a:ext>
            </a:extLst>
          </p:cNvPr>
          <p:cNvGrpSpPr/>
          <p:nvPr/>
        </p:nvGrpSpPr>
        <p:grpSpPr>
          <a:xfrm>
            <a:off x="6731178" y="2758970"/>
            <a:ext cx="4850288" cy="2899213"/>
            <a:chOff x="4883195" y="1787556"/>
            <a:chExt cx="6356717" cy="3799667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6184B69-5A34-C312-7B27-D7E031BD07E2}"/>
                </a:ext>
              </a:extLst>
            </p:cNvPr>
            <p:cNvSpPr txBox="1"/>
            <p:nvPr/>
          </p:nvSpPr>
          <p:spPr>
            <a:xfrm>
              <a:off x="6421719" y="3865865"/>
              <a:ext cx="3814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000" dirty="0">
                  <a:solidFill>
                    <a:srgbClr val="39B54A"/>
                  </a:solidFill>
                  <a:latin typeface="Linux Libertine Display" panose="02000503000000000000" pitchFamily="2" charset="0"/>
                  <a:ea typeface="Linux Libertine Display" panose="02000503000000000000" pitchFamily="2" charset="0"/>
                  <a:cs typeface="Linux Libertine Display" panose="02000503000000000000" pitchFamily="2" charset="0"/>
                </a:rPr>
                <a:t>θ</a:t>
              </a:r>
              <a:endParaRPr lang="en-US" sz="2000" baseline="-25000" dirty="0">
                <a:solidFill>
                  <a:srgbClr val="39B54A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7867908-9392-8DA5-4E06-858C7C317A5E}"/>
                </a:ext>
              </a:extLst>
            </p:cNvPr>
            <p:cNvSpPr txBox="1"/>
            <p:nvPr/>
          </p:nvSpPr>
          <p:spPr>
            <a:xfrm>
              <a:off x="4883195" y="3030146"/>
              <a:ext cx="741198" cy="6050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4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inux Libertine Display" panose="02000503000000000000" pitchFamily="2" charset="0"/>
                  <a:ea typeface="Linux Libertine Display" panose="02000503000000000000" pitchFamily="2" charset="0"/>
                  <a:cs typeface="Linux Libertine Display" panose="02000503000000000000" pitchFamily="2" charset="0"/>
                </a:rPr>
                <a:t>Δθ</a:t>
              </a:r>
              <a:endParaRPr lang="en-US" sz="2400" baseline="-25000" dirty="0">
                <a:solidFill>
                  <a:schemeClr val="tx2">
                    <a:lumMod val="50000"/>
                    <a:lumOff val="50000"/>
                  </a:schemeClr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endParaRPr>
            </a:p>
          </p:txBody>
        </p:sp>
        <p:sp>
          <p:nvSpPr>
            <p:cNvPr id="5" name="Left Brace 4">
              <a:extLst>
                <a:ext uri="{FF2B5EF4-FFF2-40B4-BE49-F238E27FC236}">
                  <a16:creationId xmlns:a16="http://schemas.microsoft.com/office/drawing/2014/main" id="{F50DC6F7-992C-CA85-B16E-A5E73A8AE325}"/>
                </a:ext>
              </a:extLst>
            </p:cNvPr>
            <p:cNvSpPr/>
            <p:nvPr/>
          </p:nvSpPr>
          <p:spPr>
            <a:xfrm>
              <a:off x="5549647" y="2999703"/>
              <a:ext cx="162825" cy="608345"/>
            </a:xfrm>
            <a:prstGeom prst="leftBrace">
              <a:avLst/>
            </a:prstGeom>
            <a:ln>
              <a:solidFill>
                <a:schemeClr val="tx2">
                  <a:lumMod val="50000"/>
                  <a:lumOff val="50000"/>
                </a:schemeClr>
              </a:solidFill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37B548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7A22C9C-97F5-E3F3-4F0A-552395D80B76}"/>
                </a:ext>
              </a:extLst>
            </p:cNvPr>
            <p:cNvSpPr txBox="1"/>
            <p:nvPr/>
          </p:nvSpPr>
          <p:spPr>
            <a:xfrm>
              <a:off x="10309353" y="2610985"/>
              <a:ext cx="930559" cy="605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l-GR" sz="2400" dirty="0">
                  <a:solidFill>
                    <a:srgbClr val="FF0000"/>
                  </a:solidFill>
                  <a:latin typeface="Linux Libertine Display" panose="02000503000000000000" pitchFamily="2" charset="0"/>
                  <a:ea typeface="Linux Libertine Display" panose="02000503000000000000" pitchFamily="2" charset="0"/>
                  <a:cs typeface="Linux Libertine Display" panose="02000503000000000000" pitchFamily="2" charset="0"/>
                </a:rPr>
                <a:t>Δθ</a:t>
              </a:r>
              <a:endParaRPr lang="en-US" sz="2400" baseline="-25000" dirty="0">
                <a:solidFill>
                  <a:srgbClr val="FF0000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endParaRPr>
            </a:p>
          </p:txBody>
        </p:sp>
        <p:sp>
          <p:nvSpPr>
            <p:cNvPr id="8" name="Left Brace 7">
              <a:extLst>
                <a:ext uri="{FF2B5EF4-FFF2-40B4-BE49-F238E27FC236}">
                  <a16:creationId xmlns:a16="http://schemas.microsoft.com/office/drawing/2014/main" id="{3CDF98E7-64AC-B020-8B38-E361F499CD46}"/>
                </a:ext>
              </a:extLst>
            </p:cNvPr>
            <p:cNvSpPr/>
            <p:nvPr/>
          </p:nvSpPr>
          <p:spPr>
            <a:xfrm flipH="1">
              <a:off x="10157263" y="2219198"/>
              <a:ext cx="170982" cy="1388627"/>
            </a:xfrm>
            <a:prstGeom prst="leftBrac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5A57C75-C577-2AAD-6D69-CE895DE393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33551" y="1787556"/>
              <a:ext cx="0" cy="3522679"/>
            </a:xfrm>
            <a:prstGeom prst="line">
              <a:avLst/>
            </a:prstGeom>
            <a:ln w="19050">
              <a:prstDash val="sysDot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B4BE074-95D4-475D-F58E-F7CF40DAB74B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2219198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7D1289F-71AC-6CC4-3924-6536BCC2AC11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2957579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D6DD7C20-5AEA-5810-2B6C-83E18CB029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98818" y="5117143"/>
              <a:ext cx="676916" cy="47008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FA30290C-EB8F-CBB1-B1CF-8610D958F7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40849" y="5117143"/>
              <a:ext cx="676916" cy="470080"/>
            </a:xfrm>
            <a:prstGeom prst="rect">
              <a:avLst/>
            </a:prstGeom>
          </p:spPr>
        </p:pic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8EABA34-2D65-B3F8-9294-A491F59F85CC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3600441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D54CBDC-1C7B-B172-15F7-075489C243BE}"/>
                </a:ext>
              </a:extLst>
            </p:cNvPr>
            <p:cNvSpPr txBox="1"/>
            <p:nvPr/>
          </p:nvSpPr>
          <p:spPr>
            <a:xfrm>
              <a:off x="8003626" y="2942438"/>
              <a:ext cx="17721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i="1" dirty="0">
                  <a:solidFill>
                    <a:srgbClr val="04530E"/>
                  </a:solidFill>
                </a:rPr>
                <a:t>Proposed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32B811A-153B-62EF-7515-304E00537590}"/>
                </a:ext>
              </a:extLst>
            </p:cNvPr>
            <p:cNvCxnSpPr>
              <a:cxnSpLocks/>
              <a:endCxn id="25" idx="3"/>
            </p:cNvCxnSpPr>
            <p:nvPr/>
          </p:nvCxnSpPr>
          <p:spPr>
            <a:xfrm flipV="1">
              <a:off x="6233551" y="2179423"/>
              <a:ext cx="2349550" cy="3130812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D9281E37-9DDF-E8D4-04BF-E1885CB85D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35792" y="2667346"/>
              <a:ext cx="396152" cy="556109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3BDF4C1F-4160-117E-4A05-A128D999A4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25567" y="3279443"/>
              <a:ext cx="396152" cy="556109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BD42BED-B9A4-8629-C153-CF4B3E3C12DC}"/>
                </a:ext>
              </a:extLst>
            </p:cNvPr>
            <p:cNvSpPr txBox="1"/>
            <p:nvPr/>
          </p:nvSpPr>
          <p:spPr>
            <a:xfrm>
              <a:off x="8604178" y="1891132"/>
              <a:ext cx="1270376" cy="4033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Original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BE2D36D-6A9B-089B-BAE7-0FEB66EC17D3}"/>
                </a:ext>
              </a:extLst>
            </p:cNvPr>
            <p:cNvSpPr txBox="1"/>
            <p:nvPr/>
          </p:nvSpPr>
          <p:spPr>
            <a:xfrm>
              <a:off x="6361753" y="3294628"/>
              <a:ext cx="17721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Fixation </a:t>
              </a:r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47DC8F29-C0CB-A3B4-0249-7B674494DDD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186949" y="1901368"/>
              <a:ext cx="396152" cy="556109"/>
            </a:xfrm>
            <a:prstGeom prst="rect">
              <a:avLst/>
            </a:prstGeom>
          </p:spPr>
        </p:pic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7DD5046-34DA-BDF8-7229-2117D682FEE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91794" y="3845245"/>
              <a:ext cx="641756" cy="1252192"/>
            </a:xfrm>
            <a:prstGeom prst="line">
              <a:avLst/>
            </a:prstGeom>
            <a:ln w="19050">
              <a:solidFill>
                <a:srgbClr val="39B5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5B7B947-E6B4-1E74-2E3B-F3B85900A40C}"/>
                </a:ext>
              </a:extLst>
            </p:cNvPr>
            <p:cNvCxnSpPr>
              <a:cxnSpLocks/>
            </p:cNvCxnSpPr>
            <p:nvPr/>
          </p:nvCxnSpPr>
          <p:spPr>
            <a:xfrm>
              <a:off x="6233550" y="3845245"/>
              <a:ext cx="700275" cy="1252192"/>
            </a:xfrm>
            <a:prstGeom prst="line">
              <a:avLst/>
            </a:prstGeom>
            <a:ln w="19050">
              <a:solidFill>
                <a:srgbClr val="39B54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33AE555E-5CB0-0BA5-1BD9-54DE2097A4B3}"/>
                </a:ext>
              </a:extLst>
            </p:cNvPr>
            <p:cNvSpPr/>
            <p:nvPr/>
          </p:nvSpPr>
          <p:spPr>
            <a:xfrm rot="13678875" flipH="1">
              <a:off x="5786686" y="3115680"/>
              <a:ext cx="948224" cy="1007636"/>
            </a:xfrm>
            <a:prstGeom prst="arc">
              <a:avLst>
                <a:gd name="adj1" fmla="val 17976063"/>
                <a:gd name="adj2" fmla="val 19919826"/>
              </a:avLst>
            </a:prstGeom>
            <a:ln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1F3B7BE-6353-6757-0B72-8DF4957857E5}"/>
              </a:ext>
            </a:extLst>
          </p:cNvPr>
          <p:cNvCxnSpPr>
            <a:cxnSpLocks/>
          </p:cNvCxnSpPr>
          <p:nvPr/>
        </p:nvCxnSpPr>
        <p:spPr>
          <a:xfrm>
            <a:off x="1879628" y="4199731"/>
            <a:ext cx="3469612" cy="0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64A83E8E-495D-1F6A-D26B-9E655720D1B6}"/>
              </a:ext>
            </a:extLst>
          </p:cNvPr>
          <p:cNvSpPr txBox="1"/>
          <p:nvPr/>
        </p:nvSpPr>
        <p:spPr>
          <a:xfrm>
            <a:off x="3511445" y="4170398"/>
            <a:ext cx="1410455" cy="244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Original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3E2A467-9EBC-1914-5452-D16A8E0EFD78}"/>
              </a:ext>
            </a:extLst>
          </p:cNvPr>
          <p:cNvCxnSpPr>
            <a:cxnSpLocks/>
          </p:cNvCxnSpPr>
          <p:nvPr/>
        </p:nvCxnSpPr>
        <p:spPr>
          <a:xfrm flipV="1">
            <a:off x="2327705" y="2766221"/>
            <a:ext cx="0" cy="2803720"/>
          </a:xfrm>
          <a:prstGeom prst="line">
            <a:avLst/>
          </a:prstGeom>
          <a:ln>
            <a:prstDash val="sys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7347A56-7BCE-86AA-11F3-3C8DB591C385}"/>
              </a:ext>
            </a:extLst>
          </p:cNvPr>
          <p:cNvCxnSpPr>
            <a:cxnSpLocks/>
          </p:cNvCxnSpPr>
          <p:nvPr/>
        </p:nvCxnSpPr>
        <p:spPr>
          <a:xfrm>
            <a:off x="1879628" y="3056599"/>
            <a:ext cx="3469612" cy="0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8" name="Picture 37">
            <a:extLst>
              <a:ext uri="{FF2B5EF4-FFF2-40B4-BE49-F238E27FC236}">
                <a16:creationId xmlns:a16="http://schemas.microsoft.com/office/drawing/2014/main" id="{245547D3-8CC5-9A81-F2DC-396A1A296D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0055" y="2895119"/>
            <a:ext cx="315300" cy="44261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95518EF2-0F18-092E-141F-BB646BC3B2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2200" y="5412305"/>
            <a:ext cx="538761" cy="374139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7FCAC8DA-1247-6AB9-D891-2B6DE5C5AC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0330" y="5412305"/>
            <a:ext cx="538761" cy="374139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51CB52E7-B4B5-4310-FEB4-A5823D0569C8}"/>
              </a:ext>
            </a:extLst>
          </p:cNvPr>
          <p:cNvSpPr txBox="1"/>
          <p:nvPr/>
        </p:nvSpPr>
        <p:spPr>
          <a:xfrm>
            <a:off x="2074643" y="2515008"/>
            <a:ext cx="1410455" cy="244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Fixation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C54B536-88F1-BC22-07F3-DDA353C98DB6}"/>
              </a:ext>
            </a:extLst>
          </p:cNvPr>
          <p:cNvSpPr txBox="1"/>
          <p:nvPr/>
        </p:nvSpPr>
        <p:spPr>
          <a:xfrm>
            <a:off x="1100381" y="3154008"/>
            <a:ext cx="527182" cy="367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>
                <a:solidFill>
                  <a:schemeClr val="tx2">
                    <a:lumMod val="50000"/>
                    <a:lumOff val="50000"/>
                  </a:schemeClr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Δ</a:t>
            </a:r>
            <a:r>
              <a:rPr lang="el-GR" sz="2400" dirty="0">
                <a:solidFill>
                  <a:srgbClr val="4E95D9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θ</a:t>
            </a:r>
            <a:endParaRPr lang="en-US" sz="2400" baseline="-25000" dirty="0">
              <a:solidFill>
                <a:srgbClr val="4E95D9"/>
              </a:solidFill>
              <a:latin typeface="Linux Libertine Display" panose="02000503000000000000" pitchFamily="2" charset="0"/>
              <a:ea typeface="Linux Libertine Display" panose="02000503000000000000" pitchFamily="2" charset="0"/>
              <a:cs typeface="Linux Libertine Display" panose="02000503000000000000" pitchFamily="2" charset="0"/>
            </a:endParaRPr>
          </a:p>
        </p:txBody>
      </p:sp>
      <p:sp>
        <p:nvSpPr>
          <p:cNvPr id="46" name="Left Brace 45">
            <a:extLst>
              <a:ext uri="{FF2B5EF4-FFF2-40B4-BE49-F238E27FC236}">
                <a16:creationId xmlns:a16="http://schemas.microsoft.com/office/drawing/2014/main" id="{0CB0B8D0-50EF-AA17-8655-1B6CCF388175}"/>
              </a:ext>
            </a:extLst>
          </p:cNvPr>
          <p:cNvSpPr/>
          <p:nvPr/>
        </p:nvSpPr>
        <p:spPr>
          <a:xfrm>
            <a:off x="1553944" y="3052679"/>
            <a:ext cx="129593" cy="540569"/>
          </a:xfrm>
          <a:prstGeom prst="leftBrac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7B548"/>
              </a:solidFill>
            </a:endParaRP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28C8CA65-781E-ECD3-AC8B-10AEDCCEE76B}"/>
              </a:ext>
            </a:extLst>
          </p:cNvPr>
          <p:cNvCxnSpPr>
            <a:cxnSpLocks/>
          </p:cNvCxnSpPr>
          <p:nvPr/>
        </p:nvCxnSpPr>
        <p:spPr>
          <a:xfrm>
            <a:off x="1879628" y="3593251"/>
            <a:ext cx="3469612" cy="0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E36B799-444C-4E93-BA9E-3E4EFA0D9C87}"/>
              </a:ext>
            </a:extLst>
          </p:cNvPr>
          <p:cNvCxnSpPr>
            <a:cxnSpLocks/>
            <a:stCxn id="38" idx="2"/>
            <a:endCxn id="39" idx="0"/>
          </p:cNvCxnSpPr>
          <p:nvPr/>
        </p:nvCxnSpPr>
        <p:spPr>
          <a:xfrm flipH="1">
            <a:off x="1821581" y="3337729"/>
            <a:ext cx="506124" cy="2074576"/>
          </a:xfrm>
          <a:prstGeom prst="line">
            <a:avLst/>
          </a:prstGeom>
          <a:ln w="19050">
            <a:solidFill>
              <a:srgbClr val="39B5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Arc 54">
            <a:extLst>
              <a:ext uri="{FF2B5EF4-FFF2-40B4-BE49-F238E27FC236}">
                <a16:creationId xmlns:a16="http://schemas.microsoft.com/office/drawing/2014/main" id="{61967F6C-AF11-ACF7-1AB2-17023ECA289E}"/>
              </a:ext>
            </a:extLst>
          </p:cNvPr>
          <p:cNvSpPr/>
          <p:nvPr/>
        </p:nvSpPr>
        <p:spPr>
          <a:xfrm rot="13843054" flipH="1">
            <a:off x="1981283" y="2990786"/>
            <a:ext cx="754697" cy="801983"/>
          </a:xfrm>
          <a:prstGeom prst="arc">
            <a:avLst>
              <a:gd name="adj1" fmla="val 18103859"/>
              <a:gd name="adj2" fmla="val 20052524"/>
            </a:avLst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1326BAF9-3B31-E238-8899-6BA393E38CC8}"/>
              </a:ext>
            </a:extLst>
          </p:cNvPr>
          <p:cNvCxnSpPr>
            <a:cxnSpLocks/>
            <a:stCxn id="38" idx="2"/>
            <a:endCxn id="40" idx="0"/>
          </p:cNvCxnSpPr>
          <p:nvPr/>
        </p:nvCxnSpPr>
        <p:spPr>
          <a:xfrm>
            <a:off x="2327705" y="3337729"/>
            <a:ext cx="562006" cy="2074576"/>
          </a:xfrm>
          <a:prstGeom prst="line">
            <a:avLst/>
          </a:prstGeom>
          <a:ln w="19050">
            <a:solidFill>
              <a:srgbClr val="39B5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31599E3E-35C5-8C71-23BD-A0D092E0C0FF}"/>
              </a:ext>
            </a:extLst>
          </p:cNvPr>
          <p:cNvSpPr txBox="1"/>
          <p:nvPr/>
        </p:nvSpPr>
        <p:spPr>
          <a:xfrm>
            <a:off x="2445132" y="3514376"/>
            <a:ext cx="506124" cy="31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>
                <a:solidFill>
                  <a:srgbClr val="39B54A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θ</a:t>
            </a:r>
            <a:endParaRPr lang="en-US" sz="2000" baseline="-25000" dirty="0">
              <a:solidFill>
                <a:srgbClr val="39B54A"/>
              </a:solidFill>
              <a:latin typeface="Linux Libertine Display" panose="02000503000000000000" pitchFamily="2" charset="0"/>
              <a:ea typeface="Linux Libertine Display" panose="02000503000000000000" pitchFamily="2" charset="0"/>
              <a:cs typeface="Linux Libertine Display" panose="02000503000000000000" pitchFamily="2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38A97E0-9466-C6DC-885B-00E315F1A405}"/>
              </a:ext>
            </a:extLst>
          </p:cNvPr>
          <p:cNvSpPr txBox="1"/>
          <p:nvPr/>
        </p:nvSpPr>
        <p:spPr>
          <a:xfrm>
            <a:off x="4030354" y="3590606"/>
            <a:ext cx="1071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rgbClr val="04530E"/>
                </a:solidFill>
              </a:rPr>
              <a:t>Proposed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76C94BF6-5303-CE19-455C-4AAD47897A33}"/>
              </a:ext>
            </a:extLst>
          </p:cNvPr>
          <p:cNvCxnSpPr>
            <a:cxnSpLocks/>
          </p:cNvCxnSpPr>
          <p:nvPr/>
        </p:nvCxnSpPr>
        <p:spPr>
          <a:xfrm flipV="1">
            <a:off x="2336989" y="3052679"/>
            <a:ext cx="1942988" cy="2517262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" name="Picture 32">
            <a:extLst>
              <a:ext uri="{FF2B5EF4-FFF2-40B4-BE49-F238E27FC236}">
                <a16:creationId xmlns:a16="http://schemas.microsoft.com/office/drawing/2014/main" id="{A138A8D6-FDD1-C4B9-AD44-9ECBB4A1B8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4734" y="3913007"/>
            <a:ext cx="315300" cy="442610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7EC57CAB-C727-AFD2-4782-3BED6EDFD8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6652" y="3358791"/>
            <a:ext cx="315300" cy="442610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C78B0808-1532-ECD2-38FE-80E47F783D85}"/>
              </a:ext>
            </a:extLst>
          </p:cNvPr>
          <p:cNvSpPr txBox="1"/>
          <p:nvPr/>
        </p:nvSpPr>
        <p:spPr>
          <a:xfrm>
            <a:off x="5629605" y="3387261"/>
            <a:ext cx="71003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l-GR" sz="2400" dirty="0">
                <a:solidFill>
                  <a:srgbClr val="FF0000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Δθ</a:t>
            </a:r>
            <a:endParaRPr lang="en-US" sz="2400" baseline="-25000" dirty="0">
              <a:solidFill>
                <a:srgbClr val="FF0000"/>
              </a:solidFill>
              <a:latin typeface="Linux Libertine Display" panose="02000503000000000000" pitchFamily="2" charset="0"/>
              <a:ea typeface="Linux Libertine Display" panose="02000503000000000000" pitchFamily="2" charset="0"/>
              <a:cs typeface="Linux Libertine Display" panose="02000503000000000000" pitchFamily="2" charset="0"/>
            </a:endParaRPr>
          </a:p>
        </p:txBody>
      </p:sp>
      <p:sp>
        <p:nvSpPr>
          <p:cNvPr id="76" name="Left Brace 75">
            <a:extLst>
              <a:ext uri="{FF2B5EF4-FFF2-40B4-BE49-F238E27FC236}">
                <a16:creationId xmlns:a16="http://schemas.microsoft.com/office/drawing/2014/main" id="{C38A5CC6-7082-C9EB-0024-2BBA0232CF9F}"/>
              </a:ext>
            </a:extLst>
          </p:cNvPr>
          <p:cNvSpPr/>
          <p:nvPr/>
        </p:nvSpPr>
        <p:spPr>
          <a:xfrm flipH="1">
            <a:off x="5552334" y="3056165"/>
            <a:ext cx="109510" cy="1146039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64766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682A2A0C-02D7-26AF-A8C2-0C4545944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Study: Conditions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B1F300-A737-8B03-15C8-4C1BB30CE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II. Overdriving Visual Depth Perception via Sound Modulation in VR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B88504-1BB5-E8F3-A0E4-F8C508903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E4A3-A5BB-44CD-8BB9-B47335716A85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2D090D-17FD-E34A-05BE-D1A4C2EFD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68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C31004F-47C9-D7F2-E549-C744940E86D7}"/>
              </a:ext>
            </a:extLst>
          </p:cNvPr>
          <p:cNvSpPr txBox="1"/>
          <p:nvPr/>
        </p:nvSpPr>
        <p:spPr>
          <a:xfrm>
            <a:off x="946483" y="1653007"/>
            <a:ext cx="7138737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000" dirty="0"/>
              <a:t>Eccentricity (</a:t>
            </a:r>
            <a:r>
              <a:rPr lang="el-GR" sz="2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α</a:t>
            </a:r>
            <a:r>
              <a:rPr lang="en-US" sz="20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s</a:t>
            </a:r>
            <a:r>
              <a:rPr lang="en-US" sz="2000" dirty="0"/>
              <a:t>): {8°, 16°}</a:t>
            </a:r>
          </a:p>
          <a:p>
            <a:pPr marL="342900" indent="-342900">
              <a:buFontTx/>
              <a:buChar char="-"/>
            </a:pPr>
            <a:r>
              <a:rPr lang="en-US" sz="2000" dirty="0"/>
              <a:t>Vergence Motions: {Convergence, Divergence}</a:t>
            </a:r>
          </a:p>
          <a:p>
            <a:pPr marL="342900" indent="-342900">
              <a:buFontTx/>
              <a:buChar char="-"/>
            </a:pPr>
            <a:r>
              <a:rPr lang="en-US" sz="2000" dirty="0">
                <a:solidFill>
                  <a:srgbClr val="04530E"/>
                </a:solidFill>
              </a:rPr>
              <a:t>Sound Modulation</a:t>
            </a:r>
          </a:p>
          <a:p>
            <a:pPr marL="800100" lvl="1" indent="-342900">
              <a:buFontTx/>
              <a:buChar char="-"/>
            </a:pPr>
            <a:r>
              <a:rPr lang="en-US" sz="1900" dirty="0">
                <a:solidFill>
                  <a:srgbClr val="04530E"/>
                </a:solidFill>
              </a:rPr>
              <a:t>Co-located (</a:t>
            </a:r>
            <a:r>
              <a:rPr lang="en-US" sz="19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900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C</a:t>
            </a:r>
            <a:r>
              <a:rPr lang="en-US" sz="1900" dirty="0">
                <a:solidFill>
                  <a:srgbClr val="04530E"/>
                </a:solidFill>
              </a:rPr>
              <a:t>)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F45F7E7-C7BE-5483-3350-F33EFB73F776}"/>
              </a:ext>
            </a:extLst>
          </p:cNvPr>
          <p:cNvGrpSpPr/>
          <p:nvPr/>
        </p:nvGrpSpPr>
        <p:grpSpPr>
          <a:xfrm>
            <a:off x="3530168" y="2749021"/>
            <a:ext cx="4137646" cy="3090911"/>
            <a:chOff x="5198818" y="1436498"/>
            <a:chExt cx="5556365" cy="4150725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EBA1324C-BCD4-B1D7-1094-63B3BAD5068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79033" y="1787683"/>
              <a:ext cx="0" cy="3522679"/>
            </a:xfrm>
            <a:prstGeom prst="line">
              <a:avLst/>
            </a:prstGeom>
            <a:ln w="19050">
              <a:prstDash val="sysDot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18BDF068-1908-F6E6-288A-4C9C4B83B764}"/>
                </a:ext>
              </a:extLst>
            </p:cNvPr>
            <p:cNvCxnSpPr>
              <a:cxnSpLocks/>
            </p:cNvCxnSpPr>
            <p:nvPr/>
          </p:nvCxnSpPr>
          <p:spPr>
            <a:xfrm>
              <a:off x="6039190" y="2219198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BF728E2-7001-3388-3C9E-F143D0F34A17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2957579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416FE3F-13FF-AD67-DF86-239E52F550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80957" y="1949634"/>
              <a:ext cx="396152" cy="556109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FE1DBCD-C3F7-F538-8D0B-43E2F3C9C5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98818" y="5117143"/>
              <a:ext cx="676916" cy="47008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A91286D-D9F9-0F6E-B9F9-C5FC8B8604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40849" y="5117143"/>
              <a:ext cx="676916" cy="470080"/>
            </a:xfrm>
            <a:prstGeom prst="rect">
              <a:avLst/>
            </a:prstGeom>
          </p:spPr>
        </p:pic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207BA10-F6EC-F04A-E6BD-9B4E0A15843E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3600441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82A2276-D29D-1541-89F9-35ACDB7B89F2}"/>
                </a:ext>
              </a:extLst>
            </p:cNvPr>
            <p:cNvSpPr txBox="1"/>
            <p:nvPr/>
          </p:nvSpPr>
          <p:spPr>
            <a:xfrm>
              <a:off x="6354425" y="3218236"/>
              <a:ext cx="1772138" cy="307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Original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F186AC7-3CFD-E7CD-A679-7B56DDA9DBCB}"/>
                </a:ext>
              </a:extLst>
            </p:cNvPr>
            <p:cNvSpPr txBox="1"/>
            <p:nvPr/>
          </p:nvSpPr>
          <p:spPr>
            <a:xfrm>
              <a:off x="5808338" y="1436498"/>
              <a:ext cx="17721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Fixation 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A191BAC-4526-A5CF-645B-B783B9E895D3}"/>
                </a:ext>
              </a:extLst>
            </p:cNvPr>
            <p:cNvCxnSpPr>
              <a:cxnSpLocks/>
              <a:endCxn id="21" idx="2"/>
            </p:cNvCxnSpPr>
            <p:nvPr/>
          </p:nvCxnSpPr>
          <p:spPr>
            <a:xfrm flipV="1">
              <a:off x="6179033" y="3034815"/>
              <a:ext cx="2055945" cy="2275547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8F13AE33-0186-F591-83A7-62E85E1AB0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36902" y="2478706"/>
              <a:ext cx="396152" cy="556109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74E8B02C-2CFF-FD15-9F61-93EEB45E6B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49180" y="2947683"/>
              <a:ext cx="872853" cy="460165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E47F3EDA-30B4-8A2F-7005-F7841BFCC6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74675" y="3317892"/>
              <a:ext cx="396152" cy="556109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DD36D3CD-5F9D-C822-BFD8-A48AFFA9C23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828905" y="2109094"/>
              <a:ext cx="872853" cy="460165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2B25269C-C158-73A6-EC0A-478128419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647599" y="3772918"/>
              <a:ext cx="832660" cy="460165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417BD17A-E4FA-DCFE-9474-DE260B4E18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096158" y="4522977"/>
              <a:ext cx="872853" cy="460165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91ADF074-9D3B-5156-C164-AD6137E9F5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372053" y="4139756"/>
              <a:ext cx="872853" cy="460165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6AE283B5-CDF6-CF80-3537-CDB38F7756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856635" y="3381957"/>
              <a:ext cx="872853" cy="460165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CEEC5470-6B4C-0D7E-E36B-8B4FD2A4D40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r="90398"/>
            <a:stretch/>
          </p:blipFill>
          <p:spPr>
            <a:xfrm>
              <a:off x="10484007" y="1950186"/>
              <a:ext cx="271176" cy="3490713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5E7F1D0-F176-7F34-DAA3-A42F727CEE81}"/>
                </a:ext>
              </a:extLst>
            </p:cNvPr>
            <p:cNvSpPr txBox="1"/>
            <p:nvPr/>
          </p:nvSpPr>
          <p:spPr>
            <a:xfrm>
              <a:off x="8483391" y="2569260"/>
              <a:ext cx="1772138" cy="307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i="1" dirty="0">
                  <a:solidFill>
                    <a:srgbClr val="04530E"/>
                  </a:solidFill>
                </a:rPr>
                <a:t>Proposed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071E521-F9B2-948E-0D0F-856E5CE9E879}"/>
              </a:ext>
            </a:extLst>
          </p:cNvPr>
          <p:cNvGrpSpPr/>
          <p:nvPr/>
        </p:nvGrpSpPr>
        <p:grpSpPr>
          <a:xfrm>
            <a:off x="7967736" y="2646735"/>
            <a:ext cx="3889155" cy="3204408"/>
            <a:chOff x="5198818" y="1338672"/>
            <a:chExt cx="5156419" cy="4248551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3766D1C-F494-E8E3-9DB7-637B36849DD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33551" y="1787556"/>
              <a:ext cx="0" cy="3522679"/>
            </a:xfrm>
            <a:prstGeom prst="line">
              <a:avLst/>
            </a:prstGeom>
            <a:ln w="19050">
              <a:prstDash val="sysDot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A3FF5A4-625E-EA8B-80B6-AD4571339D98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2957579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F577E675-68BD-5111-23E1-1F26F3B1C0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98818" y="5117143"/>
              <a:ext cx="676916" cy="470080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E75E82B9-31D4-17EA-6BDD-FC08748292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40849" y="5117143"/>
              <a:ext cx="676916" cy="470080"/>
            </a:xfrm>
            <a:prstGeom prst="rect">
              <a:avLst/>
            </a:prstGeom>
          </p:spPr>
        </p:pic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7A055B9-A698-EA0A-92CF-B381D2FF4E76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3600441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E587CED-E6DB-0509-407C-03CDD3941EA3}"/>
                </a:ext>
              </a:extLst>
            </p:cNvPr>
            <p:cNvSpPr txBox="1"/>
            <p:nvPr/>
          </p:nvSpPr>
          <p:spPr>
            <a:xfrm>
              <a:off x="8025615" y="2900284"/>
              <a:ext cx="17721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i="1" dirty="0">
                  <a:solidFill>
                    <a:srgbClr val="04530E"/>
                  </a:solidFill>
                </a:rPr>
                <a:t>Proposed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D593A03-72A2-35A6-0F33-C5FF8C2F1CF2}"/>
                </a:ext>
              </a:extLst>
            </p:cNvPr>
            <p:cNvCxnSpPr>
              <a:cxnSpLocks/>
              <a:endCxn id="52" idx="3"/>
            </p:cNvCxnSpPr>
            <p:nvPr/>
          </p:nvCxnSpPr>
          <p:spPr>
            <a:xfrm flipV="1">
              <a:off x="6233551" y="2179423"/>
              <a:ext cx="2349550" cy="3130812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E773DB1B-E4C1-06E9-35AF-FE8543053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35792" y="2667346"/>
              <a:ext cx="396152" cy="556109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EFDEBE00-2780-5780-6A99-33B22A1BCB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25567" y="3279443"/>
              <a:ext cx="396152" cy="556109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632E2194-55F2-01BD-7A83-4FD7494EA61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31929" t="9387" r="39954" b="82983"/>
            <a:stretch/>
          </p:blipFill>
          <p:spPr>
            <a:xfrm>
              <a:off x="7199773" y="1760804"/>
              <a:ext cx="1003175" cy="288468"/>
            </a:xfrm>
            <a:prstGeom prst="rect">
              <a:avLst/>
            </a:prstGeom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0EAF7ED-879D-B621-B76D-2AD9DE52153E}"/>
                </a:ext>
              </a:extLst>
            </p:cNvPr>
            <p:cNvSpPr txBox="1"/>
            <p:nvPr/>
          </p:nvSpPr>
          <p:spPr>
            <a:xfrm>
              <a:off x="6361753" y="3294628"/>
              <a:ext cx="17721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Fixation </a:t>
              </a:r>
            </a:p>
          </p:txBody>
        </p:sp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832D245D-210B-FB67-CB0A-85EBAA970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70436" y="1338672"/>
              <a:ext cx="872853" cy="460165"/>
            </a:xfrm>
            <a:prstGeom prst="rect">
              <a:avLst/>
            </a:prstGeom>
          </p:spPr>
        </p:pic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75A387E3-2F28-8FC2-006B-2B3EC111225F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2219198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47B5772E-497F-6666-65A8-9ADA46797F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369855" y="1997312"/>
              <a:ext cx="872853" cy="460165"/>
            </a:xfrm>
            <a:prstGeom prst="rect">
              <a:avLst/>
            </a:prstGeom>
          </p:spPr>
        </p:pic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B5C2AD15-A042-1414-D075-7DCCBD3C4EC9}"/>
                </a:ext>
              </a:extLst>
            </p:cNvPr>
            <p:cNvSpPr txBox="1"/>
            <p:nvPr/>
          </p:nvSpPr>
          <p:spPr>
            <a:xfrm>
              <a:off x="8583100" y="1830575"/>
              <a:ext cx="17721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Original</a:t>
              </a:r>
            </a:p>
          </p:txBody>
        </p:sp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E8481136-3AA1-C044-1743-BE13A71572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86949" y="1901368"/>
              <a:ext cx="396152" cy="556109"/>
            </a:xfrm>
            <a:prstGeom prst="rect">
              <a:avLst/>
            </a:prstGeom>
          </p:spPr>
        </p:pic>
      </p:grpSp>
      <p:pic>
        <p:nvPicPr>
          <p:cNvPr id="54" name="Picture 53">
            <a:extLst>
              <a:ext uri="{FF2B5EF4-FFF2-40B4-BE49-F238E27FC236}">
                <a16:creationId xmlns:a16="http://schemas.microsoft.com/office/drawing/2014/main" id="{8DC964E6-C855-E55C-EED3-179C3A5D7325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598116" y="3358224"/>
            <a:ext cx="672522" cy="354551"/>
          </a:xfrm>
          <a:prstGeom prst="rect">
            <a:avLst/>
          </a:prstGeom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F02A14CE-87CF-739D-A0CA-953C1A401D94}"/>
              </a:ext>
            </a:extLst>
          </p:cNvPr>
          <p:cNvSpPr/>
          <p:nvPr/>
        </p:nvSpPr>
        <p:spPr>
          <a:xfrm>
            <a:off x="5714875" y="4201786"/>
            <a:ext cx="213075" cy="330680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278D0A8-53EC-585F-7934-96403D5AC78B}"/>
              </a:ext>
            </a:extLst>
          </p:cNvPr>
          <p:cNvSpPr/>
          <p:nvPr/>
        </p:nvSpPr>
        <p:spPr>
          <a:xfrm>
            <a:off x="5125948" y="4741399"/>
            <a:ext cx="657291" cy="574816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55679F48-C5CF-9CFF-3725-70AC72F92E54}"/>
              </a:ext>
            </a:extLst>
          </p:cNvPr>
          <p:cNvSpPr/>
          <p:nvPr/>
        </p:nvSpPr>
        <p:spPr>
          <a:xfrm>
            <a:off x="5453119" y="4493972"/>
            <a:ext cx="657291" cy="281424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BD918324-C0D9-BCC1-C81E-9AEC747FF9CA}"/>
              </a:ext>
            </a:extLst>
          </p:cNvPr>
          <p:cNvSpPr/>
          <p:nvPr/>
        </p:nvSpPr>
        <p:spPr>
          <a:xfrm>
            <a:off x="9423986" y="2890988"/>
            <a:ext cx="809571" cy="330680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F0489B1D-4B90-F97B-7966-66E38D61B3AC}"/>
              </a:ext>
            </a:extLst>
          </p:cNvPr>
          <p:cNvSpPr/>
          <p:nvPr/>
        </p:nvSpPr>
        <p:spPr>
          <a:xfrm>
            <a:off x="9805789" y="3216364"/>
            <a:ext cx="239546" cy="199530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6275E1-F1CB-E45A-E81D-E968ACEBA7B3}"/>
              </a:ext>
            </a:extLst>
          </p:cNvPr>
          <p:cNvSpPr txBox="1"/>
          <p:nvPr/>
        </p:nvSpPr>
        <p:spPr>
          <a:xfrm>
            <a:off x="5845399" y="3314491"/>
            <a:ext cx="4051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800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C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C1EC695-38F2-789D-A8F9-7613FADECBEC}"/>
              </a:ext>
            </a:extLst>
          </p:cNvPr>
          <p:cNvSpPr txBox="1"/>
          <p:nvPr/>
        </p:nvSpPr>
        <p:spPr>
          <a:xfrm>
            <a:off x="9514979" y="3536567"/>
            <a:ext cx="4051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800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57312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682A2A0C-02D7-26AF-A8C2-0C4545944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Study: Conditions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B1F300-A737-8B03-15C8-4C1BB30CE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II. Overdriving Visual Depth Perception via Sound Modulation in VR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B88504-1BB5-E8F3-A0E4-F8C508903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E4A3-A5BB-44CD-8BB9-B47335716A85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2D090D-17FD-E34A-05BE-D1A4C2EFD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69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C31004F-47C9-D7F2-E549-C744940E86D7}"/>
              </a:ext>
            </a:extLst>
          </p:cNvPr>
          <p:cNvSpPr txBox="1"/>
          <p:nvPr/>
        </p:nvSpPr>
        <p:spPr>
          <a:xfrm>
            <a:off x="946483" y="1653007"/>
            <a:ext cx="713873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000" dirty="0"/>
              <a:t>Eccentricity (</a:t>
            </a:r>
            <a:r>
              <a:rPr lang="el-GR" sz="2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α</a:t>
            </a:r>
            <a:r>
              <a:rPr lang="en-US" sz="20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s</a:t>
            </a:r>
            <a:r>
              <a:rPr lang="en-US" sz="2000" dirty="0"/>
              <a:t>): {8°, 16°}</a:t>
            </a:r>
          </a:p>
          <a:p>
            <a:pPr marL="342900" indent="-342900">
              <a:buFontTx/>
              <a:buChar char="-"/>
            </a:pPr>
            <a:r>
              <a:rPr lang="en-US" sz="2000" dirty="0"/>
              <a:t>Vergence Motions: {Convergence, Divergence}</a:t>
            </a:r>
          </a:p>
          <a:p>
            <a:pPr marL="342900" indent="-342900">
              <a:buFontTx/>
              <a:buChar char="-"/>
            </a:pPr>
            <a:r>
              <a:rPr lang="en-US" sz="2000" dirty="0">
                <a:solidFill>
                  <a:srgbClr val="04530E"/>
                </a:solidFill>
              </a:rPr>
              <a:t>Sound Modulation</a:t>
            </a:r>
          </a:p>
          <a:p>
            <a:pPr marL="800100" lvl="1" indent="-342900">
              <a:buFontTx/>
              <a:buChar char="-"/>
            </a:pPr>
            <a:r>
              <a:rPr lang="en-US" sz="1900" dirty="0"/>
              <a:t>Co-located (</a:t>
            </a:r>
            <a:r>
              <a:rPr lang="en-US" sz="19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9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C</a:t>
            </a:r>
            <a:r>
              <a:rPr lang="en-US" sz="1900" dirty="0"/>
              <a:t>)</a:t>
            </a:r>
          </a:p>
          <a:p>
            <a:pPr marL="800100" lvl="1" indent="-342900">
              <a:buFontTx/>
              <a:buChar char="-"/>
            </a:pPr>
            <a:r>
              <a:rPr lang="en-US" sz="1900" dirty="0">
                <a:solidFill>
                  <a:srgbClr val="04530E"/>
                </a:solidFill>
              </a:rPr>
              <a:t>Original’s depth (</a:t>
            </a:r>
            <a:r>
              <a:rPr lang="en-US" sz="19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900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m</a:t>
            </a:r>
            <a:r>
              <a:rPr lang="en-US" sz="1900" dirty="0">
                <a:solidFill>
                  <a:srgbClr val="04530E"/>
                </a:solidFill>
              </a:rPr>
              <a:t>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7CC4118-EE4D-2D17-AA4F-90063EF6E4E2}"/>
              </a:ext>
            </a:extLst>
          </p:cNvPr>
          <p:cNvGrpSpPr/>
          <p:nvPr/>
        </p:nvGrpSpPr>
        <p:grpSpPr>
          <a:xfrm>
            <a:off x="3530168" y="2749021"/>
            <a:ext cx="4137646" cy="3090911"/>
            <a:chOff x="5198818" y="1436498"/>
            <a:chExt cx="5556365" cy="4150725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E45D87E-F87B-F574-C2CB-332EDB86C5A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79033" y="1787683"/>
              <a:ext cx="0" cy="3522679"/>
            </a:xfrm>
            <a:prstGeom prst="line">
              <a:avLst/>
            </a:prstGeom>
            <a:ln w="19050">
              <a:prstDash val="sysDot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E454248-A73B-8656-C29A-6EEC58CC221E}"/>
                </a:ext>
              </a:extLst>
            </p:cNvPr>
            <p:cNvCxnSpPr>
              <a:cxnSpLocks/>
            </p:cNvCxnSpPr>
            <p:nvPr/>
          </p:nvCxnSpPr>
          <p:spPr>
            <a:xfrm>
              <a:off x="6039190" y="2219198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AD207BD-C7A4-ABE4-39E3-DCCE1CD05CDE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2957579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18C90A93-D9A8-3100-7B4C-F5C0AFE5B0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80957" y="1949634"/>
              <a:ext cx="396152" cy="556109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85A4E83-07C7-2531-6DB3-C585D7A371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98818" y="5117143"/>
              <a:ext cx="676916" cy="470080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C86EE404-E441-9803-6C09-ADDE2001AF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40849" y="5117143"/>
              <a:ext cx="676916" cy="470080"/>
            </a:xfrm>
            <a:prstGeom prst="rect">
              <a:avLst/>
            </a:prstGeom>
          </p:spPr>
        </p:pic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36FA435-25E9-D5C9-EE4B-D1B0246FF0DC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3600441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BBBFF7C-D7F7-B044-EA54-DC4C54C1C004}"/>
                </a:ext>
              </a:extLst>
            </p:cNvPr>
            <p:cNvSpPr txBox="1"/>
            <p:nvPr/>
          </p:nvSpPr>
          <p:spPr>
            <a:xfrm>
              <a:off x="6354425" y="3218236"/>
              <a:ext cx="1772138" cy="307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Original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6F5A147-242A-E2A5-5333-367F1FE74E05}"/>
                </a:ext>
              </a:extLst>
            </p:cNvPr>
            <p:cNvSpPr txBox="1"/>
            <p:nvPr/>
          </p:nvSpPr>
          <p:spPr>
            <a:xfrm>
              <a:off x="5808338" y="1436498"/>
              <a:ext cx="17721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Fixation </a:t>
              </a: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BFDA1C35-8D3F-75EA-3E32-69D0A4EAC9EA}"/>
                </a:ext>
              </a:extLst>
            </p:cNvPr>
            <p:cNvCxnSpPr>
              <a:cxnSpLocks/>
              <a:endCxn id="27" idx="2"/>
            </p:cNvCxnSpPr>
            <p:nvPr/>
          </p:nvCxnSpPr>
          <p:spPr>
            <a:xfrm flipV="1">
              <a:off x="6179033" y="3034815"/>
              <a:ext cx="2055945" cy="2275547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7ABC252F-BE68-8996-3E1B-0B73AC27C2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36902" y="2478706"/>
              <a:ext cx="396152" cy="556109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1AE2219F-6EAF-58D4-CDB6-4C6B748553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49180" y="2947683"/>
              <a:ext cx="872853" cy="460165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157B1764-2B7D-72BF-7CA2-B2507294A9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74675" y="3317892"/>
              <a:ext cx="396152" cy="556109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54A536EB-35F8-F5E5-A7A2-E5ADB931FC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828905" y="2109094"/>
              <a:ext cx="872853" cy="460165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53261FB5-2A20-51DA-3206-0A912AA10A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647599" y="3772918"/>
              <a:ext cx="832660" cy="460165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F0E92CB5-CDF3-06AD-2D2B-B104C6C640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096158" y="4522977"/>
              <a:ext cx="872853" cy="460165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9C3DBD47-A570-FF22-7104-B22354761F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372053" y="4139756"/>
              <a:ext cx="872853" cy="460165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B5E4C405-2C21-6A5A-724E-B1000772247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856635" y="3381957"/>
              <a:ext cx="872853" cy="460165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26FD3D29-5C61-669C-CDE1-60AB02AB5ED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r="90398"/>
            <a:stretch/>
          </p:blipFill>
          <p:spPr>
            <a:xfrm>
              <a:off x="10484007" y="1950186"/>
              <a:ext cx="271176" cy="3490713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D581B13-009D-D18D-8249-27A865806F42}"/>
                </a:ext>
              </a:extLst>
            </p:cNvPr>
            <p:cNvSpPr txBox="1"/>
            <p:nvPr/>
          </p:nvSpPr>
          <p:spPr>
            <a:xfrm>
              <a:off x="8483391" y="2569260"/>
              <a:ext cx="1772138" cy="307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i="1" dirty="0">
                  <a:solidFill>
                    <a:srgbClr val="04530E"/>
                  </a:solidFill>
                </a:rPr>
                <a:t>Proposed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E7A947B-E274-D0C5-0A7F-8701FE1C351F}"/>
              </a:ext>
            </a:extLst>
          </p:cNvPr>
          <p:cNvGrpSpPr/>
          <p:nvPr/>
        </p:nvGrpSpPr>
        <p:grpSpPr>
          <a:xfrm>
            <a:off x="7967736" y="2646735"/>
            <a:ext cx="3889155" cy="3204408"/>
            <a:chOff x="5198818" y="1338672"/>
            <a:chExt cx="5156419" cy="4248551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978ACFA2-A076-7099-93D4-16815D7A4F4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33551" y="1787556"/>
              <a:ext cx="0" cy="3522679"/>
            </a:xfrm>
            <a:prstGeom prst="line">
              <a:avLst/>
            </a:prstGeom>
            <a:ln w="19050">
              <a:prstDash val="sysDot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B1546B4-9310-E2D6-2D20-4B7553A5A7A5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2957579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81F3A93F-7BBD-55A8-4B46-B25DA350E3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98818" y="5117143"/>
              <a:ext cx="676916" cy="470080"/>
            </a:xfrm>
            <a:prstGeom prst="rect">
              <a:avLst/>
            </a:prstGeom>
          </p:spPr>
        </p:pic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BD82F1B4-45F8-2681-1246-BB1129393D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40849" y="5117143"/>
              <a:ext cx="676916" cy="470080"/>
            </a:xfrm>
            <a:prstGeom prst="rect">
              <a:avLst/>
            </a:prstGeom>
          </p:spPr>
        </p:pic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0C47DD7-BD26-407E-CB12-EFAAAE3056E0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3600441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FD883C5-C84F-E1D8-E5BD-062DA9301853}"/>
                </a:ext>
              </a:extLst>
            </p:cNvPr>
            <p:cNvSpPr txBox="1"/>
            <p:nvPr/>
          </p:nvSpPr>
          <p:spPr>
            <a:xfrm>
              <a:off x="8025615" y="2900284"/>
              <a:ext cx="17721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i="1" dirty="0">
                  <a:solidFill>
                    <a:srgbClr val="04530E"/>
                  </a:solidFill>
                </a:rPr>
                <a:t>Proposed</a:t>
              </a: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32193CF-3D5B-D651-57DE-8911F569E674}"/>
                </a:ext>
              </a:extLst>
            </p:cNvPr>
            <p:cNvCxnSpPr>
              <a:cxnSpLocks/>
              <a:endCxn id="53" idx="3"/>
            </p:cNvCxnSpPr>
            <p:nvPr/>
          </p:nvCxnSpPr>
          <p:spPr>
            <a:xfrm flipV="1">
              <a:off x="6233551" y="2179423"/>
              <a:ext cx="2349550" cy="3130812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39904CCE-D277-AD47-989D-9702BE992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35792" y="2667346"/>
              <a:ext cx="396152" cy="556109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AFEB0DC5-56B4-6CFC-8DA5-46FE5BF008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25567" y="3279443"/>
              <a:ext cx="396152" cy="556109"/>
            </a:xfrm>
            <a:prstGeom prst="rect">
              <a:avLst/>
            </a:prstGeom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09C9FAC3-1884-754A-7950-3335D60ED4D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31929" t="9387" r="39954" b="82983"/>
            <a:stretch/>
          </p:blipFill>
          <p:spPr>
            <a:xfrm>
              <a:off x="7199773" y="1760804"/>
              <a:ext cx="1003175" cy="288468"/>
            </a:xfrm>
            <a:prstGeom prst="rect">
              <a:avLst/>
            </a:prstGeom>
          </p:spPr>
        </p:pic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F551DB2-824E-8C17-B173-D1A32883AD8B}"/>
                </a:ext>
              </a:extLst>
            </p:cNvPr>
            <p:cNvSpPr txBox="1"/>
            <p:nvPr/>
          </p:nvSpPr>
          <p:spPr>
            <a:xfrm>
              <a:off x="6361753" y="3294628"/>
              <a:ext cx="17721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Fixation </a:t>
              </a:r>
            </a:p>
          </p:txBody>
        </p: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A720B6E6-1EB0-C7F0-7C68-6AE63A5198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70436" y="1338672"/>
              <a:ext cx="872853" cy="460165"/>
            </a:xfrm>
            <a:prstGeom prst="rect">
              <a:avLst/>
            </a:prstGeom>
          </p:spPr>
        </p:pic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79A81F41-3DAA-E063-4709-A8A74462C0E2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2219198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DE94820F-97FC-E200-9357-0EA812B8085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369855" y="1997312"/>
              <a:ext cx="872853" cy="460165"/>
            </a:xfrm>
            <a:prstGeom prst="rect">
              <a:avLst/>
            </a:prstGeom>
          </p:spPr>
        </p:pic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A11A352-EAFD-3503-AD2C-C04EC255D70C}"/>
                </a:ext>
              </a:extLst>
            </p:cNvPr>
            <p:cNvSpPr txBox="1"/>
            <p:nvPr/>
          </p:nvSpPr>
          <p:spPr>
            <a:xfrm>
              <a:off x="8583100" y="1830575"/>
              <a:ext cx="17721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Original</a:t>
              </a:r>
            </a:p>
          </p:txBody>
        </p:sp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216078CE-9A47-9D6C-1828-A20B9645D2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86949" y="1901368"/>
              <a:ext cx="396152" cy="556109"/>
            </a:xfrm>
            <a:prstGeom prst="rect">
              <a:avLst/>
            </a:prstGeom>
          </p:spPr>
        </p:pic>
      </p:grpSp>
      <p:pic>
        <p:nvPicPr>
          <p:cNvPr id="54" name="Picture 53">
            <a:extLst>
              <a:ext uri="{FF2B5EF4-FFF2-40B4-BE49-F238E27FC236}">
                <a16:creationId xmlns:a16="http://schemas.microsoft.com/office/drawing/2014/main" id="{DB98D5AC-D2AA-AAA1-9862-832A6D440793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598116" y="3358224"/>
            <a:ext cx="672522" cy="354551"/>
          </a:xfrm>
          <a:prstGeom prst="rect">
            <a:avLst/>
          </a:prstGeom>
        </p:spPr>
      </p:pic>
      <p:sp>
        <p:nvSpPr>
          <p:cNvPr id="56" name="Rectangle 55">
            <a:extLst>
              <a:ext uri="{FF2B5EF4-FFF2-40B4-BE49-F238E27FC236}">
                <a16:creationId xmlns:a16="http://schemas.microsoft.com/office/drawing/2014/main" id="{C50407E3-3674-7A24-54A5-326321C238C2}"/>
              </a:ext>
            </a:extLst>
          </p:cNvPr>
          <p:cNvSpPr/>
          <p:nvPr/>
        </p:nvSpPr>
        <p:spPr>
          <a:xfrm>
            <a:off x="5125948" y="4741399"/>
            <a:ext cx="657291" cy="574816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7A9E755-51AD-8CB9-0471-6F52BC85F686}"/>
              </a:ext>
            </a:extLst>
          </p:cNvPr>
          <p:cNvSpPr/>
          <p:nvPr/>
        </p:nvSpPr>
        <p:spPr>
          <a:xfrm>
            <a:off x="5453119" y="4493972"/>
            <a:ext cx="657291" cy="281424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2D7343F7-235A-4D2E-A854-D83B5AD5C102}"/>
              </a:ext>
            </a:extLst>
          </p:cNvPr>
          <p:cNvSpPr/>
          <p:nvPr/>
        </p:nvSpPr>
        <p:spPr>
          <a:xfrm>
            <a:off x="9423986" y="2890988"/>
            <a:ext cx="809571" cy="330680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8DB4C10-663B-DB0A-8343-62579298F7CE}"/>
              </a:ext>
            </a:extLst>
          </p:cNvPr>
          <p:cNvSpPr/>
          <p:nvPr/>
        </p:nvSpPr>
        <p:spPr>
          <a:xfrm>
            <a:off x="5305091" y="3413328"/>
            <a:ext cx="291547" cy="180980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F86330-49E6-B092-F047-3DC31689E831}"/>
              </a:ext>
            </a:extLst>
          </p:cNvPr>
          <p:cNvSpPr txBox="1"/>
          <p:nvPr/>
        </p:nvSpPr>
        <p:spPr>
          <a:xfrm>
            <a:off x="5845399" y="3314491"/>
            <a:ext cx="4051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8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C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AC9B84-6E82-8C81-A019-885BBEB3798F}"/>
              </a:ext>
            </a:extLst>
          </p:cNvPr>
          <p:cNvSpPr txBox="1"/>
          <p:nvPr/>
        </p:nvSpPr>
        <p:spPr>
          <a:xfrm>
            <a:off x="9514979" y="3536567"/>
            <a:ext cx="4051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8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C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BE4EB9-3608-16F8-B8E8-26106B4EE70B}"/>
              </a:ext>
            </a:extLst>
          </p:cNvPr>
          <p:cNvSpPr txBox="1"/>
          <p:nvPr/>
        </p:nvSpPr>
        <p:spPr>
          <a:xfrm>
            <a:off x="5873239" y="4293117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m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5BC5501-67F9-20F7-8C18-672A13CA273D}"/>
              </a:ext>
            </a:extLst>
          </p:cNvPr>
          <p:cNvSpPr txBox="1"/>
          <p:nvPr/>
        </p:nvSpPr>
        <p:spPr>
          <a:xfrm>
            <a:off x="9409717" y="3221668"/>
            <a:ext cx="4779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m</a:t>
            </a:r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837439D-D7B2-5FC7-0D5B-FAC86EBC86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9445" y="3253076"/>
            <a:ext cx="649986" cy="342670"/>
          </a:xfrm>
          <a:prstGeom prst="rect">
            <a:avLst/>
          </a:prstGeom>
        </p:spPr>
      </p:pic>
      <p:sp>
        <p:nvSpPr>
          <p:cNvPr id="61" name="Rectangle 60">
            <a:extLst>
              <a:ext uri="{FF2B5EF4-FFF2-40B4-BE49-F238E27FC236}">
                <a16:creationId xmlns:a16="http://schemas.microsoft.com/office/drawing/2014/main" id="{7032C76D-80EB-0BEB-EE1E-3D4C8531A42B}"/>
              </a:ext>
            </a:extLst>
          </p:cNvPr>
          <p:cNvSpPr/>
          <p:nvPr/>
        </p:nvSpPr>
        <p:spPr>
          <a:xfrm>
            <a:off x="5270511" y="3393077"/>
            <a:ext cx="291547" cy="187932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9D760166-DFF6-3A5F-723C-CA8269F11A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6663" y="3366331"/>
            <a:ext cx="649986" cy="34267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0B57E07C-6C46-3867-5276-FB1F642556B9}"/>
              </a:ext>
            </a:extLst>
          </p:cNvPr>
          <p:cNvSpPr/>
          <p:nvPr/>
        </p:nvSpPr>
        <p:spPr>
          <a:xfrm>
            <a:off x="9567285" y="3627932"/>
            <a:ext cx="269335" cy="231357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D445AE8-1525-7D54-7D7C-408D01ADD8DE}"/>
              </a:ext>
            </a:extLst>
          </p:cNvPr>
          <p:cNvSpPr/>
          <p:nvPr/>
        </p:nvSpPr>
        <p:spPr>
          <a:xfrm>
            <a:off x="9796506" y="3419410"/>
            <a:ext cx="291547" cy="225272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B1AE9D1-076A-9C9D-53EE-A044722A68CF}"/>
              </a:ext>
            </a:extLst>
          </p:cNvPr>
          <p:cNvSpPr/>
          <p:nvPr/>
        </p:nvSpPr>
        <p:spPr>
          <a:xfrm>
            <a:off x="5658125" y="3333700"/>
            <a:ext cx="291547" cy="187932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3B274BF0-9AC1-CC2E-6CC6-2157E9FA1E51}"/>
              </a:ext>
            </a:extLst>
          </p:cNvPr>
          <p:cNvSpPr/>
          <p:nvPr/>
        </p:nvSpPr>
        <p:spPr>
          <a:xfrm>
            <a:off x="5942787" y="3413615"/>
            <a:ext cx="291547" cy="226944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592537"/>
      </p:ext>
    </p:extLst>
  </p:cSld>
  <p:clrMapOvr>
    <a:masterClrMapping/>
  </p:clrMapOvr>
  <p:transition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682A2A0C-02D7-26AF-A8C2-0C4545944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Study: Conditions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B1F300-A737-8B03-15C8-4C1BB30CE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II. Overdriving Visual Depth Perception via Sound Modulation in VR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B88504-1BB5-E8F3-A0E4-F8C508903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E4A3-A5BB-44CD-8BB9-B47335716A85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2D090D-17FD-E34A-05BE-D1A4C2EFD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70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C31004F-47C9-D7F2-E549-C744940E86D7}"/>
              </a:ext>
            </a:extLst>
          </p:cNvPr>
          <p:cNvSpPr txBox="1"/>
          <p:nvPr/>
        </p:nvSpPr>
        <p:spPr>
          <a:xfrm>
            <a:off x="946483" y="1653007"/>
            <a:ext cx="7138737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000" dirty="0"/>
              <a:t>Eccentricity (</a:t>
            </a:r>
            <a:r>
              <a:rPr lang="el-GR" sz="2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α</a:t>
            </a:r>
            <a:r>
              <a:rPr lang="en-US" sz="20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s</a:t>
            </a:r>
            <a:r>
              <a:rPr lang="en-US" sz="2000" dirty="0"/>
              <a:t>): {8°, 16°}</a:t>
            </a:r>
          </a:p>
          <a:p>
            <a:pPr marL="342900" indent="-342900">
              <a:buFontTx/>
              <a:buChar char="-"/>
            </a:pPr>
            <a:r>
              <a:rPr lang="en-US" sz="2000" dirty="0"/>
              <a:t>Vergence Motions: {Convergence, Divergence}</a:t>
            </a:r>
          </a:p>
          <a:p>
            <a:pPr marL="342900" indent="-342900">
              <a:buFontTx/>
              <a:buChar char="-"/>
            </a:pPr>
            <a:r>
              <a:rPr lang="en-US" sz="2000" dirty="0">
                <a:solidFill>
                  <a:srgbClr val="04530E"/>
                </a:solidFill>
              </a:rPr>
              <a:t>Sound Modulation</a:t>
            </a:r>
          </a:p>
          <a:p>
            <a:pPr marL="800100" lvl="1" indent="-342900">
              <a:buFontTx/>
              <a:buChar char="-"/>
            </a:pPr>
            <a:r>
              <a:rPr lang="en-US" sz="1900" dirty="0"/>
              <a:t>Co-located (</a:t>
            </a:r>
            <a:r>
              <a:rPr lang="en-US" sz="19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9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C</a:t>
            </a:r>
            <a:r>
              <a:rPr lang="en-US" sz="1900" dirty="0"/>
              <a:t>)</a:t>
            </a:r>
          </a:p>
          <a:p>
            <a:pPr marL="800100" lvl="1" indent="-342900">
              <a:buFontTx/>
              <a:buChar char="-"/>
            </a:pPr>
            <a:r>
              <a:rPr lang="en-US" sz="1900" dirty="0"/>
              <a:t>Original’s depth (</a:t>
            </a:r>
            <a:r>
              <a:rPr lang="en-US" sz="19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9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m</a:t>
            </a:r>
            <a:r>
              <a:rPr lang="en-US" sz="1900" dirty="0"/>
              <a:t>)</a:t>
            </a:r>
          </a:p>
          <a:p>
            <a:pPr marL="800100" lvl="1" indent="-342900">
              <a:buFontTx/>
              <a:buChar char="-"/>
            </a:pPr>
            <a:r>
              <a:rPr lang="en-US" sz="1900" dirty="0">
                <a:solidFill>
                  <a:srgbClr val="04530E"/>
                </a:solidFill>
              </a:rPr>
              <a:t>Overdriving 1 (</a:t>
            </a:r>
            <a:r>
              <a:rPr lang="en-US" sz="1900" i="1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900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1 </a:t>
            </a:r>
            <a:r>
              <a:rPr lang="en-US" sz="19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/f</a:t>
            </a:r>
            <a:r>
              <a:rPr lang="en-US" sz="1900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1</a:t>
            </a:r>
            <a:r>
              <a:rPr lang="en-US" sz="1900" dirty="0">
                <a:solidFill>
                  <a:srgbClr val="04530E"/>
                </a:solidFill>
              </a:rPr>
              <a:t>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6872293-9007-75DA-8E08-7B62EC4CDDAE}"/>
              </a:ext>
            </a:extLst>
          </p:cNvPr>
          <p:cNvGrpSpPr/>
          <p:nvPr/>
        </p:nvGrpSpPr>
        <p:grpSpPr>
          <a:xfrm>
            <a:off x="3530168" y="2749021"/>
            <a:ext cx="4137646" cy="3090911"/>
            <a:chOff x="5198818" y="1436498"/>
            <a:chExt cx="5556365" cy="4150725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E9969E7-67D7-FADA-43FD-531D095E723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79033" y="1787683"/>
              <a:ext cx="0" cy="3522679"/>
            </a:xfrm>
            <a:prstGeom prst="line">
              <a:avLst/>
            </a:prstGeom>
            <a:ln w="19050">
              <a:prstDash val="sysDot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58B767C-BF70-E47B-BD4D-4BD6ADF0A1EC}"/>
                </a:ext>
              </a:extLst>
            </p:cNvPr>
            <p:cNvCxnSpPr>
              <a:cxnSpLocks/>
            </p:cNvCxnSpPr>
            <p:nvPr/>
          </p:nvCxnSpPr>
          <p:spPr>
            <a:xfrm>
              <a:off x="6039190" y="2219198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1A961DC-CECC-7D9D-F67E-9C5C7AA166E0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2957579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95B38CC7-D22C-D3A7-3673-C19D4E321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80957" y="1949634"/>
              <a:ext cx="396152" cy="556109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A1639F29-B409-9173-5928-E578C8D359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98818" y="5117143"/>
              <a:ext cx="676916" cy="470080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DC0A1EBB-4186-7F04-21AD-B7E719D645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40849" y="5117143"/>
              <a:ext cx="676916" cy="470080"/>
            </a:xfrm>
            <a:prstGeom prst="rect">
              <a:avLst/>
            </a:prstGeom>
          </p:spPr>
        </p:pic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B14A8F83-A00A-C069-2E9F-3692F46638F4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3600441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D4C7998-FFA3-7B96-C9D2-5EE494291742}"/>
                </a:ext>
              </a:extLst>
            </p:cNvPr>
            <p:cNvSpPr txBox="1"/>
            <p:nvPr/>
          </p:nvSpPr>
          <p:spPr>
            <a:xfrm>
              <a:off x="6354425" y="3218236"/>
              <a:ext cx="1772138" cy="307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Original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92BD75E-B999-B4AD-ADC8-9E0F90D66AD1}"/>
                </a:ext>
              </a:extLst>
            </p:cNvPr>
            <p:cNvSpPr txBox="1"/>
            <p:nvPr/>
          </p:nvSpPr>
          <p:spPr>
            <a:xfrm>
              <a:off x="5808338" y="1436498"/>
              <a:ext cx="17721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Fixation 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79E6F52-B601-6CCF-2D32-EFC5885F695D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6179033" y="3034815"/>
              <a:ext cx="2055945" cy="2275547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E8F3E674-BD96-6966-E7EC-7F998C837E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36902" y="2478706"/>
              <a:ext cx="396152" cy="556109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69055955-E9E1-DADC-1338-A5177D1EFB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49180" y="2947683"/>
              <a:ext cx="872853" cy="460165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2D47374D-C8AC-EC52-12EE-0143F0893F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74675" y="3317892"/>
              <a:ext cx="396152" cy="556109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5CBB7B1C-1D10-E46E-2914-391BFE333D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828905" y="2109094"/>
              <a:ext cx="872853" cy="460165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2D293210-355C-C30E-01C4-1AD6146FC6C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647599" y="3772918"/>
              <a:ext cx="832660" cy="460165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9548760F-ACB8-4382-E951-DB5800E8B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096158" y="4522977"/>
              <a:ext cx="872853" cy="460165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F40ADA02-1F10-91CD-6335-F9F22180FCC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372053" y="4139756"/>
              <a:ext cx="872853" cy="460165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5C0D61C3-8F91-F0AD-59AA-869FA1FC70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856635" y="3381957"/>
              <a:ext cx="872853" cy="460165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AAB7812C-290E-6AED-DD0C-2615233F4C1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r="90398"/>
            <a:stretch/>
          </p:blipFill>
          <p:spPr>
            <a:xfrm>
              <a:off x="10484007" y="1950186"/>
              <a:ext cx="271176" cy="3490713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9FF6A60-5EEB-D2EE-6A8C-D8A76A46C1B9}"/>
                </a:ext>
              </a:extLst>
            </p:cNvPr>
            <p:cNvSpPr txBox="1"/>
            <p:nvPr/>
          </p:nvSpPr>
          <p:spPr>
            <a:xfrm>
              <a:off x="8483391" y="2569260"/>
              <a:ext cx="1772138" cy="307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i="1" dirty="0">
                  <a:solidFill>
                    <a:srgbClr val="04530E"/>
                  </a:solidFill>
                </a:rPr>
                <a:t>Proposed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B9FF3CA-009A-810A-A622-FEEE2D06DBA7}"/>
              </a:ext>
            </a:extLst>
          </p:cNvPr>
          <p:cNvGrpSpPr/>
          <p:nvPr/>
        </p:nvGrpSpPr>
        <p:grpSpPr>
          <a:xfrm>
            <a:off x="7967736" y="2646735"/>
            <a:ext cx="3889155" cy="3204408"/>
            <a:chOff x="5198818" y="1338672"/>
            <a:chExt cx="5156419" cy="4248551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E808AF22-AC1F-943A-A40F-0C2815EFC3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33551" y="1787556"/>
              <a:ext cx="0" cy="3522679"/>
            </a:xfrm>
            <a:prstGeom prst="line">
              <a:avLst/>
            </a:prstGeom>
            <a:ln w="19050">
              <a:prstDash val="sysDot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71B8CCE-8D2F-2F33-716B-716A9C127C47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2957579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CEA0B798-5B21-8CFC-93A2-FC82C5FDB4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98818" y="5117143"/>
              <a:ext cx="676916" cy="470080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6881974E-140F-7132-DAD8-5C46A53DF5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40849" y="5117143"/>
              <a:ext cx="676916" cy="470080"/>
            </a:xfrm>
            <a:prstGeom prst="rect">
              <a:avLst/>
            </a:prstGeom>
          </p:spPr>
        </p:pic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1523CF2-2F7F-7079-A978-5068AF9332A8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3600441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165D80B-6211-7288-D34D-4939ECB435F9}"/>
                </a:ext>
              </a:extLst>
            </p:cNvPr>
            <p:cNvSpPr txBox="1"/>
            <p:nvPr/>
          </p:nvSpPr>
          <p:spPr>
            <a:xfrm>
              <a:off x="8025615" y="2900284"/>
              <a:ext cx="17721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i="1" dirty="0">
                  <a:solidFill>
                    <a:srgbClr val="04530E"/>
                  </a:solidFill>
                </a:rPr>
                <a:t>Proposed</a:t>
              </a: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A83FED49-E149-A725-0BF5-E65BB2A10DAC}"/>
                </a:ext>
              </a:extLst>
            </p:cNvPr>
            <p:cNvCxnSpPr>
              <a:cxnSpLocks/>
              <a:endCxn id="54" idx="3"/>
            </p:cNvCxnSpPr>
            <p:nvPr/>
          </p:nvCxnSpPr>
          <p:spPr>
            <a:xfrm flipV="1">
              <a:off x="6233551" y="2179423"/>
              <a:ext cx="2349550" cy="3130812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3CC9DEE6-473D-2C3E-02D4-DD469287CA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35792" y="2667346"/>
              <a:ext cx="396152" cy="556109"/>
            </a:xfrm>
            <a:prstGeom prst="rect">
              <a:avLst/>
            </a:prstGeom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7EFEDE8F-BF4B-2C89-C71E-AB5B516EF0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25567" y="3279443"/>
              <a:ext cx="396152" cy="556109"/>
            </a:xfrm>
            <a:prstGeom prst="rect">
              <a:avLst/>
            </a:prstGeom>
          </p:spPr>
        </p:pic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377E8B02-87C3-A57E-4087-25AECE8F03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31929" t="9387" r="39954" b="82983"/>
            <a:stretch/>
          </p:blipFill>
          <p:spPr>
            <a:xfrm>
              <a:off x="7199773" y="1760804"/>
              <a:ext cx="1003175" cy="288468"/>
            </a:xfrm>
            <a:prstGeom prst="rect">
              <a:avLst/>
            </a:prstGeom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8303D8D-BB0F-66E3-BC0D-EB7F08B47FFC}"/>
                </a:ext>
              </a:extLst>
            </p:cNvPr>
            <p:cNvSpPr txBox="1"/>
            <p:nvPr/>
          </p:nvSpPr>
          <p:spPr>
            <a:xfrm>
              <a:off x="6361753" y="3294628"/>
              <a:ext cx="17721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Fixation </a:t>
              </a:r>
            </a:p>
          </p:txBody>
        </p:sp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5F107F6A-5C33-1671-C9DD-8F99021219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70436" y="1338672"/>
              <a:ext cx="872853" cy="460165"/>
            </a:xfrm>
            <a:prstGeom prst="rect">
              <a:avLst/>
            </a:prstGeom>
          </p:spPr>
        </p:pic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33F076FC-B130-2B18-98E9-55764FAA283C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2219198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14F6D73C-B8C4-5EBF-AC6F-47F692BF5C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369855" y="1997312"/>
              <a:ext cx="872853" cy="460165"/>
            </a:xfrm>
            <a:prstGeom prst="rect">
              <a:avLst/>
            </a:prstGeom>
          </p:spPr>
        </p:pic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69C02E0-8003-5F2F-7A83-5F2952B7CE61}"/>
                </a:ext>
              </a:extLst>
            </p:cNvPr>
            <p:cNvSpPr txBox="1"/>
            <p:nvPr/>
          </p:nvSpPr>
          <p:spPr>
            <a:xfrm>
              <a:off x="8583100" y="1830575"/>
              <a:ext cx="17721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Original</a:t>
              </a:r>
            </a:p>
          </p:txBody>
        </p:sp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FA6E2E2D-C9CC-A1F2-EB2F-A90FE8383D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86949" y="1901368"/>
              <a:ext cx="396152" cy="556109"/>
            </a:xfrm>
            <a:prstGeom prst="rect">
              <a:avLst/>
            </a:prstGeom>
          </p:spPr>
        </p:pic>
      </p:grpSp>
      <p:pic>
        <p:nvPicPr>
          <p:cNvPr id="55" name="Picture 54">
            <a:extLst>
              <a:ext uri="{FF2B5EF4-FFF2-40B4-BE49-F238E27FC236}">
                <a16:creationId xmlns:a16="http://schemas.microsoft.com/office/drawing/2014/main" id="{AFC12D6F-BA62-EF65-7F57-99B27741199A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598116" y="3358224"/>
            <a:ext cx="672522" cy="354551"/>
          </a:xfrm>
          <a:prstGeom prst="rect">
            <a:avLst/>
          </a:prstGeom>
        </p:spPr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id="{C1AA1631-18A9-7857-2B09-538C4554A8EB}"/>
              </a:ext>
            </a:extLst>
          </p:cNvPr>
          <p:cNvSpPr/>
          <p:nvPr/>
        </p:nvSpPr>
        <p:spPr>
          <a:xfrm>
            <a:off x="5125948" y="4741399"/>
            <a:ext cx="657291" cy="574816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E386E785-DFB0-DA57-7D11-0597B3E40D32}"/>
              </a:ext>
            </a:extLst>
          </p:cNvPr>
          <p:cNvSpPr/>
          <p:nvPr/>
        </p:nvSpPr>
        <p:spPr>
          <a:xfrm>
            <a:off x="6044971" y="4434343"/>
            <a:ext cx="245750" cy="281424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CD4ADCD5-E02F-A316-2B19-9EBFF71A5BEB}"/>
              </a:ext>
            </a:extLst>
          </p:cNvPr>
          <p:cNvSpPr/>
          <p:nvPr/>
        </p:nvSpPr>
        <p:spPr>
          <a:xfrm>
            <a:off x="9705976" y="2890988"/>
            <a:ext cx="527582" cy="330680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D140C4B3-E3BD-34B8-EC57-89D9976E5619}"/>
              </a:ext>
            </a:extLst>
          </p:cNvPr>
          <p:cNvSpPr/>
          <p:nvPr/>
        </p:nvSpPr>
        <p:spPr>
          <a:xfrm>
            <a:off x="9788853" y="3424803"/>
            <a:ext cx="269335" cy="199530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AFEE206-6554-DD7C-83B4-A3E57E7D1667}"/>
              </a:ext>
            </a:extLst>
          </p:cNvPr>
          <p:cNvSpPr/>
          <p:nvPr/>
        </p:nvSpPr>
        <p:spPr>
          <a:xfrm>
            <a:off x="5635943" y="3338621"/>
            <a:ext cx="291547" cy="180980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EF24D1-E97C-E907-4A81-2525CA8E2AE0}"/>
              </a:ext>
            </a:extLst>
          </p:cNvPr>
          <p:cNvSpPr txBox="1"/>
          <p:nvPr/>
        </p:nvSpPr>
        <p:spPr>
          <a:xfrm>
            <a:off x="5873239" y="4293117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m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A24DFED-0472-482A-9CFF-43B179FE57D0}"/>
              </a:ext>
            </a:extLst>
          </p:cNvPr>
          <p:cNvSpPr txBox="1"/>
          <p:nvPr/>
        </p:nvSpPr>
        <p:spPr>
          <a:xfrm>
            <a:off x="9409717" y="3221668"/>
            <a:ext cx="4779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m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4901EA-9E17-02A5-0B25-6AB6D7F56516}"/>
              </a:ext>
            </a:extLst>
          </p:cNvPr>
          <p:cNvSpPr txBox="1"/>
          <p:nvPr/>
        </p:nvSpPr>
        <p:spPr>
          <a:xfrm>
            <a:off x="5845399" y="3314491"/>
            <a:ext cx="4051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800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C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B3AF9FA-4270-3A43-DA3D-CE7AEEB486FA}"/>
              </a:ext>
            </a:extLst>
          </p:cNvPr>
          <p:cNvSpPr txBox="1"/>
          <p:nvPr/>
        </p:nvSpPr>
        <p:spPr>
          <a:xfrm>
            <a:off x="9514979" y="3536567"/>
            <a:ext cx="4051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800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C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967843A-D3E9-E85A-923A-6706D0B5664C}"/>
              </a:ext>
            </a:extLst>
          </p:cNvPr>
          <p:cNvSpPr txBox="1"/>
          <p:nvPr/>
        </p:nvSpPr>
        <p:spPr>
          <a:xfrm>
            <a:off x="5661839" y="4614314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800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1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1DB9E0B-519E-B467-72C3-F9BB12361B6B}"/>
              </a:ext>
            </a:extLst>
          </p:cNvPr>
          <p:cNvSpPr txBox="1"/>
          <p:nvPr/>
        </p:nvSpPr>
        <p:spPr>
          <a:xfrm>
            <a:off x="9387353" y="2607880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f</a:t>
            </a:r>
            <a:r>
              <a:rPr lang="en-US" sz="1800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1</a:t>
            </a:r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6821FF0-293C-BD99-CB8F-57B3EAC4B934}"/>
              </a:ext>
            </a:extLst>
          </p:cNvPr>
          <p:cNvSpPr/>
          <p:nvPr/>
        </p:nvSpPr>
        <p:spPr>
          <a:xfrm>
            <a:off x="5934583" y="3385699"/>
            <a:ext cx="370026" cy="281424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4FA1D54E-2A4A-8051-04C7-CC0ACAF21B44}"/>
              </a:ext>
            </a:extLst>
          </p:cNvPr>
          <p:cNvSpPr/>
          <p:nvPr/>
        </p:nvSpPr>
        <p:spPr>
          <a:xfrm>
            <a:off x="9449213" y="3618608"/>
            <a:ext cx="370026" cy="235574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953D60E-D09B-60A1-39DF-6EA069E5F89F}"/>
              </a:ext>
            </a:extLst>
          </p:cNvPr>
          <p:cNvSpPr txBox="1"/>
          <p:nvPr/>
        </p:nvSpPr>
        <p:spPr>
          <a:xfrm>
            <a:off x="5845399" y="3314491"/>
            <a:ext cx="4051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8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C</a:t>
            </a:r>
            <a:endParaRPr lang="en-US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C40C7D0-C8E1-4663-93EF-58593390BBEE}"/>
              </a:ext>
            </a:extLst>
          </p:cNvPr>
          <p:cNvSpPr txBox="1"/>
          <p:nvPr/>
        </p:nvSpPr>
        <p:spPr>
          <a:xfrm>
            <a:off x="9514979" y="3536567"/>
            <a:ext cx="4051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8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C</a:t>
            </a:r>
            <a:endParaRPr lang="en-US" dirty="0"/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2366DCE6-8F94-A086-0D7F-65A1836820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9445" y="3253076"/>
            <a:ext cx="649986" cy="342670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73CEF204-3C1E-8BD7-E561-A37E7CB9AD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6663" y="3366331"/>
            <a:ext cx="649986" cy="342670"/>
          </a:xfrm>
          <a:prstGeom prst="rect">
            <a:avLst/>
          </a:prstGeom>
        </p:spPr>
      </p:pic>
      <p:sp>
        <p:nvSpPr>
          <p:cNvPr id="69" name="Rectangle 68">
            <a:extLst>
              <a:ext uri="{FF2B5EF4-FFF2-40B4-BE49-F238E27FC236}">
                <a16:creationId xmlns:a16="http://schemas.microsoft.com/office/drawing/2014/main" id="{60A2A9DC-6C29-0028-AC2E-498DF946DB0E}"/>
              </a:ext>
            </a:extLst>
          </p:cNvPr>
          <p:cNvSpPr/>
          <p:nvPr/>
        </p:nvSpPr>
        <p:spPr>
          <a:xfrm>
            <a:off x="9567285" y="3627932"/>
            <a:ext cx="269335" cy="231357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3E0D6E76-6866-F300-2B6F-E00A9AB3D61D}"/>
              </a:ext>
            </a:extLst>
          </p:cNvPr>
          <p:cNvSpPr/>
          <p:nvPr/>
        </p:nvSpPr>
        <p:spPr>
          <a:xfrm>
            <a:off x="9796506" y="3419410"/>
            <a:ext cx="291547" cy="225272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D7970BCE-C275-8804-BDB6-B29B907B52F3}"/>
              </a:ext>
            </a:extLst>
          </p:cNvPr>
          <p:cNvSpPr/>
          <p:nvPr/>
        </p:nvSpPr>
        <p:spPr>
          <a:xfrm>
            <a:off x="5658125" y="3333700"/>
            <a:ext cx="291547" cy="187932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A213E166-D3C6-09F2-8009-0AE5BB6BF62F}"/>
              </a:ext>
            </a:extLst>
          </p:cNvPr>
          <p:cNvSpPr/>
          <p:nvPr/>
        </p:nvSpPr>
        <p:spPr>
          <a:xfrm>
            <a:off x="5942787" y="3413615"/>
            <a:ext cx="291547" cy="226944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2865B2A1-F723-2193-EFD0-5822578594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6473" y="4198931"/>
            <a:ext cx="649986" cy="34267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3CA832C-8579-C034-7DE4-02C3FEC44690}"/>
              </a:ext>
            </a:extLst>
          </p:cNvPr>
          <p:cNvSpPr/>
          <p:nvPr/>
        </p:nvSpPr>
        <p:spPr>
          <a:xfrm>
            <a:off x="5702779" y="4226107"/>
            <a:ext cx="231804" cy="281424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7DBC3E0E-0354-19C9-E4A1-F3C7F12D2FDF}"/>
              </a:ext>
            </a:extLst>
          </p:cNvPr>
          <p:cNvSpPr/>
          <p:nvPr/>
        </p:nvSpPr>
        <p:spPr>
          <a:xfrm>
            <a:off x="5950650" y="4387425"/>
            <a:ext cx="331244" cy="281424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D76FDF45-1385-7287-EC01-432160FC8F37}"/>
              </a:ext>
            </a:extLst>
          </p:cNvPr>
          <p:cNvSpPr/>
          <p:nvPr/>
        </p:nvSpPr>
        <p:spPr>
          <a:xfrm>
            <a:off x="9496848" y="3321855"/>
            <a:ext cx="278016" cy="221371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468820"/>
      </p:ext>
    </p:extLst>
  </p:cSld>
  <p:clrMapOvr>
    <a:masterClrMapping/>
  </p:clrMapOvr>
  <p:transition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682A2A0C-02D7-26AF-A8C2-0C4545944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Study: Conditions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B1F300-A737-8B03-15C8-4C1BB30CE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II. Overdriving Visual Depth Perception via Sound Modulation in VR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B88504-1BB5-E8F3-A0E4-F8C508903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E4A3-A5BB-44CD-8BB9-B47335716A85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2D090D-17FD-E34A-05BE-D1A4C2EFD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71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C31004F-47C9-D7F2-E549-C744940E86D7}"/>
              </a:ext>
            </a:extLst>
          </p:cNvPr>
          <p:cNvSpPr txBox="1"/>
          <p:nvPr/>
        </p:nvSpPr>
        <p:spPr>
          <a:xfrm>
            <a:off x="946483" y="1653007"/>
            <a:ext cx="7138737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000" dirty="0"/>
              <a:t>Eccentricity (</a:t>
            </a:r>
            <a:r>
              <a:rPr lang="el-GR" sz="2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α</a:t>
            </a:r>
            <a:r>
              <a:rPr lang="en-US" sz="20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s</a:t>
            </a:r>
            <a:r>
              <a:rPr lang="en-US" sz="2000" dirty="0"/>
              <a:t>): {8°, 16°}</a:t>
            </a:r>
          </a:p>
          <a:p>
            <a:pPr marL="342900" indent="-342900">
              <a:buFontTx/>
              <a:buChar char="-"/>
            </a:pPr>
            <a:r>
              <a:rPr lang="en-US" sz="2000" dirty="0"/>
              <a:t>Vergence Motions: {Convergence, Divergence}</a:t>
            </a:r>
          </a:p>
          <a:p>
            <a:pPr marL="342900" indent="-342900">
              <a:buFontTx/>
              <a:buChar char="-"/>
            </a:pPr>
            <a:r>
              <a:rPr lang="en-US" sz="2000" dirty="0">
                <a:solidFill>
                  <a:srgbClr val="04530E"/>
                </a:solidFill>
              </a:rPr>
              <a:t>Sound Modulation</a:t>
            </a:r>
          </a:p>
          <a:p>
            <a:pPr marL="800100" lvl="1" indent="-342900">
              <a:buFontTx/>
              <a:buChar char="-"/>
            </a:pPr>
            <a:r>
              <a:rPr lang="en-US" sz="1900" dirty="0"/>
              <a:t>Co-located (</a:t>
            </a:r>
            <a:r>
              <a:rPr lang="en-US" sz="19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9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C</a:t>
            </a:r>
            <a:r>
              <a:rPr lang="en-US" sz="1900" dirty="0"/>
              <a:t>)</a:t>
            </a:r>
          </a:p>
          <a:p>
            <a:pPr marL="800100" lvl="1" indent="-342900">
              <a:buFontTx/>
              <a:buChar char="-"/>
            </a:pPr>
            <a:r>
              <a:rPr lang="en-US" sz="1900" dirty="0"/>
              <a:t>Original’s depth (</a:t>
            </a:r>
            <a:r>
              <a:rPr lang="en-US" sz="19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9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m</a:t>
            </a:r>
            <a:r>
              <a:rPr lang="en-US" sz="1900" dirty="0"/>
              <a:t>)</a:t>
            </a:r>
          </a:p>
          <a:p>
            <a:pPr marL="800100" lvl="1" indent="-342900">
              <a:buFontTx/>
              <a:buChar char="-"/>
            </a:pPr>
            <a:r>
              <a:rPr lang="en-US" sz="1900" dirty="0"/>
              <a:t>Overdriving 1 (</a:t>
            </a:r>
            <a:r>
              <a:rPr lang="en-US" sz="1900" i="1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9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1 </a:t>
            </a:r>
            <a:r>
              <a:rPr lang="en-US" sz="19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/f</a:t>
            </a:r>
            <a:r>
              <a:rPr lang="en-US" sz="19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1</a:t>
            </a:r>
            <a:r>
              <a:rPr lang="en-US" sz="1900" dirty="0"/>
              <a:t>) </a:t>
            </a:r>
          </a:p>
          <a:p>
            <a:pPr marL="800100" lvl="1" indent="-342900">
              <a:buFontTx/>
              <a:buChar char="-"/>
            </a:pPr>
            <a:r>
              <a:rPr lang="en-US" sz="1900" dirty="0">
                <a:solidFill>
                  <a:srgbClr val="04530E"/>
                </a:solidFill>
              </a:rPr>
              <a:t>Overdriving 2 (</a:t>
            </a:r>
            <a:r>
              <a:rPr lang="en-US" sz="1900" i="1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900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2 </a:t>
            </a:r>
            <a:r>
              <a:rPr lang="en-US" sz="19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/f</a:t>
            </a:r>
            <a:r>
              <a:rPr lang="en-US" sz="1900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2</a:t>
            </a:r>
            <a:r>
              <a:rPr lang="en-US" sz="1900" dirty="0">
                <a:solidFill>
                  <a:srgbClr val="04530E"/>
                </a:solidFill>
              </a:rPr>
              <a:t>) 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D9B856A-3679-9979-24C2-640ED3D48770}"/>
              </a:ext>
            </a:extLst>
          </p:cNvPr>
          <p:cNvGrpSpPr/>
          <p:nvPr/>
        </p:nvGrpSpPr>
        <p:grpSpPr>
          <a:xfrm>
            <a:off x="3530168" y="2749021"/>
            <a:ext cx="4137646" cy="3090911"/>
            <a:chOff x="5198818" y="1436498"/>
            <a:chExt cx="5556365" cy="4150725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09F6F77-F262-C47B-B5F0-622D9CBC5D2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79033" y="1787683"/>
              <a:ext cx="0" cy="3522679"/>
            </a:xfrm>
            <a:prstGeom prst="line">
              <a:avLst/>
            </a:prstGeom>
            <a:ln w="19050">
              <a:prstDash val="sysDot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5002438-E058-3EBD-5514-28DAEBDC7C9D}"/>
                </a:ext>
              </a:extLst>
            </p:cNvPr>
            <p:cNvCxnSpPr>
              <a:cxnSpLocks/>
            </p:cNvCxnSpPr>
            <p:nvPr/>
          </p:nvCxnSpPr>
          <p:spPr>
            <a:xfrm>
              <a:off x="6039190" y="2219198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AE674A4-D921-2C9A-0D09-62F7A5DF4752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2957579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F5231CA9-47B8-2EA7-054B-0D5C35E4EC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80957" y="1949634"/>
              <a:ext cx="396152" cy="556109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6CFDF425-6DDE-0F03-071D-7241213D4C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98818" y="5117143"/>
              <a:ext cx="676916" cy="470080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C8116DFF-0ADA-8DD9-643A-077116A26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40849" y="5117143"/>
              <a:ext cx="676916" cy="470080"/>
            </a:xfrm>
            <a:prstGeom prst="rect">
              <a:avLst/>
            </a:prstGeom>
          </p:spPr>
        </p:pic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DBB04902-6DBE-C0BE-4DC7-08719DB5ED09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3600441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8EA02EA-8372-2722-8511-EB8CACAC8C93}"/>
                </a:ext>
              </a:extLst>
            </p:cNvPr>
            <p:cNvSpPr txBox="1"/>
            <p:nvPr/>
          </p:nvSpPr>
          <p:spPr>
            <a:xfrm>
              <a:off x="6354425" y="3218236"/>
              <a:ext cx="1772138" cy="307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Original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3336A9B-F18E-9744-898E-A8E8A81CB86E}"/>
                </a:ext>
              </a:extLst>
            </p:cNvPr>
            <p:cNvSpPr txBox="1"/>
            <p:nvPr/>
          </p:nvSpPr>
          <p:spPr>
            <a:xfrm>
              <a:off x="5808338" y="1436498"/>
              <a:ext cx="17721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Fixation </a:t>
              </a: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77938563-2862-0335-9FF9-04D103177759}"/>
                </a:ext>
              </a:extLst>
            </p:cNvPr>
            <p:cNvCxnSpPr>
              <a:cxnSpLocks/>
              <a:endCxn id="34" idx="2"/>
            </p:cNvCxnSpPr>
            <p:nvPr/>
          </p:nvCxnSpPr>
          <p:spPr>
            <a:xfrm flipV="1">
              <a:off x="6179033" y="3034815"/>
              <a:ext cx="2055945" cy="2275547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9AC37DC4-C8CE-F212-24C8-8C990F319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36902" y="2478706"/>
              <a:ext cx="396152" cy="556109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AEA47DBD-A943-F5FF-EB40-8EF804F87A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49180" y="2947683"/>
              <a:ext cx="872853" cy="460165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C8B37A2E-4DE9-2108-44CB-155C75A5A2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74675" y="3317892"/>
              <a:ext cx="396152" cy="556109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7505FA65-F4E7-EDF8-9629-C0F0B1AC13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828905" y="2109094"/>
              <a:ext cx="872853" cy="460165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88FFD157-CAC2-047A-5A12-501F7BAFB3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647599" y="3772918"/>
              <a:ext cx="832660" cy="460165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5087C63F-CEC5-AC15-FF2A-3CE27DDA12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096158" y="4522977"/>
              <a:ext cx="872853" cy="460165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BD904ECF-464A-4F77-DE20-06A244E6FC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372053" y="4139756"/>
              <a:ext cx="872853" cy="460165"/>
            </a:xfrm>
            <a:prstGeom prst="rect">
              <a:avLst/>
            </a:prstGeom>
          </p:spPr>
        </p:pic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29917E3E-02CC-3B76-C317-AC7B55DAD83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856635" y="3381957"/>
              <a:ext cx="872853" cy="460165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CA2A4AA0-B1F8-F3E1-37CE-23660308E2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r="90398"/>
            <a:stretch/>
          </p:blipFill>
          <p:spPr>
            <a:xfrm>
              <a:off x="10484007" y="1950186"/>
              <a:ext cx="271176" cy="3490713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485EE71-4B89-32BC-6019-1F47EE1CB01C}"/>
                </a:ext>
              </a:extLst>
            </p:cNvPr>
            <p:cNvSpPr txBox="1"/>
            <p:nvPr/>
          </p:nvSpPr>
          <p:spPr>
            <a:xfrm>
              <a:off x="8483391" y="2569260"/>
              <a:ext cx="1772138" cy="307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i="1" dirty="0">
                  <a:solidFill>
                    <a:srgbClr val="04530E"/>
                  </a:solidFill>
                </a:rPr>
                <a:t>Proposed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20CFF4E-5998-0B60-2FCA-20DEC762B2E9}"/>
              </a:ext>
            </a:extLst>
          </p:cNvPr>
          <p:cNvGrpSpPr/>
          <p:nvPr/>
        </p:nvGrpSpPr>
        <p:grpSpPr>
          <a:xfrm>
            <a:off x="7967736" y="2646735"/>
            <a:ext cx="3889155" cy="3204408"/>
            <a:chOff x="5198818" y="1338672"/>
            <a:chExt cx="5156419" cy="4248551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88505703-325E-668C-F04C-7D19515A73B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33551" y="1787556"/>
              <a:ext cx="0" cy="3522679"/>
            </a:xfrm>
            <a:prstGeom prst="line">
              <a:avLst/>
            </a:prstGeom>
            <a:ln w="19050">
              <a:prstDash val="sysDot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87B8CFAB-7F8E-E7D2-0735-CBEBD2DB0808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2957579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F23CEFDA-70AC-62A2-3233-7A68B866CA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98818" y="5117143"/>
              <a:ext cx="676916" cy="470080"/>
            </a:xfrm>
            <a:prstGeom prst="rect">
              <a:avLst/>
            </a:prstGeom>
          </p:spPr>
        </p:pic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50CD38A4-C683-0C1D-F770-1AE6A5CB70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40849" y="5117143"/>
              <a:ext cx="676916" cy="470080"/>
            </a:xfrm>
            <a:prstGeom prst="rect">
              <a:avLst/>
            </a:prstGeom>
          </p:spPr>
        </p:pic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F4B33A3-F285-B765-409A-BE2BD58E76B3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3600441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C6974BD-A554-02A7-DF65-BD9B1A2E909D}"/>
                </a:ext>
              </a:extLst>
            </p:cNvPr>
            <p:cNvSpPr txBox="1"/>
            <p:nvPr/>
          </p:nvSpPr>
          <p:spPr>
            <a:xfrm>
              <a:off x="8025615" y="2900284"/>
              <a:ext cx="17721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i="1" dirty="0">
                  <a:solidFill>
                    <a:srgbClr val="04530E"/>
                  </a:solidFill>
                </a:rPr>
                <a:t>Proposed</a:t>
              </a:r>
            </a:p>
          </p:txBody>
        </p: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A159F42-9195-28A2-8885-40A7581A4F6F}"/>
                </a:ext>
              </a:extLst>
            </p:cNvPr>
            <p:cNvCxnSpPr>
              <a:cxnSpLocks/>
              <a:endCxn id="60" idx="3"/>
            </p:cNvCxnSpPr>
            <p:nvPr/>
          </p:nvCxnSpPr>
          <p:spPr>
            <a:xfrm flipV="1">
              <a:off x="6233551" y="2179423"/>
              <a:ext cx="2349550" cy="3130812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AA28C5EC-D398-C308-C969-E58DD8B486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35792" y="2667346"/>
              <a:ext cx="396152" cy="556109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6836F6B1-21F3-AE28-2478-9BBCD3372A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25567" y="3279443"/>
              <a:ext cx="396152" cy="556109"/>
            </a:xfrm>
            <a:prstGeom prst="rect">
              <a:avLst/>
            </a:prstGeom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8B3DE1B8-9B68-F070-B9E9-E050A7A55C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31929" t="9387" r="39954" b="82983"/>
            <a:stretch/>
          </p:blipFill>
          <p:spPr>
            <a:xfrm>
              <a:off x="7199773" y="1760804"/>
              <a:ext cx="1003175" cy="288468"/>
            </a:xfrm>
            <a:prstGeom prst="rect">
              <a:avLst/>
            </a:prstGeom>
          </p:spPr>
        </p:pic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56F1EA6-3A6B-2D11-A848-1E3B145A869B}"/>
                </a:ext>
              </a:extLst>
            </p:cNvPr>
            <p:cNvSpPr txBox="1"/>
            <p:nvPr/>
          </p:nvSpPr>
          <p:spPr>
            <a:xfrm>
              <a:off x="6361753" y="3294628"/>
              <a:ext cx="17721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Fixation </a:t>
              </a:r>
            </a:p>
          </p:txBody>
        </p:sp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30CA3753-8FFA-E99C-707A-9C0406B2F41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70436" y="1338672"/>
              <a:ext cx="872853" cy="460165"/>
            </a:xfrm>
            <a:prstGeom prst="rect">
              <a:avLst/>
            </a:prstGeom>
          </p:spPr>
        </p:pic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1D547F97-8331-DAD3-130C-C9BB7E1AFB5D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2219198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E51B0F9B-571F-7C37-08A9-3241D53B3C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369855" y="1997312"/>
              <a:ext cx="872853" cy="460165"/>
            </a:xfrm>
            <a:prstGeom prst="rect">
              <a:avLst/>
            </a:prstGeom>
          </p:spPr>
        </p:pic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B126E254-EEBA-F8C2-8A1A-8032DFAD7420}"/>
                </a:ext>
              </a:extLst>
            </p:cNvPr>
            <p:cNvSpPr txBox="1"/>
            <p:nvPr/>
          </p:nvSpPr>
          <p:spPr>
            <a:xfrm>
              <a:off x="8583100" y="1830575"/>
              <a:ext cx="17721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Original</a:t>
              </a:r>
            </a:p>
          </p:txBody>
        </p:sp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0D740950-6400-8180-9C19-CE071023FF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86949" y="1901368"/>
              <a:ext cx="396152" cy="556109"/>
            </a:xfrm>
            <a:prstGeom prst="rect">
              <a:avLst/>
            </a:prstGeom>
          </p:spPr>
        </p:pic>
      </p:grpSp>
      <p:pic>
        <p:nvPicPr>
          <p:cNvPr id="61" name="Picture 60">
            <a:extLst>
              <a:ext uri="{FF2B5EF4-FFF2-40B4-BE49-F238E27FC236}">
                <a16:creationId xmlns:a16="http://schemas.microsoft.com/office/drawing/2014/main" id="{67A3B4AF-325D-F8D9-F5CC-CCE095C6A971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598116" y="3358224"/>
            <a:ext cx="672522" cy="354551"/>
          </a:xfrm>
          <a:prstGeom prst="rect">
            <a:avLst/>
          </a:prstGeom>
        </p:spPr>
      </p:pic>
      <p:sp>
        <p:nvSpPr>
          <p:cNvPr id="63" name="Rectangle 62">
            <a:extLst>
              <a:ext uri="{FF2B5EF4-FFF2-40B4-BE49-F238E27FC236}">
                <a16:creationId xmlns:a16="http://schemas.microsoft.com/office/drawing/2014/main" id="{5DD98566-B05F-CE37-FB1E-1DC3D1193560}"/>
              </a:ext>
            </a:extLst>
          </p:cNvPr>
          <p:cNvSpPr/>
          <p:nvPr/>
        </p:nvSpPr>
        <p:spPr>
          <a:xfrm>
            <a:off x="5125948" y="5071315"/>
            <a:ext cx="657291" cy="244899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E3F51D53-9A95-D50F-A19D-E5F29C4A59A2}"/>
              </a:ext>
            </a:extLst>
          </p:cNvPr>
          <p:cNvSpPr/>
          <p:nvPr/>
        </p:nvSpPr>
        <p:spPr>
          <a:xfrm>
            <a:off x="5702219" y="4236432"/>
            <a:ext cx="245750" cy="281424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1494E9A0-1ACD-70A6-ED7F-02B84194656A}"/>
              </a:ext>
            </a:extLst>
          </p:cNvPr>
          <p:cNvSpPr/>
          <p:nvPr/>
        </p:nvSpPr>
        <p:spPr>
          <a:xfrm>
            <a:off x="9983584" y="2890988"/>
            <a:ext cx="249973" cy="330680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085E99F0-9125-B3F0-F79A-492898E89ADD}"/>
              </a:ext>
            </a:extLst>
          </p:cNvPr>
          <p:cNvSpPr/>
          <p:nvPr/>
        </p:nvSpPr>
        <p:spPr>
          <a:xfrm>
            <a:off x="9788853" y="3424803"/>
            <a:ext cx="269335" cy="199530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9CEFA196-46E6-2402-A09A-27B4B427B1C9}"/>
              </a:ext>
            </a:extLst>
          </p:cNvPr>
          <p:cNvSpPr/>
          <p:nvPr/>
        </p:nvSpPr>
        <p:spPr>
          <a:xfrm>
            <a:off x="5537489" y="4545798"/>
            <a:ext cx="245750" cy="281424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DD3529E4-4788-9D11-BE83-6FC314284F7D}"/>
              </a:ext>
            </a:extLst>
          </p:cNvPr>
          <p:cNvSpPr/>
          <p:nvPr/>
        </p:nvSpPr>
        <p:spPr>
          <a:xfrm>
            <a:off x="9464634" y="2885244"/>
            <a:ext cx="249973" cy="330680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10D376-154E-00BE-99D0-98D2F89AA1C9}"/>
              </a:ext>
            </a:extLst>
          </p:cNvPr>
          <p:cNvSpPr/>
          <p:nvPr/>
        </p:nvSpPr>
        <p:spPr>
          <a:xfrm>
            <a:off x="5635943" y="3338621"/>
            <a:ext cx="291547" cy="180980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405336-4DC1-CA28-2150-71709510E093}"/>
              </a:ext>
            </a:extLst>
          </p:cNvPr>
          <p:cNvSpPr txBox="1"/>
          <p:nvPr/>
        </p:nvSpPr>
        <p:spPr>
          <a:xfrm>
            <a:off x="5661839" y="4614314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8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1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82F4D7-239C-9369-2599-B3BD424FCDBF}"/>
              </a:ext>
            </a:extLst>
          </p:cNvPr>
          <p:cNvSpPr txBox="1"/>
          <p:nvPr/>
        </p:nvSpPr>
        <p:spPr>
          <a:xfrm>
            <a:off x="9387353" y="2607880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f</a:t>
            </a:r>
            <a:r>
              <a:rPr lang="en-US" sz="18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1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631A94-4381-E75E-87BC-86A40445EE07}"/>
              </a:ext>
            </a:extLst>
          </p:cNvPr>
          <p:cNvSpPr txBox="1"/>
          <p:nvPr/>
        </p:nvSpPr>
        <p:spPr>
          <a:xfrm>
            <a:off x="5873239" y="4293117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m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AA631E-E805-6C7B-14FF-F414A5C88A57}"/>
              </a:ext>
            </a:extLst>
          </p:cNvPr>
          <p:cNvSpPr txBox="1"/>
          <p:nvPr/>
        </p:nvSpPr>
        <p:spPr>
          <a:xfrm>
            <a:off x="9409717" y="3221668"/>
            <a:ext cx="4779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m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9BE0396-06F8-999D-E9DB-713817062531}"/>
              </a:ext>
            </a:extLst>
          </p:cNvPr>
          <p:cNvSpPr txBox="1"/>
          <p:nvPr/>
        </p:nvSpPr>
        <p:spPr>
          <a:xfrm>
            <a:off x="5845399" y="3314491"/>
            <a:ext cx="4051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800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C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E5C99F-9C9B-39D9-BADA-5F28F6906293}"/>
              </a:ext>
            </a:extLst>
          </p:cNvPr>
          <p:cNvSpPr txBox="1"/>
          <p:nvPr/>
        </p:nvSpPr>
        <p:spPr>
          <a:xfrm>
            <a:off x="9514979" y="3536567"/>
            <a:ext cx="4051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800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C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8A742A8-1376-EB32-14B6-84A31FDAC6C5}"/>
              </a:ext>
            </a:extLst>
          </p:cNvPr>
          <p:cNvSpPr txBox="1"/>
          <p:nvPr/>
        </p:nvSpPr>
        <p:spPr>
          <a:xfrm>
            <a:off x="5458281" y="4902648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i="1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2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E5B25C-F0D6-0065-1EA0-D5622571E64F}"/>
              </a:ext>
            </a:extLst>
          </p:cNvPr>
          <p:cNvSpPr txBox="1"/>
          <p:nvPr/>
        </p:nvSpPr>
        <p:spPr>
          <a:xfrm>
            <a:off x="9694480" y="2622002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f</a:t>
            </a:r>
            <a:r>
              <a:rPr lang="en-US" i="1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2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261F640-D273-B749-0DD6-46F5C9329DED}"/>
              </a:ext>
            </a:extLst>
          </p:cNvPr>
          <p:cNvSpPr txBox="1"/>
          <p:nvPr/>
        </p:nvSpPr>
        <p:spPr>
          <a:xfrm>
            <a:off x="5845399" y="3314491"/>
            <a:ext cx="4051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8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C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000A03-E687-A92C-5C5C-41BDEC619174}"/>
              </a:ext>
            </a:extLst>
          </p:cNvPr>
          <p:cNvSpPr txBox="1"/>
          <p:nvPr/>
        </p:nvSpPr>
        <p:spPr>
          <a:xfrm>
            <a:off x="9514979" y="3536567"/>
            <a:ext cx="4051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8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C</a:t>
            </a:r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05DF36C-B5CD-A83D-CD6D-DD030497DE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9445" y="3253076"/>
            <a:ext cx="649986" cy="34267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894835E-DB1F-9F81-99C0-DAB5562279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13423" y="3365957"/>
            <a:ext cx="649986" cy="34267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01AA4E2-55E9-5E19-368D-3FA3BCCF67E6}"/>
              </a:ext>
            </a:extLst>
          </p:cNvPr>
          <p:cNvSpPr/>
          <p:nvPr/>
        </p:nvSpPr>
        <p:spPr>
          <a:xfrm>
            <a:off x="9567285" y="3627932"/>
            <a:ext cx="269335" cy="231357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BFAC6DA-3D12-3A33-DF57-B646C5770DD1}"/>
              </a:ext>
            </a:extLst>
          </p:cNvPr>
          <p:cNvSpPr/>
          <p:nvPr/>
        </p:nvSpPr>
        <p:spPr>
          <a:xfrm>
            <a:off x="9796506" y="3419410"/>
            <a:ext cx="291547" cy="225272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B92BEFB-E175-408E-478F-DAA1AB185965}"/>
              </a:ext>
            </a:extLst>
          </p:cNvPr>
          <p:cNvSpPr/>
          <p:nvPr/>
        </p:nvSpPr>
        <p:spPr>
          <a:xfrm>
            <a:off x="5658125" y="3333700"/>
            <a:ext cx="291547" cy="187932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79B9E9F7-B4B4-CB9A-A185-3AD0FFF854B4}"/>
              </a:ext>
            </a:extLst>
          </p:cNvPr>
          <p:cNvSpPr/>
          <p:nvPr/>
        </p:nvSpPr>
        <p:spPr>
          <a:xfrm>
            <a:off x="5942787" y="3413615"/>
            <a:ext cx="291547" cy="226944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645389C-54A9-73C7-E475-E79775845874}"/>
              </a:ext>
            </a:extLst>
          </p:cNvPr>
          <p:cNvSpPr txBox="1"/>
          <p:nvPr/>
        </p:nvSpPr>
        <p:spPr>
          <a:xfrm>
            <a:off x="5873239" y="4293117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m</a:t>
            </a:r>
            <a:endParaRPr lang="en-US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AC67AF9-445E-4F5F-7633-B25CD681DC76}"/>
              </a:ext>
            </a:extLst>
          </p:cNvPr>
          <p:cNvSpPr txBox="1"/>
          <p:nvPr/>
        </p:nvSpPr>
        <p:spPr>
          <a:xfrm>
            <a:off x="9409717" y="3221668"/>
            <a:ext cx="4779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m</a:t>
            </a:r>
            <a:endParaRPr lang="en-US" dirty="0"/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746B684D-80A7-805C-32A2-C9DD769607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6473" y="4198931"/>
            <a:ext cx="649986" cy="342670"/>
          </a:xfrm>
          <a:prstGeom prst="rect">
            <a:avLst/>
          </a:prstGeom>
        </p:spPr>
      </p:pic>
      <p:sp>
        <p:nvSpPr>
          <p:cNvPr id="74" name="Rectangle 73">
            <a:extLst>
              <a:ext uri="{FF2B5EF4-FFF2-40B4-BE49-F238E27FC236}">
                <a16:creationId xmlns:a16="http://schemas.microsoft.com/office/drawing/2014/main" id="{B583BD95-4147-98DB-3B50-7D3A70624D5A}"/>
              </a:ext>
            </a:extLst>
          </p:cNvPr>
          <p:cNvSpPr/>
          <p:nvPr/>
        </p:nvSpPr>
        <p:spPr>
          <a:xfrm>
            <a:off x="5702779" y="4226107"/>
            <a:ext cx="231804" cy="281424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3C03D4B-1F70-AAFD-92F3-A0CECEE60339}"/>
              </a:ext>
            </a:extLst>
          </p:cNvPr>
          <p:cNvSpPr/>
          <p:nvPr/>
        </p:nvSpPr>
        <p:spPr>
          <a:xfrm>
            <a:off x="5950650" y="4387425"/>
            <a:ext cx="331244" cy="281424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4BBEBE5-A07C-474C-2098-3A4BC70BDDA7}"/>
              </a:ext>
            </a:extLst>
          </p:cNvPr>
          <p:cNvSpPr/>
          <p:nvPr/>
        </p:nvSpPr>
        <p:spPr>
          <a:xfrm>
            <a:off x="9496848" y="3321855"/>
            <a:ext cx="278016" cy="221371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8" name="Picture 77">
            <a:extLst>
              <a:ext uri="{FF2B5EF4-FFF2-40B4-BE49-F238E27FC236}">
                <a16:creationId xmlns:a16="http://schemas.microsoft.com/office/drawing/2014/main" id="{7D56FE36-3372-A58A-105D-B455E0D04F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0459" y="4489677"/>
            <a:ext cx="649986" cy="342670"/>
          </a:xfrm>
          <a:prstGeom prst="rect">
            <a:avLst/>
          </a:prstGeom>
        </p:spPr>
      </p:pic>
      <p:sp>
        <p:nvSpPr>
          <p:cNvPr id="79" name="Rectangle 78">
            <a:extLst>
              <a:ext uri="{FF2B5EF4-FFF2-40B4-BE49-F238E27FC236}">
                <a16:creationId xmlns:a16="http://schemas.microsoft.com/office/drawing/2014/main" id="{E00212BA-C869-0B59-DFD4-08B07BCE66B7}"/>
              </a:ext>
            </a:extLst>
          </p:cNvPr>
          <p:cNvSpPr/>
          <p:nvPr/>
        </p:nvSpPr>
        <p:spPr>
          <a:xfrm>
            <a:off x="5519510" y="4519540"/>
            <a:ext cx="278981" cy="234227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D8FA3ED4-FBAE-0004-1283-6B2F06203982}"/>
              </a:ext>
            </a:extLst>
          </p:cNvPr>
          <p:cNvSpPr/>
          <p:nvPr/>
        </p:nvSpPr>
        <p:spPr>
          <a:xfrm>
            <a:off x="5748302" y="4735526"/>
            <a:ext cx="231804" cy="281424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5BB8BD77-3A8C-3ECB-F0BF-060E1AD7801D}"/>
              </a:ext>
            </a:extLst>
          </p:cNvPr>
          <p:cNvSpPr/>
          <p:nvPr/>
        </p:nvSpPr>
        <p:spPr>
          <a:xfrm>
            <a:off x="9411798" y="2665318"/>
            <a:ext cx="231804" cy="281424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086733"/>
      </p:ext>
    </p:extLst>
  </p:cSld>
  <p:clrMapOvr>
    <a:masterClrMapping/>
  </p:clrMapOvr>
  <p:transition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682A2A0C-02D7-26AF-A8C2-0C4545944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Study: Conditions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B1F300-A737-8B03-15C8-4C1BB30CE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II. Overdriving Visual Depth Perception via Sound Modulation in VR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B88504-1BB5-E8F3-A0E4-F8C508903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E4A3-A5BB-44CD-8BB9-B47335716A85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2D090D-17FD-E34A-05BE-D1A4C2EFD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72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C31004F-47C9-D7F2-E549-C744940E86D7}"/>
              </a:ext>
            </a:extLst>
          </p:cNvPr>
          <p:cNvSpPr txBox="1"/>
          <p:nvPr/>
        </p:nvSpPr>
        <p:spPr>
          <a:xfrm>
            <a:off x="946483" y="1653007"/>
            <a:ext cx="7138737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000" dirty="0"/>
              <a:t>Eccentricity (</a:t>
            </a:r>
            <a:r>
              <a:rPr lang="el-GR" sz="2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α</a:t>
            </a:r>
            <a:r>
              <a:rPr lang="en-US" sz="20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s</a:t>
            </a:r>
            <a:r>
              <a:rPr lang="en-US" sz="2000" dirty="0"/>
              <a:t>): {8°, 16°}</a:t>
            </a:r>
          </a:p>
          <a:p>
            <a:pPr marL="342900" indent="-342900">
              <a:buFontTx/>
              <a:buChar char="-"/>
            </a:pPr>
            <a:r>
              <a:rPr lang="en-US" sz="2000" dirty="0"/>
              <a:t>Vergence Motions: {Convergence, Divergence}</a:t>
            </a:r>
          </a:p>
          <a:p>
            <a:pPr marL="342900" indent="-342900">
              <a:buFontTx/>
              <a:buChar char="-"/>
            </a:pPr>
            <a:r>
              <a:rPr lang="en-US" sz="2000" dirty="0">
                <a:solidFill>
                  <a:srgbClr val="04530E"/>
                </a:solidFill>
              </a:rPr>
              <a:t>Sound Modulation</a:t>
            </a:r>
          </a:p>
          <a:p>
            <a:pPr marL="800100" lvl="1" indent="-342900">
              <a:buFontTx/>
              <a:buChar char="-"/>
            </a:pPr>
            <a:r>
              <a:rPr lang="en-US" sz="1900" dirty="0"/>
              <a:t>Co-located (</a:t>
            </a:r>
            <a:r>
              <a:rPr lang="en-US" sz="19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9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C</a:t>
            </a:r>
            <a:r>
              <a:rPr lang="en-US" sz="1900" dirty="0"/>
              <a:t>)</a:t>
            </a:r>
          </a:p>
          <a:p>
            <a:pPr marL="800100" lvl="1" indent="-342900">
              <a:buFontTx/>
              <a:buChar char="-"/>
            </a:pPr>
            <a:r>
              <a:rPr lang="en-US" sz="1900" dirty="0"/>
              <a:t>Original’s depth (</a:t>
            </a:r>
            <a:r>
              <a:rPr lang="en-US" sz="19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9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m</a:t>
            </a:r>
            <a:r>
              <a:rPr lang="en-US" sz="1900" dirty="0"/>
              <a:t>)</a:t>
            </a:r>
          </a:p>
          <a:p>
            <a:pPr marL="800100" lvl="1" indent="-342900">
              <a:buFontTx/>
              <a:buChar char="-"/>
            </a:pPr>
            <a:r>
              <a:rPr lang="en-US" sz="1900" dirty="0"/>
              <a:t>Overdriving 1 (</a:t>
            </a:r>
            <a:r>
              <a:rPr lang="en-US" sz="1900" i="1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9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1 </a:t>
            </a:r>
            <a:r>
              <a:rPr lang="en-US" sz="19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/f</a:t>
            </a:r>
            <a:r>
              <a:rPr lang="en-US" sz="19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1</a:t>
            </a:r>
            <a:r>
              <a:rPr lang="en-US" sz="1900" dirty="0"/>
              <a:t>) </a:t>
            </a:r>
          </a:p>
          <a:p>
            <a:pPr marL="800100" lvl="1" indent="-342900">
              <a:buFontTx/>
              <a:buChar char="-"/>
            </a:pPr>
            <a:r>
              <a:rPr lang="en-US" sz="1900" dirty="0"/>
              <a:t>Overdriving 2 (</a:t>
            </a:r>
            <a:r>
              <a:rPr lang="en-US" sz="1900" i="1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9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2 </a:t>
            </a:r>
            <a:r>
              <a:rPr lang="en-US" sz="19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/f</a:t>
            </a:r>
            <a:r>
              <a:rPr lang="en-US" sz="19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2</a:t>
            </a:r>
            <a:r>
              <a:rPr lang="en-US" sz="1900" dirty="0"/>
              <a:t>) </a:t>
            </a:r>
          </a:p>
          <a:p>
            <a:pPr marL="800100" lvl="1" indent="-342900">
              <a:buFontTx/>
              <a:buChar char="-"/>
            </a:pPr>
            <a:r>
              <a:rPr lang="en-US" sz="1900" dirty="0">
                <a:solidFill>
                  <a:srgbClr val="04530E"/>
                </a:solidFill>
              </a:rPr>
              <a:t>Overdriving 3 (</a:t>
            </a:r>
            <a:r>
              <a:rPr lang="en-US" sz="1900" i="1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900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3 </a:t>
            </a:r>
            <a:r>
              <a:rPr lang="en-US" sz="19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/f</a:t>
            </a:r>
            <a:r>
              <a:rPr lang="en-US" sz="1900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3</a:t>
            </a:r>
            <a:r>
              <a:rPr lang="en-US" sz="1900" dirty="0">
                <a:solidFill>
                  <a:srgbClr val="04530E"/>
                </a:solidFill>
              </a:rPr>
              <a:t>)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85B11A8-9FDE-409C-B9E8-977BE4D4798C}"/>
              </a:ext>
            </a:extLst>
          </p:cNvPr>
          <p:cNvGrpSpPr/>
          <p:nvPr/>
        </p:nvGrpSpPr>
        <p:grpSpPr>
          <a:xfrm>
            <a:off x="3530168" y="2749021"/>
            <a:ext cx="4137646" cy="3090911"/>
            <a:chOff x="5198818" y="1436498"/>
            <a:chExt cx="5556365" cy="4150725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6072ACC-D902-8FEC-FE22-A2771BD435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79033" y="1787683"/>
              <a:ext cx="0" cy="3522679"/>
            </a:xfrm>
            <a:prstGeom prst="line">
              <a:avLst/>
            </a:prstGeom>
            <a:ln w="19050">
              <a:prstDash val="sysDot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C57C9F8-A323-4C45-DA61-727F1F4BC253}"/>
                </a:ext>
              </a:extLst>
            </p:cNvPr>
            <p:cNvCxnSpPr>
              <a:cxnSpLocks/>
            </p:cNvCxnSpPr>
            <p:nvPr/>
          </p:nvCxnSpPr>
          <p:spPr>
            <a:xfrm>
              <a:off x="6039190" y="2219198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719DBC0-7E4E-70CC-EA80-E469240BFF7E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2957579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10D06AB9-17EC-5458-9A5F-35FC35E98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80957" y="1949634"/>
              <a:ext cx="396152" cy="556109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BDB3011C-837D-B3AD-6560-0222FF3009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98818" y="5117143"/>
              <a:ext cx="676916" cy="470080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8A0219E3-1370-16EB-CC73-ADF68AF843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40849" y="5117143"/>
              <a:ext cx="676916" cy="470080"/>
            </a:xfrm>
            <a:prstGeom prst="rect">
              <a:avLst/>
            </a:prstGeom>
          </p:spPr>
        </p:pic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648CDE0-F5C1-6405-9F8D-C7A437E9754D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3600441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E8E9249-83B0-FC8A-CD34-2374D984D054}"/>
                </a:ext>
              </a:extLst>
            </p:cNvPr>
            <p:cNvSpPr txBox="1"/>
            <p:nvPr/>
          </p:nvSpPr>
          <p:spPr>
            <a:xfrm>
              <a:off x="6354425" y="3218236"/>
              <a:ext cx="1772138" cy="307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Original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FC05CF3-4F7E-5CFA-8FF9-FEAB6F294C9E}"/>
                </a:ext>
              </a:extLst>
            </p:cNvPr>
            <p:cNvSpPr txBox="1"/>
            <p:nvPr/>
          </p:nvSpPr>
          <p:spPr>
            <a:xfrm>
              <a:off x="5808338" y="1436498"/>
              <a:ext cx="17721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Fixation </a:t>
              </a: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1AFEAAD-740B-CD0F-FF85-2B6B3ED0FCEF}"/>
                </a:ext>
              </a:extLst>
            </p:cNvPr>
            <p:cNvCxnSpPr>
              <a:cxnSpLocks/>
              <a:endCxn id="36" idx="2"/>
            </p:cNvCxnSpPr>
            <p:nvPr/>
          </p:nvCxnSpPr>
          <p:spPr>
            <a:xfrm flipV="1">
              <a:off x="6179033" y="3034815"/>
              <a:ext cx="2055945" cy="2275547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8A58CD38-1CA2-0058-A40D-C7F43BBC7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36902" y="2478706"/>
              <a:ext cx="396152" cy="556109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3BA5650B-AA9A-CC51-51F2-2EFAF61CBDF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49180" y="2947683"/>
              <a:ext cx="872853" cy="460165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13FEB4CB-1B66-4D8F-B1BC-B0552A0D05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74675" y="3317892"/>
              <a:ext cx="396152" cy="556109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81AB937C-15A9-28D6-66F6-78D1998E397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828905" y="2109094"/>
              <a:ext cx="872853" cy="460165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18E1AB70-7D3A-AB32-85D6-C0D2849B1BA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647599" y="3772918"/>
              <a:ext cx="832660" cy="460165"/>
            </a:xfrm>
            <a:prstGeom prst="rect">
              <a:avLst/>
            </a:prstGeom>
          </p:spPr>
        </p:pic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31F6472F-0EE4-D646-67C8-46855B953EA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096158" y="4522977"/>
              <a:ext cx="872853" cy="460165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A132849A-9FB7-181A-9E6B-784915A969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372053" y="4139756"/>
              <a:ext cx="872853" cy="460165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F94CB25D-A0E9-BB1A-3672-DCFB89127C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856635" y="3381957"/>
              <a:ext cx="872853" cy="460165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5E144F22-F898-F124-87EC-E125C191AED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r="90398"/>
            <a:stretch/>
          </p:blipFill>
          <p:spPr>
            <a:xfrm>
              <a:off x="10484007" y="1950186"/>
              <a:ext cx="271176" cy="3490713"/>
            </a:xfrm>
            <a:prstGeom prst="rect">
              <a:avLst/>
            </a:prstGeom>
          </p:spPr>
        </p:pic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F8F6F43-B7E4-9E0C-D6F9-92401F1DF88C}"/>
                </a:ext>
              </a:extLst>
            </p:cNvPr>
            <p:cNvSpPr txBox="1"/>
            <p:nvPr/>
          </p:nvSpPr>
          <p:spPr>
            <a:xfrm>
              <a:off x="8483391" y="2569260"/>
              <a:ext cx="1772138" cy="307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i="1" dirty="0">
                  <a:solidFill>
                    <a:srgbClr val="04530E"/>
                  </a:solidFill>
                </a:rPr>
                <a:t>Proposed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C6B0EC4-A113-858F-60C0-85582007E6F4}"/>
              </a:ext>
            </a:extLst>
          </p:cNvPr>
          <p:cNvGrpSpPr/>
          <p:nvPr/>
        </p:nvGrpSpPr>
        <p:grpSpPr>
          <a:xfrm>
            <a:off x="7967736" y="2646735"/>
            <a:ext cx="3889155" cy="3204408"/>
            <a:chOff x="5198818" y="1338672"/>
            <a:chExt cx="5156419" cy="4248551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073EB38D-6251-E550-26F0-56E8027F66B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33551" y="1787556"/>
              <a:ext cx="0" cy="3522679"/>
            </a:xfrm>
            <a:prstGeom prst="line">
              <a:avLst/>
            </a:prstGeom>
            <a:ln w="19050">
              <a:prstDash val="sysDot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8659F56-2DFF-3831-2A7C-4F9B3592C2BF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2957579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68A7FCB3-9207-F20F-A36C-3204C20C70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98818" y="5117143"/>
              <a:ext cx="676916" cy="470080"/>
            </a:xfrm>
            <a:prstGeom prst="rect">
              <a:avLst/>
            </a:prstGeom>
          </p:spPr>
        </p:pic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66ACC0D5-B3BC-5B23-2077-7B1FED9FD4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40849" y="5117143"/>
              <a:ext cx="676916" cy="470080"/>
            </a:xfrm>
            <a:prstGeom prst="rect">
              <a:avLst/>
            </a:prstGeom>
          </p:spPr>
        </p:pic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C3837B36-684B-3C27-5241-A339D68D525A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3600441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B9126CC-A3F5-41B2-B9D6-209E5CAEBC00}"/>
                </a:ext>
              </a:extLst>
            </p:cNvPr>
            <p:cNvSpPr txBox="1"/>
            <p:nvPr/>
          </p:nvSpPr>
          <p:spPr>
            <a:xfrm>
              <a:off x="8025615" y="2900284"/>
              <a:ext cx="17721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i="1" dirty="0">
                  <a:solidFill>
                    <a:srgbClr val="04530E"/>
                  </a:solidFill>
                </a:rPr>
                <a:t>Proposed</a:t>
              </a: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A116D893-C26B-3578-1CD3-AE77BA9BFF7D}"/>
                </a:ext>
              </a:extLst>
            </p:cNvPr>
            <p:cNvCxnSpPr>
              <a:cxnSpLocks/>
              <a:endCxn id="62" idx="3"/>
            </p:cNvCxnSpPr>
            <p:nvPr/>
          </p:nvCxnSpPr>
          <p:spPr>
            <a:xfrm flipV="1">
              <a:off x="6233551" y="2179423"/>
              <a:ext cx="2349550" cy="3130812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2C8B11F3-81AB-FB21-D77F-DA662BE93A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35792" y="2667346"/>
              <a:ext cx="396152" cy="556109"/>
            </a:xfrm>
            <a:prstGeom prst="rect">
              <a:avLst/>
            </a:prstGeom>
          </p:spPr>
        </p:pic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CFD09008-9A48-21E0-8419-785F1C8906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25567" y="3279443"/>
              <a:ext cx="396152" cy="556109"/>
            </a:xfrm>
            <a:prstGeom prst="rect">
              <a:avLst/>
            </a:prstGeom>
          </p:spPr>
        </p:pic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059DB7F5-9688-F580-DE54-45E1A311592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31929" t="9387" r="39954" b="82983"/>
            <a:stretch/>
          </p:blipFill>
          <p:spPr>
            <a:xfrm>
              <a:off x="7199773" y="1760804"/>
              <a:ext cx="1003175" cy="288468"/>
            </a:xfrm>
            <a:prstGeom prst="rect">
              <a:avLst/>
            </a:prstGeom>
          </p:spPr>
        </p:pic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FA9E159-762B-588A-67F0-08D90E19F654}"/>
                </a:ext>
              </a:extLst>
            </p:cNvPr>
            <p:cNvSpPr txBox="1"/>
            <p:nvPr/>
          </p:nvSpPr>
          <p:spPr>
            <a:xfrm>
              <a:off x="6361753" y="3294628"/>
              <a:ext cx="17721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Fixation </a:t>
              </a:r>
            </a:p>
          </p:txBody>
        </p:sp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D86863A9-73A9-98E2-4248-4E1A740C1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70436" y="1338672"/>
              <a:ext cx="872853" cy="460165"/>
            </a:xfrm>
            <a:prstGeom prst="rect">
              <a:avLst/>
            </a:prstGeom>
          </p:spPr>
        </p:pic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8585130C-75F2-43FA-3865-2AFE800DCA88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2219198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0DC23A75-BCB2-08BB-F6FE-6671F66999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369855" y="1997312"/>
              <a:ext cx="872853" cy="460165"/>
            </a:xfrm>
            <a:prstGeom prst="rect">
              <a:avLst/>
            </a:prstGeom>
          </p:spPr>
        </p:pic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979C26E5-B58F-A625-0141-3EA0F1C022B8}"/>
                </a:ext>
              </a:extLst>
            </p:cNvPr>
            <p:cNvSpPr txBox="1"/>
            <p:nvPr/>
          </p:nvSpPr>
          <p:spPr>
            <a:xfrm>
              <a:off x="8583100" y="1830575"/>
              <a:ext cx="17721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Original</a:t>
              </a:r>
            </a:p>
          </p:txBody>
        </p:sp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C86B145C-D265-AC82-85EE-C886517788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86949" y="1901368"/>
              <a:ext cx="396152" cy="556109"/>
            </a:xfrm>
            <a:prstGeom prst="rect">
              <a:avLst/>
            </a:prstGeom>
          </p:spPr>
        </p:pic>
      </p:grpSp>
      <p:pic>
        <p:nvPicPr>
          <p:cNvPr id="63" name="Picture 62">
            <a:extLst>
              <a:ext uri="{FF2B5EF4-FFF2-40B4-BE49-F238E27FC236}">
                <a16:creationId xmlns:a16="http://schemas.microsoft.com/office/drawing/2014/main" id="{357D870B-5A7B-A5F9-6274-D23B28A6656E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598116" y="3358224"/>
            <a:ext cx="672522" cy="354551"/>
          </a:xfrm>
          <a:prstGeom prst="rect">
            <a:avLst/>
          </a:prstGeom>
        </p:spPr>
      </p:pic>
      <p:sp>
        <p:nvSpPr>
          <p:cNvPr id="66" name="Rectangle 65">
            <a:extLst>
              <a:ext uri="{FF2B5EF4-FFF2-40B4-BE49-F238E27FC236}">
                <a16:creationId xmlns:a16="http://schemas.microsoft.com/office/drawing/2014/main" id="{59215DF4-EA9B-8DE1-5B8C-84B47AFD8014}"/>
              </a:ext>
            </a:extLst>
          </p:cNvPr>
          <p:cNvSpPr/>
          <p:nvPr/>
        </p:nvSpPr>
        <p:spPr>
          <a:xfrm>
            <a:off x="5702219" y="4236432"/>
            <a:ext cx="245750" cy="281424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7E0CD859-382E-40F4-522E-B76C3DC3D68C}"/>
              </a:ext>
            </a:extLst>
          </p:cNvPr>
          <p:cNvSpPr/>
          <p:nvPr/>
        </p:nvSpPr>
        <p:spPr>
          <a:xfrm>
            <a:off x="9788853" y="3424803"/>
            <a:ext cx="269335" cy="199530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BFA0B50B-7CD0-F707-0655-4B00175FC666}"/>
              </a:ext>
            </a:extLst>
          </p:cNvPr>
          <p:cNvSpPr/>
          <p:nvPr/>
        </p:nvSpPr>
        <p:spPr>
          <a:xfrm>
            <a:off x="5537489" y="4545798"/>
            <a:ext cx="245750" cy="281424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47504592-FB61-37C0-632D-2E0B83B4286C}"/>
              </a:ext>
            </a:extLst>
          </p:cNvPr>
          <p:cNvSpPr/>
          <p:nvPr/>
        </p:nvSpPr>
        <p:spPr>
          <a:xfrm>
            <a:off x="9464634" y="2885244"/>
            <a:ext cx="500119" cy="330680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1A463D-9BE9-CADF-BD27-BA9C747CCBBA}"/>
              </a:ext>
            </a:extLst>
          </p:cNvPr>
          <p:cNvSpPr/>
          <p:nvPr/>
        </p:nvSpPr>
        <p:spPr>
          <a:xfrm>
            <a:off x="5635943" y="3338621"/>
            <a:ext cx="291547" cy="180980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5E76E4-817C-A68B-BBE0-EB95C7533932}"/>
              </a:ext>
            </a:extLst>
          </p:cNvPr>
          <p:cNvSpPr txBox="1"/>
          <p:nvPr/>
        </p:nvSpPr>
        <p:spPr>
          <a:xfrm>
            <a:off x="5661839" y="4614314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800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1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0F6B61-0A4A-5EEE-8E76-FAB85AB08D57}"/>
              </a:ext>
            </a:extLst>
          </p:cNvPr>
          <p:cNvSpPr txBox="1"/>
          <p:nvPr/>
        </p:nvSpPr>
        <p:spPr>
          <a:xfrm>
            <a:off x="9387353" y="2607880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f</a:t>
            </a:r>
            <a:r>
              <a:rPr lang="en-US" sz="1800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1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168A7D-34D2-59CA-22A2-D09F5F9EFC5B}"/>
              </a:ext>
            </a:extLst>
          </p:cNvPr>
          <p:cNvSpPr txBox="1"/>
          <p:nvPr/>
        </p:nvSpPr>
        <p:spPr>
          <a:xfrm>
            <a:off x="5845399" y="3314491"/>
            <a:ext cx="4051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800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C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945489-2549-5081-F644-575785D86E7C}"/>
              </a:ext>
            </a:extLst>
          </p:cNvPr>
          <p:cNvSpPr txBox="1"/>
          <p:nvPr/>
        </p:nvSpPr>
        <p:spPr>
          <a:xfrm>
            <a:off x="9514979" y="3536567"/>
            <a:ext cx="4051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800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C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68F465-1445-EA41-3119-00ED79B114CF}"/>
              </a:ext>
            </a:extLst>
          </p:cNvPr>
          <p:cNvSpPr txBox="1"/>
          <p:nvPr/>
        </p:nvSpPr>
        <p:spPr>
          <a:xfrm>
            <a:off x="5873239" y="4293117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m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B4ECB4-33D7-AB30-4F10-78EE79CEE647}"/>
              </a:ext>
            </a:extLst>
          </p:cNvPr>
          <p:cNvSpPr txBox="1"/>
          <p:nvPr/>
        </p:nvSpPr>
        <p:spPr>
          <a:xfrm>
            <a:off x="9409717" y="3221668"/>
            <a:ext cx="4779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m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C7C6DD2-6911-5E96-6C66-FAF0883168DF}"/>
              </a:ext>
            </a:extLst>
          </p:cNvPr>
          <p:cNvSpPr txBox="1"/>
          <p:nvPr/>
        </p:nvSpPr>
        <p:spPr>
          <a:xfrm>
            <a:off x="5845399" y="3314491"/>
            <a:ext cx="4051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8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C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14FACA0-D0BB-1CF5-DFA9-7F5AA2A09CFE}"/>
              </a:ext>
            </a:extLst>
          </p:cNvPr>
          <p:cNvSpPr txBox="1"/>
          <p:nvPr/>
        </p:nvSpPr>
        <p:spPr>
          <a:xfrm>
            <a:off x="9514979" y="3536567"/>
            <a:ext cx="4051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8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C</a:t>
            </a:r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00D52B3-A9FE-F94A-1793-5F656BDB04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9445" y="3253076"/>
            <a:ext cx="649986" cy="34267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89ACFE5-1B24-FFB4-65BB-537FFCBC2A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13423" y="3365957"/>
            <a:ext cx="649986" cy="34267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41CEA58-0B54-BADF-0428-C49CD29CCB00}"/>
              </a:ext>
            </a:extLst>
          </p:cNvPr>
          <p:cNvSpPr/>
          <p:nvPr/>
        </p:nvSpPr>
        <p:spPr>
          <a:xfrm>
            <a:off x="9567285" y="3627932"/>
            <a:ext cx="269335" cy="231357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231A5E7-C1BD-7FDC-5458-10DE7ABC443F}"/>
              </a:ext>
            </a:extLst>
          </p:cNvPr>
          <p:cNvSpPr/>
          <p:nvPr/>
        </p:nvSpPr>
        <p:spPr>
          <a:xfrm>
            <a:off x="9796506" y="3419410"/>
            <a:ext cx="291547" cy="225272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ECAC9B6-D4B6-9744-9043-323AA2F10358}"/>
              </a:ext>
            </a:extLst>
          </p:cNvPr>
          <p:cNvSpPr/>
          <p:nvPr/>
        </p:nvSpPr>
        <p:spPr>
          <a:xfrm>
            <a:off x="5658125" y="3333700"/>
            <a:ext cx="291547" cy="187932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41F140D-C5E0-73F4-CBA0-8BCFEA407ADA}"/>
              </a:ext>
            </a:extLst>
          </p:cNvPr>
          <p:cNvSpPr/>
          <p:nvPr/>
        </p:nvSpPr>
        <p:spPr>
          <a:xfrm>
            <a:off x="5942787" y="3413615"/>
            <a:ext cx="291547" cy="226944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5DDA944-2618-A94B-1607-4BA4B95159E0}"/>
              </a:ext>
            </a:extLst>
          </p:cNvPr>
          <p:cNvSpPr txBox="1"/>
          <p:nvPr/>
        </p:nvSpPr>
        <p:spPr>
          <a:xfrm>
            <a:off x="5873239" y="4293117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m</a:t>
            </a: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0A0DA15-DD2A-D151-608A-3D43E6264AEE}"/>
              </a:ext>
            </a:extLst>
          </p:cNvPr>
          <p:cNvSpPr txBox="1"/>
          <p:nvPr/>
        </p:nvSpPr>
        <p:spPr>
          <a:xfrm>
            <a:off x="9409717" y="3221668"/>
            <a:ext cx="4779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m</a:t>
            </a:r>
            <a:endParaRPr lang="en-US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C43CD7FD-6EC1-F121-6E5D-2D91253A09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6473" y="4198931"/>
            <a:ext cx="649986" cy="34267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D4EB3BCC-843A-FA96-019F-806EA2FD91DE}"/>
              </a:ext>
            </a:extLst>
          </p:cNvPr>
          <p:cNvSpPr/>
          <p:nvPr/>
        </p:nvSpPr>
        <p:spPr>
          <a:xfrm>
            <a:off x="5702779" y="4226107"/>
            <a:ext cx="231804" cy="281424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9A4A0D18-1E03-54F8-01D9-03A5AA10CB84}"/>
              </a:ext>
            </a:extLst>
          </p:cNvPr>
          <p:cNvSpPr/>
          <p:nvPr/>
        </p:nvSpPr>
        <p:spPr>
          <a:xfrm>
            <a:off x="5950650" y="4387425"/>
            <a:ext cx="331244" cy="281424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4025946E-3565-96D0-D8C5-48397F3B74BC}"/>
              </a:ext>
            </a:extLst>
          </p:cNvPr>
          <p:cNvSpPr/>
          <p:nvPr/>
        </p:nvSpPr>
        <p:spPr>
          <a:xfrm>
            <a:off x="9496848" y="3321855"/>
            <a:ext cx="278016" cy="221371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2C3DC85B-204D-CB9B-2A1D-74A201EE6898}"/>
              </a:ext>
            </a:extLst>
          </p:cNvPr>
          <p:cNvSpPr txBox="1"/>
          <p:nvPr/>
        </p:nvSpPr>
        <p:spPr>
          <a:xfrm>
            <a:off x="5661839" y="4614314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8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1</a:t>
            </a:r>
            <a:endParaRPr lang="en-US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A2C353B-41A3-DB8A-4FBE-719B0229421C}"/>
              </a:ext>
            </a:extLst>
          </p:cNvPr>
          <p:cNvSpPr txBox="1"/>
          <p:nvPr/>
        </p:nvSpPr>
        <p:spPr>
          <a:xfrm>
            <a:off x="9387353" y="2607880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f</a:t>
            </a:r>
            <a:r>
              <a:rPr lang="en-US" sz="18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1</a:t>
            </a:r>
            <a:endParaRPr lang="en-US" dirty="0"/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80787004-AF00-BFE8-B3A5-A7EE104A64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0459" y="4489677"/>
            <a:ext cx="649986" cy="342670"/>
          </a:xfrm>
          <a:prstGeom prst="rect">
            <a:avLst/>
          </a:prstGeom>
        </p:spPr>
      </p:pic>
      <p:sp>
        <p:nvSpPr>
          <p:cNvPr id="78" name="Rectangle 77">
            <a:extLst>
              <a:ext uri="{FF2B5EF4-FFF2-40B4-BE49-F238E27FC236}">
                <a16:creationId xmlns:a16="http://schemas.microsoft.com/office/drawing/2014/main" id="{6B3739A7-6B85-5924-01D9-86351399DC2D}"/>
              </a:ext>
            </a:extLst>
          </p:cNvPr>
          <p:cNvSpPr/>
          <p:nvPr/>
        </p:nvSpPr>
        <p:spPr>
          <a:xfrm>
            <a:off x="5519510" y="4519540"/>
            <a:ext cx="248431" cy="281424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4ABFACE-4AA7-5C45-D457-C57D31E56753}"/>
              </a:ext>
            </a:extLst>
          </p:cNvPr>
          <p:cNvSpPr/>
          <p:nvPr/>
        </p:nvSpPr>
        <p:spPr>
          <a:xfrm>
            <a:off x="5748302" y="4735526"/>
            <a:ext cx="231804" cy="281424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402366A-D1C2-475B-45B6-A2F9373E60BF}"/>
              </a:ext>
            </a:extLst>
          </p:cNvPr>
          <p:cNvSpPr/>
          <p:nvPr/>
        </p:nvSpPr>
        <p:spPr>
          <a:xfrm>
            <a:off x="9411798" y="2665318"/>
            <a:ext cx="231804" cy="281424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6F7D47F4-F5E0-138B-7D4D-EC6C2EBC40C1}"/>
              </a:ext>
            </a:extLst>
          </p:cNvPr>
          <p:cNvSpPr txBox="1"/>
          <p:nvPr/>
        </p:nvSpPr>
        <p:spPr>
          <a:xfrm>
            <a:off x="5458281" y="4902648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i="1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2</a:t>
            </a:r>
            <a:endParaRPr lang="en-US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3594AB7-BEE7-2D82-BEF9-4AA50839924B}"/>
              </a:ext>
            </a:extLst>
          </p:cNvPr>
          <p:cNvSpPr txBox="1"/>
          <p:nvPr/>
        </p:nvSpPr>
        <p:spPr>
          <a:xfrm>
            <a:off x="9694480" y="2622002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f</a:t>
            </a:r>
            <a:r>
              <a:rPr lang="en-US" i="1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2</a:t>
            </a:r>
            <a:endParaRPr lang="en-US" dirty="0"/>
          </a:p>
        </p:txBody>
      </p:sp>
      <p:pic>
        <p:nvPicPr>
          <p:cNvPr id="83" name="Picture 82">
            <a:extLst>
              <a:ext uri="{FF2B5EF4-FFF2-40B4-BE49-F238E27FC236}">
                <a16:creationId xmlns:a16="http://schemas.microsoft.com/office/drawing/2014/main" id="{F30C943D-9146-9389-7502-68868C3091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0202" y="4761251"/>
            <a:ext cx="649986" cy="342670"/>
          </a:xfrm>
          <a:prstGeom prst="rect">
            <a:avLst/>
          </a:prstGeom>
        </p:spPr>
      </p:pic>
      <p:sp>
        <p:nvSpPr>
          <p:cNvPr id="84" name="TextBox 83">
            <a:extLst>
              <a:ext uri="{FF2B5EF4-FFF2-40B4-BE49-F238E27FC236}">
                <a16:creationId xmlns:a16="http://schemas.microsoft.com/office/drawing/2014/main" id="{536A0464-29DA-EA0F-5779-9624CCB8C1D7}"/>
              </a:ext>
            </a:extLst>
          </p:cNvPr>
          <p:cNvSpPr txBox="1"/>
          <p:nvPr/>
        </p:nvSpPr>
        <p:spPr>
          <a:xfrm>
            <a:off x="5261047" y="5188228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i="1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3</a:t>
            </a:r>
            <a:endParaRPr lang="en-US" dirty="0">
              <a:solidFill>
                <a:srgbClr val="04530E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AA20643E-F589-1492-BE5D-912C628F7629}"/>
              </a:ext>
            </a:extLst>
          </p:cNvPr>
          <p:cNvSpPr txBox="1"/>
          <p:nvPr/>
        </p:nvSpPr>
        <p:spPr>
          <a:xfrm>
            <a:off x="9939921" y="2605104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f</a:t>
            </a:r>
            <a:r>
              <a:rPr lang="en-US" i="1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3</a:t>
            </a:r>
            <a:endParaRPr lang="en-US" dirty="0">
              <a:solidFill>
                <a:srgbClr val="04530E"/>
              </a:solidFill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7EF8B9C5-416B-B523-407E-B95FF5EBC5F8}"/>
              </a:ext>
            </a:extLst>
          </p:cNvPr>
          <p:cNvSpPr/>
          <p:nvPr/>
        </p:nvSpPr>
        <p:spPr>
          <a:xfrm>
            <a:off x="5338185" y="4757418"/>
            <a:ext cx="248431" cy="281424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73D8D66C-9E00-EC16-AAA8-3B101072A83E}"/>
              </a:ext>
            </a:extLst>
          </p:cNvPr>
          <p:cNvSpPr/>
          <p:nvPr/>
        </p:nvSpPr>
        <p:spPr>
          <a:xfrm>
            <a:off x="5541236" y="5025159"/>
            <a:ext cx="248431" cy="281424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6C1E3B00-8EFA-6F28-1921-60AC196B781C}"/>
              </a:ext>
            </a:extLst>
          </p:cNvPr>
          <p:cNvSpPr/>
          <p:nvPr/>
        </p:nvSpPr>
        <p:spPr>
          <a:xfrm>
            <a:off x="9749232" y="2645850"/>
            <a:ext cx="248431" cy="300891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991128"/>
      </p:ext>
    </p:extLst>
  </p:cSld>
  <p:clrMapOvr>
    <a:masterClrMapping/>
  </p:clrMapOvr>
  <p:transition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682A2A0C-02D7-26AF-A8C2-0C4545944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Study: Conditions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B1F300-A737-8B03-15C8-4C1BB30CE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II. Overdriving Visual Depth Perception via Sound Modulation in VR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B88504-1BB5-E8F3-A0E4-F8C508903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E4A3-A5BB-44CD-8BB9-B47335716A85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2D090D-17FD-E34A-05BE-D1A4C2EFD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73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C31004F-47C9-D7F2-E549-C744940E86D7}"/>
              </a:ext>
            </a:extLst>
          </p:cNvPr>
          <p:cNvSpPr txBox="1"/>
          <p:nvPr/>
        </p:nvSpPr>
        <p:spPr>
          <a:xfrm>
            <a:off x="946483" y="1653007"/>
            <a:ext cx="7138737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000" dirty="0"/>
              <a:t>Eccentricity (</a:t>
            </a:r>
            <a:r>
              <a:rPr lang="el-GR" sz="2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α</a:t>
            </a:r>
            <a:r>
              <a:rPr lang="en-US" sz="20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s</a:t>
            </a:r>
            <a:r>
              <a:rPr lang="en-US" sz="2000" dirty="0"/>
              <a:t>): {8°, 16°}</a:t>
            </a:r>
          </a:p>
          <a:p>
            <a:pPr marL="342900" indent="-342900">
              <a:buFontTx/>
              <a:buChar char="-"/>
            </a:pPr>
            <a:r>
              <a:rPr lang="en-US" sz="2000" dirty="0"/>
              <a:t>Vergence Motions: {Convergence, Divergence}</a:t>
            </a:r>
          </a:p>
          <a:p>
            <a:pPr marL="342900" indent="-342900">
              <a:buFontTx/>
              <a:buChar char="-"/>
            </a:pPr>
            <a:r>
              <a:rPr lang="en-US" sz="2000" dirty="0">
                <a:solidFill>
                  <a:srgbClr val="04530E"/>
                </a:solidFill>
              </a:rPr>
              <a:t>Sound Modulation</a:t>
            </a:r>
          </a:p>
          <a:p>
            <a:pPr marL="800100" lvl="1" indent="-342900">
              <a:buFontTx/>
              <a:buChar char="-"/>
            </a:pPr>
            <a:r>
              <a:rPr lang="en-US" sz="1900" dirty="0"/>
              <a:t>Co-located (</a:t>
            </a:r>
            <a:r>
              <a:rPr lang="en-US" sz="19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9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C</a:t>
            </a:r>
            <a:r>
              <a:rPr lang="en-US" sz="1900" dirty="0"/>
              <a:t>)</a:t>
            </a:r>
          </a:p>
          <a:p>
            <a:pPr marL="800100" lvl="1" indent="-342900">
              <a:buFontTx/>
              <a:buChar char="-"/>
            </a:pPr>
            <a:r>
              <a:rPr lang="en-US" sz="1900" dirty="0"/>
              <a:t>Original’s depth (</a:t>
            </a:r>
            <a:r>
              <a:rPr lang="en-US" sz="19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9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m</a:t>
            </a:r>
            <a:r>
              <a:rPr lang="en-US" sz="1900" dirty="0"/>
              <a:t>)</a:t>
            </a:r>
          </a:p>
          <a:p>
            <a:pPr marL="800100" lvl="1" indent="-342900">
              <a:buFontTx/>
              <a:buChar char="-"/>
            </a:pPr>
            <a:r>
              <a:rPr lang="en-US" sz="1900" dirty="0"/>
              <a:t>Overdriving 1 (</a:t>
            </a:r>
            <a:r>
              <a:rPr lang="en-US" sz="1900" i="1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9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1 </a:t>
            </a:r>
            <a:r>
              <a:rPr lang="en-US" sz="19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/f</a:t>
            </a:r>
            <a:r>
              <a:rPr lang="en-US" sz="19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1</a:t>
            </a:r>
            <a:r>
              <a:rPr lang="en-US" sz="1900" dirty="0"/>
              <a:t>) </a:t>
            </a:r>
          </a:p>
          <a:p>
            <a:pPr marL="800100" lvl="1" indent="-342900">
              <a:buFontTx/>
              <a:buChar char="-"/>
            </a:pPr>
            <a:r>
              <a:rPr lang="en-US" sz="1900" dirty="0"/>
              <a:t>Overdriving 2 (</a:t>
            </a:r>
            <a:r>
              <a:rPr lang="en-US" sz="1900" i="1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9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2 </a:t>
            </a:r>
            <a:r>
              <a:rPr lang="en-US" sz="19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/f</a:t>
            </a:r>
            <a:r>
              <a:rPr lang="en-US" sz="19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2</a:t>
            </a:r>
            <a:r>
              <a:rPr lang="en-US" sz="1900" dirty="0"/>
              <a:t>) </a:t>
            </a:r>
          </a:p>
          <a:p>
            <a:pPr marL="800100" lvl="1" indent="-342900">
              <a:buFontTx/>
              <a:buChar char="-"/>
            </a:pPr>
            <a:r>
              <a:rPr lang="en-US" sz="1900" dirty="0"/>
              <a:t>Overdriving 3 (</a:t>
            </a:r>
            <a:r>
              <a:rPr lang="en-US" sz="1900" i="1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9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3 </a:t>
            </a:r>
            <a:r>
              <a:rPr lang="en-US" sz="19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/f</a:t>
            </a:r>
            <a:r>
              <a:rPr lang="en-US" sz="19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3</a:t>
            </a:r>
            <a:r>
              <a:rPr lang="en-US" sz="1900" dirty="0"/>
              <a:t>) </a:t>
            </a:r>
          </a:p>
          <a:p>
            <a:pPr marL="800100" lvl="1" indent="-342900">
              <a:buFontTx/>
              <a:buChar char="-"/>
            </a:pPr>
            <a:r>
              <a:rPr lang="en-US" sz="1900" dirty="0">
                <a:solidFill>
                  <a:srgbClr val="04530E"/>
                </a:solidFill>
              </a:rPr>
              <a:t>No Sound (</a:t>
            </a:r>
            <a:r>
              <a:rPr lang="en-US" sz="1900" i="1" dirty="0">
                <a:solidFill>
                  <a:srgbClr val="04530E"/>
                </a:solidFill>
              </a:rPr>
              <a:t>baseline</a:t>
            </a:r>
            <a:r>
              <a:rPr lang="en-US" sz="1900" dirty="0">
                <a:solidFill>
                  <a:srgbClr val="04530E"/>
                </a:solidFill>
              </a:rPr>
              <a:t>)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5EFA100-AEF6-5F62-D113-83B64A00F2DF}"/>
              </a:ext>
            </a:extLst>
          </p:cNvPr>
          <p:cNvGrpSpPr/>
          <p:nvPr/>
        </p:nvGrpSpPr>
        <p:grpSpPr>
          <a:xfrm>
            <a:off x="3530168" y="2749021"/>
            <a:ext cx="4137646" cy="3090911"/>
            <a:chOff x="5198818" y="1436498"/>
            <a:chExt cx="5556365" cy="4150725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4A6D5A7-512F-D04A-4D97-E2D1BBE5F89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79033" y="1787683"/>
              <a:ext cx="0" cy="3522679"/>
            </a:xfrm>
            <a:prstGeom prst="line">
              <a:avLst/>
            </a:prstGeom>
            <a:ln w="19050">
              <a:prstDash val="sysDot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FA38355C-1C54-F521-20A2-1C62F4A8578B}"/>
                </a:ext>
              </a:extLst>
            </p:cNvPr>
            <p:cNvCxnSpPr>
              <a:cxnSpLocks/>
            </p:cNvCxnSpPr>
            <p:nvPr/>
          </p:nvCxnSpPr>
          <p:spPr>
            <a:xfrm>
              <a:off x="6039190" y="2219198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9F55228-B026-B31B-7E28-04708F39A048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2957579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F588037A-F60C-21D7-0A37-B7E55307C9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80957" y="1949634"/>
              <a:ext cx="396152" cy="556109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FF6D9AF5-C267-32B1-72AF-080BDC3893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98818" y="5117143"/>
              <a:ext cx="676916" cy="470080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292D3ED9-3B96-4A2B-0816-13C8EAE012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40849" y="5117143"/>
              <a:ext cx="676916" cy="470080"/>
            </a:xfrm>
            <a:prstGeom prst="rect">
              <a:avLst/>
            </a:prstGeom>
          </p:spPr>
        </p:pic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201CE6DD-9F39-F73E-5F7E-BFAE1C5F2926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3600441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2E70A99-63DB-0D10-C296-DAA9D34EF698}"/>
                </a:ext>
              </a:extLst>
            </p:cNvPr>
            <p:cNvSpPr txBox="1"/>
            <p:nvPr/>
          </p:nvSpPr>
          <p:spPr>
            <a:xfrm>
              <a:off x="6354425" y="3218236"/>
              <a:ext cx="1772138" cy="307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Original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DC4EFC9-8DE8-833B-AE75-DA6EA4356994}"/>
                </a:ext>
              </a:extLst>
            </p:cNvPr>
            <p:cNvSpPr txBox="1"/>
            <p:nvPr/>
          </p:nvSpPr>
          <p:spPr>
            <a:xfrm>
              <a:off x="5808338" y="1436498"/>
              <a:ext cx="17721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Fixation </a:t>
              </a: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1FC3102-ABAD-9DD7-07B7-830F15937C98}"/>
                </a:ext>
              </a:extLst>
            </p:cNvPr>
            <p:cNvCxnSpPr>
              <a:cxnSpLocks/>
              <a:endCxn id="45" idx="2"/>
            </p:cNvCxnSpPr>
            <p:nvPr/>
          </p:nvCxnSpPr>
          <p:spPr>
            <a:xfrm flipV="1">
              <a:off x="6179033" y="3034815"/>
              <a:ext cx="2055945" cy="2275547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2B0A94A5-D2BE-C722-513E-611843FC69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36902" y="2478706"/>
              <a:ext cx="396152" cy="556109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2B4C2EF8-10B6-515F-7AFB-5F219AD998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49180" y="2947683"/>
              <a:ext cx="872853" cy="460165"/>
            </a:xfrm>
            <a:prstGeom prst="rect">
              <a:avLst/>
            </a:prstGeom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9CD3738B-F42B-09A0-9755-55ACE54D48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74675" y="3317892"/>
              <a:ext cx="396152" cy="556109"/>
            </a:xfrm>
            <a:prstGeom prst="rect">
              <a:avLst/>
            </a:prstGeom>
          </p:spPr>
        </p:pic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E12D57C3-D333-01FC-5925-58A19CBBC6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828905" y="2109094"/>
              <a:ext cx="872853" cy="460165"/>
            </a:xfrm>
            <a:prstGeom prst="rect">
              <a:avLst/>
            </a:prstGeom>
          </p:spPr>
        </p:pic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4B68A6FF-9054-0B1E-D9BA-2DA997CB7E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647599" y="3772918"/>
              <a:ext cx="832660" cy="460165"/>
            </a:xfrm>
            <a:prstGeom prst="rect">
              <a:avLst/>
            </a:prstGeom>
          </p:spPr>
        </p:pic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BFB9D9C0-054F-64C9-8F36-420D15FC16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096158" y="4522977"/>
              <a:ext cx="872853" cy="460165"/>
            </a:xfrm>
            <a:prstGeom prst="rect">
              <a:avLst/>
            </a:prstGeom>
          </p:spPr>
        </p:pic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61F49CE6-3DFA-53B5-659D-ED09C372C3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372053" y="4139756"/>
              <a:ext cx="872853" cy="460165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6D483A80-8829-6DFF-9B74-06F70B13FE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856635" y="3381957"/>
              <a:ext cx="872853" cy="460165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E5279414-03A6-3CBA-BE83-892A2E8D46E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r="90398"/>
            <a:stretch/>
          </p:blipFill>
          <p:spPr>
            <a:xfrm>
              <a:off x="10484007" y="1950186"/>
              <a:ext cx="271176" cy="3490713"/>
            </a:xfrm>
            <a:prstGeom prst="rect">
              <a:avLst/>
            </a:prstGeom>
          </p:spPr>
        </p:pic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7E32A9F-47DE-D4AA-B1AA-7234A5AF836F}"/>
                </a:ext>
              </a:extLst>
            </p:cNvPr>
            <p:cNvSpPr txBox="1"/>
            <p:nvPr/>
          </p:nvSpPr>
          <p:spPr>
            <a:xfrm>
              <a:off x="8483391" y="2569260"/>
              <a:ext cx="1772138" cy="307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i="1" dirty="0">
                  <a:solidFill>
                    <a:srgbClr val="04530E"/>
                  </a:solidFill>
                </a:rPr>
                <a:t>Proposed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A792C60-E1F1-6430-20D1-2BCCB2D84D61}"/>
              </a:ext>
            </a:extLst>
          </p:cNvPr>
          <p:cNvGrpSpPr/>
          <p:nvPr/>
        </p:nvGrpSpPr>
        <p:grpSpPr>
          <a:xfrm>
            <a:off x="7967736" y="2646735"/>
            <a:ext cx="3889155" cy="3204408"/>
            <a:chOff x="5198818" y="1338672"/>
            <a:chExt cx="5156419" cy="4248551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4E5FE173-F807-46F9-189C-7CDEC997B09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33551" y="1787556"/>
              <a:ext cx="0" cy="3522679"/>
            </a:xfrm>
            <a:prstGeom prst="line">
              <a:avLst/>
            </a:prstGeom>
            <a:ln w="19050">
              <a:prstDash val="sysDot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1C3ACD73-4B5B-01F4-9652-A0F4CD5832D9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2957579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4AD4C108-6AF4-C9AC-0483-A78C2EC3E0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98818" y="5117143"/>
              <a:ext cx="676916" cy="470080"/>
            </a:xfrm>
            <a:prstGeom prst="rect">
              <a:avLst/>
            </a:prstGeom>
          </p:spPr>
        </p:pic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C2B7DFC9-9A7C-C5B8-4AA9-8CBC71748E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40849" y="5117143"/>
              <a:ext cx="676916" cy="470080"/>
            </a:xfrm>
            <a:prstGeom prst="rect">
              <a:avLst/>
            </a:prstGeom>
          </p:spPr>
        </p:pic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9794E04C-14A0-5DAD-465A-4DEA9F52CBCB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3600441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341B7E4E-EDAB-0785-751F-7788AE634923}"/>
                </a:ext>
              </a:extLst>
            </p:cNvPr>
            <p:cNvSpPr txBox="1"/>
            <p:nvPr/>
          </p:nvSpPr>
          <p:spPr>
            <a:xfrm>
              <a:off x="8025615" y="2900284"/>
              <a:ext cx="17721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i="1" dirty="0">
                  <a:solidFill>
                    <a:srgbClr val="04530E"/>
                  </a:solidFill>
                </a:rPr>
                <a:t>Proposed</a:t>
              </a:r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F84C0F78-1628-FA2B-817C-562745567BF6}"/>
                </a:ext>
              </a:extLst>
            </p:cNvPr>
            <p:cNvCxnSpPr>
              <a:cxnSpLocks/>
              <a:endCxn id="71" idx="3"/>
            </p:cNvCxnSpPr>
            <p:nvPr/>
          </p:nvCxnSpPr>
          <p:spPr>
            <a:xfrm flipV="1">
              <a:off x="6233551" y="2179423"/>
              <a:ext cx="2349550" cy="3130812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B3FA6B36-A227-1FFD-988B-EBC3DA85FD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35792" y="2667346"/>
              <a:ext cx="396152" cy="556109"/>
            </a:xfrm>
            <a:prstGeom prst="rect">
              <a:avLst/>
            </a:prstGeom>
          </p:spPr>
        </p:pic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E47C1CD9-6555-248A-5406-71D0755051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25567" y="3279443"/>
              <a:ext cx="396152" cy="556109"/>
            </a:xfrm>
            <a:prstGeom prst="rect">
              <a:avLst/>
            </a:prstGeom>
          </p:spPr>
        </p:pic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3F2FDB97-B130-4657-CA69-E898009BD27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31929" t="9387" r="39954" b="82983"/>
            <a:stretch/>
          </p:blipFill>
          <p:spPr>
            <a:xfrm>
              <a:off x="7199773" y="1760804"/>
              <a:ext cx="1003175" cy="288468"/>
            </a:xfrm>
            <a:prstGeom prst="rect">
              <a:avLst/>
            </a:prstGeom>
          </p:spPr>
        </p:pic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511443C-E179-3CE0-E4D6-2D324FAE55F9}"/>
                </a:ext>
              </a:extLst>
            </p:cNvPr>
            <p:cNvSpPr txBox="1"/>
            <p:nvPr/>
          </p:nvSpPr>
          <p:spPr>
            <a:xfrm>
              <a:off x="6361753" y="3294628"/>
              <a:ext cx="17721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Fixation </a:t>
              </a:r>
            </a:p>
          </p:txBody>
        </p:sp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D5B9904B-9292-0FEB-5E42-B55D496259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70436" y="1338672"/>
              <a:ext cx="872853" cy="460165"/>
            </a:xfrm>
            <a:prstGeom prst="rect">
              <a:avLst/>
            </a:prstGeom>
          </p:spPr>
        </p:pic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09CB8060-73B1-ABE8-1F74-EB01E148B440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2219198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491FE3E4-64FA-6CE0-0D4A-2551B3CBF3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369855" y="1997312"/>
              <a:ext cx="872853" cy="460165"/>
            </a:xfrm>
            <a:prstGeom prst="rect">
              <a:avLst/>
            </a:prstGeom>
          </p:spPr>
        </p:pic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FD1FA48-8CAF-7D1A-2B07-2AE6E228C8F3}"/>
                </a:ext>
              </a:extLst>
            </p:cNvPr>
            <p:cNvSpPr txBox="1"/>
            <p:nvPr/>
          </p:nvSpPr>
          <p:spPr>
            <a:xfrm>
              <a:off x="8583100" y="1830575"/>
              <a:ext cx="17721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Original</a:t>
              </a:r>
            </a:p>
          </p:txBody>
        </p:sp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042E2CAE-846F-539D-D69F-424732D9E3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86949" y="1901368"/>
              <a:ext cx="396152" cy="556109"/>
            </a:xfrm>
            <a:prstGeom prst="rect">
              <a:avLst/>
            </a:prstGeom>
          </p:spPr>
        </p:pic>
      </p:grpSp>
      <p:pic>
        <p:nvPicPr>
          <p:cNvPr id="72" name="Picture 71">
            <a:extLst>
              <a:ext uri="{FF2B5EF4-FFF2-40B4-BE49-F238E27FC236}">
                <a16:creationId xmlns:a16="http://schemas.microsoft.com/office/drawing/2014/main" id="{79A65843-B692-11A6-33EC-12C2A2783E0B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598116" y="3358224"/>
            <a:ext cx="672522" cy="354551"/>
          </a:xfrm>
          <a:prstGeom prst="rect">
            <a:avLst/>
          </a:prstGeom>
        </p:spPr>
      </p:pic>
      <p:sp>
        <p:nvSpPr>
          <p:cNvPr id="74" name="Rectangle 73">
            <a:extLst>
              <a:ext uri="{FF2B5EF4-FFF2-40B4-BE49-F238E27FC236}">
                <a16:creationId xmlns:a16="http://schemas.microsoft.com/office/drawing/2014/main" id="{3A5612C9-DD50-465B-BF8C-25B0F7DB5D03}"/>
              </a:ext>
            </a:extLst>
          </p:cNvPr>
          <p:cNvSpPr/>
          <p:nvPr/>
        </p:nvSpPr>
        <p:spPr>
          <a:xfrm>
            <a:off x="5281214" y="4805634"/>
            <a:ext cx="657291" cy="244899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F144108-8B17-B8EE-8900-F8DD86DE13E7}"/>
              </a:ext>
            </a:extLst>
          </p:cNvPr>
          <p:cNvSpPr/>
          <p:nvPr/>
        </p:nvSpPr>
        <p:spPr>
          <a:xfrm>
            <a:off x="5702219" y="4236432"/>
            <a:ext cx="245750" cy="281424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9B4190E1-707F-1B22-4DDC-CF2912647398}"/>
              </a:ext>
            </a:extLst>
          </p:cNvPr>
          <p:cNvSpPr/>
          <p:nvPr/>
        </p:nvSpPr>
        <p:spPr>
          <a:xfrm>
            <a:off x="9782812" y="3424803"/>
            <a:ext cx="269335" cy="199530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E41D47AF-668A-F003-CBCD-E021C06A98D3}"/>
              </a:ext>
            </a:extLst>
          </p:cNvPr>
          <p:cNvSpPr/>
          <p:nvPr/>
        </p:nvSpPr>
        <p:spPr>
          <a:xfrm>
            <a:off x="5537489" y="4545798"/>
            <a:ext cx="245750" cy="281424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0A17C409-409E-29C4-CF26-098E3739DC98}"/>
              </a:ext>
            </a:extLst>
          </p:cNvPr>
          <p:cNvSpPr/>
          <p:nvPr/>
        </p:nvSpPr>
        <p:spPr>
          <a:xfrm>
            <a:off x="9464634" y="2885244"/>
            <a:ext cx="756630" cy="330680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C3289937-D547-561F-13EF-A0FF8C5ADC1E}"/>
              </a:ext>
            </a:extLst>
          </p:cNvPr>
          <p:cNvSpPr/>
          <p:nvPr/>
        </p:nvSpPr>
        <p:spPr>
          <a:xfrm>
            <a:off x="5085712" y="5120641"/>
            <a:ext cx="403733" cy="257251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4AAD8448-6E7A-0C69-A9DA-B0BA05492B39}"/>
              </a:ext>
            </a:extLst>
          </p:cNvPr>
          <p:cNvSpPr/>
          <p:nvPr/>
        </p:nvSpPr>
        <p:spPr>
          <a:xfrm>
            <a:off x="5130813" y="3912352"/>
            <a:ext cx="330133" cy="244899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3B7A5116-B4CC-705D-687B-94E81349EEA5}"/>
              </a:ext>
            </a:extLst>
          </p:cNvPr>
          <p:cNvSpPr/>
          <p:nvPr/>
        </p:nvSpPr>
        <p:spPr>
          <a:xfrm>
            <a:off x="10205820" y="2703541"/>
            <a:ext cx="330133" cy="244899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ECCE2496-CC51-DE93-A618-1F188B260F19}"/>
              </a:ext>
            </a:extLst>
          </p:cNvPr>
          <p:cNvSpPr/>
          <p:nvPr/>
        </p:nvSpPr>
        <p:spPr>
          <a:xfrm>
            <a:off x="9805789" y="3214955"/>
            <a:ext cx="220861" cy="199530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FB9839F-C683-BA83-99A5-6B4FDC85C73E}"/>
              </a:ext>
            </a:extLst>
          </p:cNvPr>
          <p:cNvSpPr/>
          <p:nvPr/>
        </p:nvSpPr>
        <p:spPr>
          <a:xfrm>
            <a:off x="5635943" y="3338621"/>
            <a:ext cx="291547" cy="180980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E5C959-5BBB-9A1E-317D-9D879696DE1D}"/>
              </a:ext>
            </a:extLst>
          </p:cNvPr>
          <p:cNvSpPr txBox="1"/>
          <p:nvPr/>
        </p:nvSpPr>
        <p:spPr>
          <a:xfrm>
            <a:off x="5873239" y="4293117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m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ADFD57-C295-54BB-8779-11DF07DC5967}"/>
              </a:ext>
            </a:extLst>
          </p:cNvPr>
          <p:cNvSpPr txBox="1"/>
          <p:nvPr/>
        </p:nvSpPr>
        <p:spPr>
          <a:xfrm>
            <a:off x="9409717" y="3221668"/>
            <a:ext cx="4779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m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885E4E-48AF-56C9-D190-F46A60E3843C}"/>
              </a:ext>
            </a:extLst>
          </p:cNvPr>
          <p:cNvSpPr txBox="1"/>
          <p:nvPr/>
        </p:nvSpPr>
        <p:spPr>
          <a:xfrm>
            <a:off x="5845399" y="3314491"/>
            <a:ext cx="4051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800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C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3C62A88-B7F5-7414-27C6-B809CA55EE56}"/>
              </a:ext>
            </a:extLst>
          </p:cNvPr>
          <p:cNvSpPr txBox="1"/>
          <p:nvPr/>
        </p:nvSpPr>
        <p:spPr>
          <a:xfrm>
            <a:off x="9514979" y="3536567"/>
            <a:ext cx="4051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800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C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E6AA7B5-8A94-64FA-8F2F-F0A8FDD6F768}"/>
              </a:ext>
            </a:extLst>
          </p:cNvPr>
          <p:cNvSpPr txBox="1"/>
          <p:nvPr/>
        </p:nvSpPr>
        <p:spPr>
          <a:xfrm>
            <a:off x="5661839" y="4614314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800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1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2AE909-D82C-4830-47A3-5AB670FD1C07}"/>
              </a:ext>
            </a:extLst>
          </p:cNvPr>
          <p:cNvSpPr txBox="1"/>
          <p:nvPr/>
        </p:nvSpPr>
        <p:spPr>
          <a:xfrm>
            <a:off x="9387353" y="2607880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f</a:t>
            </a:r>
            <a:r>
              <a:rPr lang="en-US" sz="1800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1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361F05-79E1-E2D0-9A39-D710BE84E201}"/>
              </a:ext>
            </a:extLst>
          </p:cNvPr>
          <p:cNvSpPr txBox="1"/>
          <p:nvPr/>
        </p:nvSpPr>
        <p:spPr>
          <a:xfrm>
            <a:off x="5845399" y="3314491"/>
            <a:ext cx="4051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8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C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6F72905-BE44-273D-AB12-6606357561C8}"/>
              </a:ext>
            </a:extLst>
          </p:cNvPr>
          <p:cNvSpPr txBox="1"/>
          <p:nvPr/>
        </p:nvSpPr>
        <p:spPr>
          <a:xfrm>
            <a:off x="9514979" y="3536567"/>
            <a:ext cx="4051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8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C</a:t>
            </a:r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D5CB1C9-1765-CC01-941D-48E33D0EF4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9445" y="3253076"/>
            <a:ext cx="649986" cy="34267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AF49AAA-6591-A789-1813-F41EDBA777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13423" y="3365957"/>
            <a:ext cx="649986" cy="34267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1D70FFA-326A-F016-A302-6701A3ABFCF3}"/>
              </a:ext>
            </a:extLst>
          </p:cNvPr>
          <p:cNvSpPr/>
          <p:nvPr/>
        </p:nvSpPr>
        <p:spPr>
          <a:xfrm>
            <a:off x="9567285" y="3627932"/>
            <a:ext cx="269335" cy="231357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8360754-0898-0BE2-603A-A5137D98C784}"/>
              </a:ext>
            </a:extLst>
          </p:cNvPr>
          <p:cNvSpPr/>
          <p:nvPr/>
        </p:nvSpPr>
        <p:spPr>
          <a:xfrm>
            <a:off x="9796506" y="3419410"/>
            <a:ext cx="291547" cy="225272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63BBD37-C355-579F-7044-C2FC682D2837}"/>
              </a:ext>
            </a:extLst>
          </p:cNvPr>
          <p:cNvSpPr/>
          <p:nvPr/>
        </p:nvSpPr>
        <p:spPr>
          <a:xfrm>
            <a:off x="5658125" y="3333700"/>
            <a:ext cx="291547" cy="187932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B9A64F5-3C76-ABC0-0475-3F601C95D2B9}"/>
              </a:ext>
            </a:extLst>
          </p:cNvPr>
          <p:cNvSpPr/>
          <p:nvPr/>
        </p:nvSpPr>
        <p:spPr>
          <a:xfrm>
            <a:off x="5942787" y="3413615"/>
            <a:ext cx="291547" cy="226944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AC3EF85-E936-91C0-1ED3-7EB20DAB8135}"/>
              </a:ext>
            </a:extLst>
          </p:cNvPr>
          <p:cNvSpPr txBox="1"/>
          <p:nvPr/>
        </p:nvSpPr>
        <p:spPr>
          <a:xfrm>
            <a:off x="5873239" y="4293117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m</a:t>
            </a:r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1E74464-A586-B073-659B-37BF22829D98}"/>
              </a:ext>
            </a:extLst>
          </p:cNvPr>
          <p:cNvSpPr txBox="1"/>
          <p:nvPr/>
        </p:nvSpPr>
        <p:spPr>
          <a:xfrm>
            <a:off x="9409717" y="3221668"/>
            <a:ext cx="4779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m</a:t>
            </a:r>
            <a:endParaRPr lang="en-US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F62A3F93-8EAD-D2CB-C19D-14B266559D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6473" y="4198931"/>
            <a:ext cx="649986" cy="34267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40892AF-8D74-61BB-1913-F57F02A651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13561" y="3142488"/>
            <a:ext cx="649986" cy="34267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CDEFD9F7-9D60-B339-E348-AAAC51AEAF4F}"/>
              </a:ext>
            </a:extLst>
          </p:cNvPr>
          <p:cNvSpPr/>
          <p:nvPr/>
        </p:nvSpPr>
        <p:spPr>
          <a:xfrm>
            <a:off x="5702779" y="4226107"/>
            <a:ext cx="231804" cy="281424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1A4A9B3-5C5C-E353-6730-DCCA9912BE55}"/>
              </a:ext>
            </a:extLst>
          </p:cNvPr>
          <p:cNvSpPr/>
          <p:nvPr/>
        </p:nvSpPr>
        <p:spPr>
          <a:xfrm>
            <a:off x="5950650" y="4387425"/>
            <a:ext cx="331244" cy="281424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4F3426A-2F21-16E6-0B55-3AEDC50EB8B3}"/>
              </a:ext>
            </a:extLst>
          </p:cNvPr>
          <p:cNvSpPr/>
          <p:nvPr/>
        </p:nvSpPr>
        <p:spPr>
          <a:xfrm>
            <a:off x="9810061" y="3217059"/>
            <a:ext cx="218177" cy="194863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BB78168-7AD7-4AE8-972C-A0E4080F705E}"/>
              </a:ext>
            </a:extLst>
          </p:cNvPr>
          <p:cNvSpPr/>
          <p:nvPr/>
        </p:nvSpPr>
        <p:spPr>
          <a:xfrm>
            <a:off x="9496848" y="3321855"/>
            <a:ext cx="278016" cy="221371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D7A94D1-2164-A21B-6E36-4F4683D734D9}"/>
              </a:ext>
            </a:extLst>
          </p:cNvPr>
          <p:cNvSpPr txBox="1"/>
          <p:nvPr/>
        </p:nvSpPr>
        <p:spPr>
          <a:xfrm>
            <a:off x="5661839" y="4614314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8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1</a:t>
            </a:r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C99DC58-1B84-AEBA-C234-47285CD88C9E}"/>
              </a:ext>
            </a:extLst>
          </p:cNvPr>
          <p:cNvSpPr txBox="1"/>
          <p:nvPr/>
        </p:nvSpPr>
        <p:spPr>
          <a:xfrm>
            <a:off x="9387353" y="2607880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f</a:t>
            </a:r>
            <a:r>
              <a:rPr lang="en-US" sz="18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1</a:t>
            </a:r>
            <a:endParaRPr lang="en-US" dirty="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94A8AD7C-D0F6-2332-C750-A66EEE02D8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0459" y="4489677"/>
            <a:ext cx="649986" cy="342670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79552969-F205-F1B8-B8D6-317A197D7E83}"/>
              </a:ext>
            </a:extLst>
          </p:cNvPr>
          <p:cNvSpPr/>
          <p:nvPr/>
        </p:nvSpPr>
        <p:spPr>
          <a:xfrm>
            <a:off x="5519511" y="4519540"/>
            <a:ext cx="252256" cy="281424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12B803BF-3374-101B-3900-475BB028C737}"/>
              </a:ext>
            </a:extLst>
          </p:cNvPr>
          <p:cNvSpPr/>
          <p:nvPr/>
        </p:nvSpPr>
        <p:spPr>
          <a:xfrm>
            <a:off x="5748302" y="4735526"/>
            <a:ext cx="231804" cy="281424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31A2DBD0-C37B-F98C-D3CC-23E8E1564B8C}"/>
              </a:ext>
            </a:extLst>
          </p:cNvPr>
          <p:cNvSpPr/>
          <p:nvPr/>
        </p:nvSpPr>
        <p:spPr>
          <a:xfrm>
            <a:off x="9411798" y="2665318"/>
            <a:ext cx="231804" cy="281424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50211672-58DE-6901-F820-FFCE94985994}"/>
              </a:ext>
            </a:extLst>
          </p:cNvPr>
          <p:cNvSpPr txBox="1"/>
          <p:nvPr/>
        </p:nvSpPr>
        <p:spPr>
          <a:xfrm>
            <a:off x="5458281" y="4902648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i="1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2</a:t>
            </a:r>
            <a:endParaRPr lang="en-US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EA1EAE4-B66E-9BF2-7DBE-22E7165879A9}"/>
              </a:ext>
            </a:extLst>
          </p:cNvPr>
          <p:cNvSpPr txBox="1"/>
          <p:nvPr/>
        </p:nvSpPr>
        <p:spPr>
          <a:xfrm>
            <a:off x="9694480" y="2622002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f</a:t>
            </a:r>
            <a:r>
              <a:rPr lang="en-US" i="1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2</a:t>
            </a:r>
            <a:endParaRPr lang="en-US" dirty="0"/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id="{E6EFF182-2513-7808-5CDB-BB9F5D6AE3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0202" y="4761251"/>
            <a:ext cx="649986" cy="342670"/>
          </a:xfrm>
          <a:prstGeom prst="rect">
            <a:avLst/>
          </a:prstGeom>
        </p:spPr>
      </p:pic>
      <p:sp>
        <p:nvSpPr>
          <p:cNvPr id="88" name="Rectangle 87">
            <a:extLst>
              <a:ext uri="{FF2B5EF4-FFF2-40B4-BE49-F238E27FC236}">
                <a16:creationId xmlns:a16="http://schemas.microsoft.com/office/drawing/2014/main" id="{80BF0FC7-8DF4-F5A7-BFA6-D4A1EF48A268}"/>
              </a:ext>
            </a:extLst>
          </p:cNvPr>
          <p:cNvSpPr/>
          <p:nvPr/>
        </p:nvSpPr>
        <p:spPr>
          <a:xfrm>
            <a:off x="5338185" y="4757418"/>
            <a:ext cx="248431" cy="281424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E552DBA0-5A96-BA5D-51B0-D61F77B13201}"/>
              </a:ext>
            </a:extLst>
          </p:cNvPr>
          <p:cNvSpPr/>
          <p:nvPr/>
        </p:nvSpPr>
        <p:spPr>
          <a:xfrm>
            <a:off x="5541236" y="5025159"/>
            <a:ext cx="248431" cy="281424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E127592F-7006-41FE-69E2-632B88EAD07F}"/>
              </a:ext>
            </a:extLst>
          </p:cNvPr>
          <p:cNvSpPr/>
          <p:nvPr/>
        </p:nvSpPr>
        <p:spPr>
          <a:xfrm>
            <a:off x="9749232" y="2645850"/>
            <a:ext cx="248431" cy="300891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4FE9920B-1374-6550-FA2F-4DF4A7B21557}"/>
              </a:ext>
            </a:extLst>
          </p:cNvPr>
          <p:cNvSpPr txBox="1"/>
          <p:nvPr/>
        </p:nvSpPr>
        <p:spPr>
          <a:xfrm>
            <a:off x="5261047" y="5188228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i="1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3</a:t>
            </a:r>
            <a:endParaRPr lang="en-US" dirty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BCFF6901-08A2-D29E-4A80-B455D6396FF6}"/>
              </a:ext>
            </a:extLst>
          </p:cNvPr>
          <p:cNvSpPr txBox="1"/>
          <p:nvPr/>
        </p:nvSpPr>
        <p:spPr>
          <a:xfrm>
            <a:off x="9939921" y="2605104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f</a:t>
            </a:r>
            <a:r>
              <a:rPr lang="en-US" i="1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3</a:t>
            </a:r>
            <a:endParaRPr lang="en-US" dirty="0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F01546B-8F46-5EA7-943E-5C9D0B5A62D9}"/>
              </a:ext>
            </a:extLst>
          </p:cNvPr>
          <p:cNvSpPr/>
          <p:nvPr/>
        </p:nvSpPr>
        <p:spPr>
          <a:xfrm>
            <a:off x="5238112" y="5285393"/>
            <a:ext cx="657291" cy="244899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CB121937-DED9-7133-5035-CA94AE4ECF9A}"/>
              </a:ext>
            </a:extLst>
          </p:cNvPr>
          <p:cNvSpPr/>
          <p:nvPr/>
        </p:nvSpPr>
        <p:spPr>
          <a:xfrm>
            <a:off x="9970050" y="2685764"/>
            <a:ext cx="242884" cy="244899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958502"/>
      </p:ext>
    </p:extLst>
  </p:cSld>
  <p:clrMapOvr>
    <a:masterClrMapping/>
  </p:clrMapOvr>
  <p:transition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682A2A0C-02D7-26AF-A8C2-0C4545944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Study: Conditions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B1F300-A737-8B03-15C8-4C1BB30CE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II. Overdriving Visual Depth Perception via Sound Modulation in VR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B88504-1BB5-E8F3-A0E4-F8C508903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E4A3-A5BB-44CD-8BB9-B47335716A85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2D090D-17FD-E34A-05BE-D1A4C2EFD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74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C31004F-47C9-D7F2-E549-C744940E86D7}"/>
              </a:ext>
            </a:extLst>
          </p:cNvPr>
          <p:cNvSpPr txBox="1"/>
          <p:nvPr/>
        </p:nvSpPr>
        <p:spPr>
          <a:xfrm>
            <a:off x="946483" y="1653007"/>
            <a:ext cx="71387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000" dirty="0"/>
              <a:t>Eccentricity (</a:t>
            </a:r>
            <a:r>
              <a:rPr lang="el-GR" sz="2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α</a:t>
            </a:r>
            <a:r>
              <a:rPr lang="en-US" sz="20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s</a:t>
            </a:r>
            <a:r>
              <a:rPr lang="en-US" sz="2000" dirty="0"/>
              <a:t>): {8°, 16°}</a:t>
            </a:r>
          </a:p>
          <a:p>
            <a:pPr marL="342900" indent="-342900">
              <a:buFontTx/>
              <a:buChar char="-"/>
            </a:pPr>
            <a:r>
              <a:rPr lang="en-US" sz="2000" dirty="0"/>
              <a:t>Vergence Motions: {Convergence, Divergence}</a:t>
            </a:r>
          </a:p>
          <a:p>
            <a:pPr marL="342900" indent="-342900">
              <a:buFontTx/>
              <a:buChar char="-"/>
            </a:pPr>
            <a:r>
              <a:rPr lang="en-US" sz="2000" dirty="0"/>
              <a:t>Sound Modulation: {Baseline, </a:t>
            </a:r>
            <a:r>
              <a:rPr lang="en-US" sz="2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20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C</a:t>
            </a:r>
            <a:r>
              <a:rPr lang="en-US" sz="2000" dirty="0"/>
              <a:t>, </a:t>
            </a:r>
            <a:r>
              <a:rPr lang="en-US" sz="2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20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m</a:t>
            </a:r>
            <a:r>
              <a:rPr lang="en-US" sz="2000" dirty="0"/>
              <a:t>, </a:t>
            </a:r>
            <a:r>
              <a:rPr lang="en-US" sz="2000" i="1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20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1 </a:t>
            </a:r>
            <a:r>
              <a:rPr lang="en-US" sz="2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/f</a:t>
            </a:r>
            <a:r>
              <a:rPr lang="en-US" sz="20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1</a:t>
            </a:r>
            <a:r>
              <a:rPr lang="en-US" sz="2000" dirty="0"/>
              <a:t>, </a:t>
            </a:r>
            <a:r>
              <a:rPr lang="en-US" sz="2000" i="1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20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2 </a:t>
            </a:r>
            <a:r>
              <a:rPr lang="en-US" sz="2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/f</a:t>
            </a:r>
            <a:r>
              <a:rPr lang="en-US" sz="20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2</a:t>
            </a:r>
            <a:r>
              <a:rPr lang="en-US" sz="2000" dirty="0"/>
              <a:t>, </a:t>
            </a:r>
            <a:r>
              <a:rPr lang="en-US" sz="2000" i="1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20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3 </a:t>
            </a:r>
            <a:r>
              <a:rPr lang="en-US" sz="2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/f</a:t>
            </a:r>
            <a:r>
              <a:rPr lang="en-US" sz="20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3</a:t>
            </a:r>
            <a:r>
              <a:rPr lang="en-US" sz="2000" dirty="0"/>
              <a:t>)</a:t>
            </a:r>
            <a:r>
              <a:rPr lang="en-US" sz="20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 </a:t>
            </a:r>
            <a:endParaRPr lang="en-US" sz="2000" dirty="0">
              <a:solidFill>
                <a:srgbClr val="04530E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5EFA100-AEF6-5F62-D113-83B64A00F2DF}"/>
              </a:ext>
            </a:extLst>
          </p:cNvPr>
          <p:cNvGrpSpPr/>
          <p:nvPr/>
        </p:nvGrpSpPr>
        <p:grpSpPr>
          <a:xfrm>
            <a:off x="3530168" y="2749021"/>
            <a:ext cx="4137646" cy="3090911"/>
            <a:chOff x="5198818" y="1436498"/>
            <a:chExt cx="5556365" cy="4150725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4A6D5A7-512F-D04A-4D97-E2D1BBE5F89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79033" y="1787683"/>
              <a:ext cx="0" cy="3522679"/>
            </a:xfrm>
            <a:prstGeom prst="line">
              <a:avLst/>
            </a:prstGeom>
            <a:ln w="19050">
              <a:prstDash val="sysDot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FA38355C-1C54-F521-20A2-1C62F4A8578B}"/>
                </a:ext>
              </a:extLst>
            </p:cNvPr>
            <p:cNvCxnSpPr>
              <a:cxnSpLocks/>
            </p:cNvCxnSpPr>
            <p:nvPr/>
          </p:nvCxnSpPr>
          <p:spPr>
            <a:xfrm>
              <a:off x="6039190" y="2219198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9F55228-B026-B31B-7E28-04708F39A048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2957579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F588037A-F60C-21D7-0A37-B7E55307C9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80957" y="1949634"/>
              <a:ext cx="396152" cy="556109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FF6D9AF5-C267-32B1-72AF-080BDC3893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98818" y="5117143"/>
              <a:ext cx="676916" cy="470080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292D3ED9-3B96-4A2B-0816-13C8EAE012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40849" y="5117143"/>
              <a:ext cx="676916" cy="470080"/>
            </a:xfrm>
            <a:prstGeom prst="rect">
              <a:avLst/>
            </a:prstGeom>
          </p:spPr>
        </p:pic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201CE6DD-9F39-F73E-5F7E-BFAE1C5F2926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3600441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2E70A99-63DB-0D10-C296-DAA9D34EF698}"/>
                </a:ext>
              </a:extLst>
            </p:cNvPr>
            <p:cNvSpPr txBox="1"/>
            <p:nvPr/>
          </p:nvSpPr>
          <p:spPr>
            <a:xfrm>
              <a:off x="6354425" y="3218236"/>
              <a:ext cx="1772138" cy="307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Original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DC4EFC9-8DE8-833B-AE75-DA6EA4356994}"/>
                </a:ext>
              </a:extLst>
            </p:cNvPr>
            <p:cNvSpPr txBox="1"/>
            <p:nvPr/>
          </p:nvSpPr>
          <p:spPr>
            <a:xfrm>
              <a:off x="5808338" y="1436498"/>
              <a:ext cx="17721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Fixation </a:t>
              </a: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1FC3102-ABAD-9DD7-07B7-830F15937C98}"/>
                </a:ext>
              </a:extLst>
            </p:cNvPr>
            <p:cNvCxnSpPr>
              <a:cxnSpLocks/>
              <a:endCxn id="45" idx="2"/>
            </p:cNvCxnSpPr>
            <p:nvPr/>
          </p:nvCxnSpPr>
          <p:spPr>
            <a:xfrm flipV="1">
              <a:off x="6179033" y="3034815"/>
              <a:ext cx="2055945" cy="2275547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2B0A94A5-D2BE-C722-513E-611843FC69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36902" y="2478706"/>
              <a:ext cx="396152" cy="556109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2B4C2EF8-10B6-515F-7AFB-5F219AD998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49180" y="2947683"/>
              <a:ext cx="872853" cy="460165"/>
            </a:xfrm>
            <a:prstGeom prst="rect">
              <a:avLst/>
            </a:prstGeom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9CD3738B-F42B-09A0-9755-55ACE54D48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74675" y="3317892"/>
              <a:ext cx="396152" cy="556109"/>
            </a:xfrm>
            <a:prstGeom prst="rect">
              <a:avLst/>
            </a:prstGeom>
          </p:spPr>
        </p:pic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E12D57C3-D333-01FC-5925-58A19CBBC6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828905" y="2109094"/>
              <a:ext cx="872853" cy="460165"/>
            </a:xfrm>
            <a:prstGeom prst="rect">
              <a:avLst/>
            </a:prstGeom>
          </p:spPr>
        </p:pic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4B68A6FF-9054-0B1E-D9BA-2DA997CB7E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647599" y="3772918"/>
              <a:ext cx="832660" cy="460165"/>
            </a:xfrm>
            <a:prstGeom prst="rect">
              <a:avLst/>
            </a:prstGeom>
          </p:spPr>
        </p:pic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BFB9D9C0-054F-64C9-8F36-420D15FC16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096158" y="4522977"/>
              <a:ext cx="872853" cy="460165"/>
            </a:xfrm>
            <a:prstGeom prst="rect">
              <a:avLst/>
            </a:prstGeom>
          </p:spPr>
        </p:pic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61F49CE6-3DFA-53B5-659D-ED09C372C3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372053" y="4139756"/>
              <a:ext cx="872853" cy="460165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6D483A80-8829-6DFF-9B74-06F70B13FE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856635" y="3381957"/>
              <a:ext cx="872853" cy="460165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E5279414-03A6-3CBA-BE83-892A2E8D46E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r="90398"/>
            <a:stretch/>
          </p:blipFill>
          <p:spPr>
            <a:xfrm>
              <a:off x="10484007" y="1950186"/>
              <a:ext cx="271176" cy="3490713"/>
            </a:xfrm>
            <a:prstGeom prst="rect">
              <a:avLst/>
            </a:prstGeom>
          </p:spPr>
        </p:pic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7E32A9F-47DE-D4AA-B1AA-7234A5AF836F}"/>
                </a:ext>
              </a:extLst>
            </p:cNvPr>
            <p:cNvSpPr txBox="1"/>
            <p:nvPr/>
          </p:nvSpPr>
          <p:spPr>
            <a:xfrm>
              <a:off x="8483391" y="2569260"/>
              <a:ext cx="1772138" cy="307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i="1" dirty="0">
                  <a:solidFill>
                    <a:srgbClr val="04530E"/>
                  </a:solidFill>
                </a:rPr>
                <a:t>Proposed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A792C60-E1F1-6430-20D1-2BCCB2D84D61}"/>
              </a:ext>
            </a:extLst>
          </p:cNvPr>
          <p:cNvGrpSpPr/>
          <p:nvPr/>
        </p:nvGrpSpPr>
        <p:grpSpPr>
          <a:xfrm>
            <a:off x="7967736" y="2646735"/>
            <a:ext cx="3889155" cy="3204408"/>
            <a:chOff x="5198818" y="1338672"/>
            <a:chExt cx="5156419" cy="4248551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4E5FE173-F807-46F9-189C-7CDEC997B09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33551" y="1787556"/>
              <a:ext cx="0" cy="3522679"/>
            </a:xfrm>
            <a:prstGeom prst="line">
              <a:avLst/>
            </a:prstGeom>
            <a:ln w="19050">
              <a:prstDash val="sysDot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1C3ACD73-4B5B-01F4-9652-A0F4CD5832D9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2957579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4AD4C108-6AF4-C9AC-0483-A78C2EC3E0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98818" y="5117143"/>
              <a:ext cx="676916" cy="470080"/>
            </a:xfrm>
            <a:prstGeom prst="rect">
              <a:avLst/>
            </a:prstGeom>
          </p:spPr>
        </p:pic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C2B7DFC9-9A7C-C5B8-4AA9-8CBC71748E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40849" y="5117143"/>
              <a:ext cx="676916" cy="470080"/>
            </a:xfrm>
            <a:prstGeom prst="rect">
              <a:avLst/>
            </a:prstGeom>
          </p:spPr>
        </p:pic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9794E04C-14A0-5DAD-465A-4DEA9F52CBCB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3600441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341B7E4E-EDAB-0785-751F-7788AE634923}"/>
                </a:ext>
              </a:extLst>
            </p:cNvPr>
            <p:cNvSpPr txBox="1"/>
            <p:nvPr/>
          </p:nvSpPr>
          <p:spPr>
            <a:xfrm>
              <a:off x="8025615" y="2900284"/>
              <a:ext cx="17721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i="1" dirty="0">
                  <a:solidFill>
                    <a:srgbClr val="04530E"/>
                  </a:solidFill>
                </a:rPr>
                <a:t>Proposed</a:t>
              </a:r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F84C0F78-1628-FA2B-817C-562745567BF6}"/>
                </a:ext>
              </a:extLst>
            </p:cNvPr>
            <p:cNvCxnSpPr>
              <a:cxnSpLocks/>
              <a:endCxn id="71" idx="3"/>
            </p:cNvCxnSpPr>
            <p:nvPr/>
          </p:nvCxnSpPr>
          <p:spPr>
            <a:xfrm flipV="1">
              <a:off x="6233551" y="2179423"/>
              <a:ext cx="2349550" cy="3130812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B3FA6B36-A227-1FFD-988B-EBC3DA85FD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35792" y="2667346"/>
              <a:ext cx="396152" cy="556109"/>
            </a:xfrm>
            <a:prstGeom prst="rect">
              <a:avLst/>
            </a:prstGeom>
          </p:spPr>
        </p:pic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E47C1CD9-6555-248A-5406-71D0755051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25567" y="3279443"/>
              <a:ext cx="396152" cy="556109"/>
            </a:xfrm>
            <a:prstGeom prst="rect">
              <a:avLst/>
            </a:prstGeom>
          </p:spPr>
        </p:pic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3F2FDB97-B130-4657-CA69-E898009BD27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31929" t="9387" r="39954" b="82983"/>
            <a:stretch/>
          </p:blipFill>
          <p:spPr>
            <a:xfrm>
              <a:off x="7199773" y="1760804"/>
              <a:ext cx="1003175" cy="288468"/>
            </a:xfrm>
            <a:prstGeom prst="rect">
              <a:avLst/>
            </a:prstGeom>
          </p:spPr>
        </p:pic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511443C-E179-3CE0-E4D6-2D324FAE55F9}"/>
                </a:ext>
              </a:extLst>
            </p:cNvPr>
            <p:cNvSpPr txBox="1"/>
            <p:nvPr/>
          </p:nvSpPr>
          <p:spPr>
            <a:xfrm>
              <a:off x="6361753" y="3294628"/>
              <a:ext cx="17721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Fixation </a:t>
              </a:r>
            </a:p>
          </p:txBody>
        </p:sp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D5B9904B-9292-0FEB-5E42-B55D496259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70436" y="1338672"/>
              <a:ext cx="872853" cy="460165"/>
            </a:xfrm>
            <a:prstGeom prst="rect">
              <a:avLst/>
            </a:prstGeom>
          </p:spPr>
        </p:pic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09CB8060-73B1-ABE8-1F74-EB01E148B440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2219198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491FE3E4-64FA-6CE0-0D4A-2551B3CBF3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369855" y="1997312"/>
              <a:ext cx="872853" cy="460165"/>
            </a:xfrm>
            <a:prstGeom prst="rect">
              <a:avLst/>
            </a:prstGeom>
          </p:spPr>
        </p:pic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FD1FA48-8CAF-7D1A-2B07-2AE6E228C8F3}"/>
                </a:ext>
              </a:extLst>
            </p:cNvPr>
            <p:cNvSpPr txBox="1"/>
            <p:nvPr/>
          </p:nvSpPr>
          <p:spPr>
            <a:xfrm>
              <a:off x="8583100" y="1830575"/>
              <a:ext cx="17721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Original</a:t>
              </a:r>
            </a:p>
          </p:txBody>
        </p:sp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042E2CAE-846F-539D-D69F-424732D9E3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86949" y="1901368"/>
              <a:ext cx="396152" cy="556109"/>
            </a:xfrm>
            <a:prstGeom prst="rect">
              <a:avLst/>
            </a:prstGeom>
          </p:spPr>
        </p:pic>
      </p:grpSp>
      <p:pic>
        <p:nvPicPr>
          <p:cNvPr id="72" name="Picture 71">
            <a:extLst>
              <a:ext uri="{FF2B5EF4-FFF2-40B4-BE49-F238E27FC236}">
                <a16:creationId xmlns:a16="http://schemas.microsoft.com/office/drawing/2014/main" id="{79A65843-B692-11A6-33EC-12C2A2783E0B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598116" y="3358224"/>
            <a:ext cx="672522" cy="354551"/>
          </a:xfrm>
          <a:prstGeom prst="rect">
            <a:avLst/>
          </a:prstGeom>
        </p:spPr>
      </p:pic>
      <p:sp>
        <p:nvSpPr>
          <p:cNvPr id="74" name="Rectangle 73">
            <a:extLst>
              <a:ext uri="{FF2B5EF4-FFF2-40B4-BE49-F238E27FC236}">
                <a16:creationId xmlns:a16="http://schemas.microsoft.com/office/drawing/2014/main" id="{3A5612C9-DD50-465B-BF8C-25B0F7DB5D03}"/>
              </a:ext>
            </a:extLst>
          </p:cNvPr>
          <p:cNvSpPr/>
          <p:nvPr/>
        </p:nvSpPr>
        <p:spPr>
          <a:xfrm>
            <a:off x="5281214" y="4805634"/>
            <a:ext cx="657291" cy="244899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F144108-8B17-B8EE-8900-F8DD86DE13E7}"/>
              </a:ext>
            </a:extLst>
          </p:cNvPr>
          <p:cNvSpPr/>
          <p:nvPr/>
        </p:nvSpPr>
        <p:spPr>
          <a:xfrm>
            <a:off x="5702219" y="4236432"/>
            <a:ext cx="245750" cy="281424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9B4190E1-707F-1B22-4DDC-CF2912647398}"/>
              </a:ext>
            </a:extLst>
          </p:cNvPr>
          <p:cNvSpPr/>
          <p:nvPr/>
        </p:nvSpPr>
        <p:spPr>
          <a:xfrm>
            <a:off x="9782812" y="3424803"/>
            <a:ext cx="269335" cy="199530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0A17C409-409E-29C4-CF26-098E3739DC98}"/>
              </a:ext>
            </a:extLst>
          </p:cNvPr>
          <p:cNvSpPr/>
          <p:nvPr/>
        </p:nvSpPr>
        <p:spPr>
          <a:xfrm>
            <a:off x="9738522" y="2895292"/>
            <a:ext cx="482741" cy="320632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AD2E4D-C9EA-0E4C-8CDC-E2D32C8F5C0D}"/>
              </a:ext>
            </a:extLst>
          </p:cNvPr>
          <p:cNvSpPr txBox="1"/>
          <p:nvPr/>
        </p:nvSpPr>
        <p:spPr>
          <a:xfrm>
            <a:off x="423215" y="3906698"/>
            <a:ext cx="37962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>
                <a:solidFill>
                  <a:srgbClr val="A02B93"/>
                </a:solidFill>
              </a:rPr>
              <a:t>Task</a:t>
            </a:r>
            <a:r>
              <a:rPr lang="en-US" sz="2000" dirty="0">
                <a:solidFill>
                  <a:srgbClr val="A02B93"/>
                </a:solidFill>
              </a:rPr>
              <a:t>: Which target looks closer?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4005158-046C-B2B1-C0BD-C2731C195E0E}"/>
              </a:ext>
            </a:extLst>
          </p:cNvPr>
          <p:cNvSpPr/>
          <p:nvPr/>
        </p:nvSpPr>
        <p:spPr>
          <a:xfrm>
            <a:off x="5635943" y="3338621"/>
            <a:ext cx="291547" cy="180980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277F57-C5A0-A200-8474-47468B5756D5}"/>
              </a:ext>
            </a:extLst>
          </p:cNvPr>
          <p:cNvSpPr/>
          <p:nvPr/>
        </p:nvSpPr>
        <p:spPr>
          <a:xfrm>
            <a:off x="5952493" y="3347353"/>
            <a:ext cx="244876" cy="222641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C111051-05B0-C99D-E7C6-7D97E04948A5}"/>
              </a:ext>
            </a:extLst>
          </p:cNvPr>
          <p:cNvSpPr txBox="1"/>
          <p:nvPr/>
        </p:nvSpPr>
        <p:spPr>
          <a:xfrm>
            <a:off x="5844663" y="3313869"/>
            <a:ext cx="4051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8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C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47C17F2-CDE1-E8DC-8884-77BF41D168C0}"/>
              </a:ext>
            </a:extLst>
          </p:cNvPr>
          <p:cNvSpPr txBox="1"/>
          <p:nvPr/>
        </p:nvSpPr>
        <p:spPr>
          <a:xfrm>
            <a:off x="9514979" y="3536567"/>
            <a:ext cx="4051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800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C</a:t>
            </a:r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1BEC7ED-18D9-7C21-9F33-B0A56D2F94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8709" y="3252454"/>
            <a:ext cx="649986" cy="34267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7C3C694-A8B8-ACE6-2B4E-5CBA876595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13423" y="3365957"/>
            <a:ext cx="649986" cy="34267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3683F15-2609-2ACE-3CD9-FA151A0B1AF8}"/>
              </a:ext>
            </a:extLst>
          </p:cNvPr>
          <p:cNvSpPr/>
          <p:nvPr/>
        </p:nvSpPr>
        <p:spPr>
          <a:xfrm>
            <a:off x="9567285" y="3627932"/>
            <a:ext cx="269335" cy="231357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0FC6B66-0078-E968-16CB-6E4E2E5786B8}"/>
              </a:ext>
            </a:extLst>
          </p:cNvPr>
          <p:cNvSpPr/>
          <p:nvPr/>
        </p:nvSpPr>
        <p:spPr>
          <a:xfrm>
            <a:off x="9796506" y="3419410"/>
            <a:ext cx="291547" cy="225272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6C1FCEE-312F-EDD0-AD1B-8FF86D5A8FEA}"/>
              </a:ext>
            </a:extLst>
          </p:cNvPr>
          <p:cNvSpPr/>
          <p:nvPr/>
        </p:nvSpPr>
        <p:spPr>
          <a:xfrm>
            <a:off x="5658125" y="3333700"/>
            <a:ext cx="291547" cy="187932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F25B92E-CE7C-8AD2-BD25-F9201CD028B2}"/>
              </a:ext>
            </a:extLst>
          </p:cNvPr>
          <p:cNvSpPr/>
          <p:nvPr/>
        </p:nvSpPr>
        <p:spPr>
          <a:xfrm>
            <a:off x="5942787" y="3413615"/>
            <a:ext cx="291547" cy="226944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BC70918-5315-47EB-D9E8-31A995AC7F3C}"/>
              </a:ext>
            </a:extLst>
          </p:cNvPr>
          <p:cNvSpPr txBox="1"/>
          <p:nvPr/>
        </p:nvSpPr>
        <p:spPr>
          <a:xfrm>
            <a:off x="5873239" y="4293117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m</a:t>
            </a:r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DB16167-A6DF-605A-A28F-3ED42B3466D4}"/>
              </a:ext>
            </a:extLst>
          </p:cNvPr>
          <p:cNvSpPr txBox="1"/>
          <p:nvPr/>
        </p:nvSpPr>
        <p:spPr>
          <a:xfrm>
            <a:off x="9409717" y="3221668"/>
            <a:ext cx="4779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m</a:t>
            </a:r>
            <a:endParaRPr lang="en-US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52F1B972-EBD2-214A-496E-A7B31EC124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6473" y="4198931"/>
            <a:ext cx="649986" cy="34267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14A827D2-0C5C-58B7-6F96-92546D0A4DF1}"/>
              </a:ext>
            </a:extLst>
          </p:cNvPr>
          <p:cNvSpPr/>
          <p:nvPr/>
        </p:nvSpPr>
        <p:spPr>
          <a:xfrm>
            <a:off x="5702779" y="4226107"/>
            <a:ext cx="231804" cy="281424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7E0003D-6389-BA6C-80C3-ECC75A643234}"/>
              </a:ext>
            </a:extLst>
          </p:cNvPr>
          <p:cNvSpPr/>
          <p:nvPr/>
        </p:nvSpPr>
        <p:spPr>
          <a:xfrm>
            <a:off x="5950650" y="4387425"/>
            <a:ext cx="331244" cy="281424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F50E35C-11D2-DEAC-623C-FD721778795E}"/>
              </a:ext>
            </a:extLst>
          </p:cNvPr>
          <p:cNvSpPr/>
          <p:nvPr/>
        </p:nvSpPr>
        <p:spPr>
          <a:xfrm>
            <a:off x="9496848" y="3321855"/>
            <a:ext cx="278016" cy="221371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B723B3B-3B69-751B-4A98-6AF45F821FE3}"/>
              </a:ext>
            </a:extLst>
          </p:cNvPr>
          <p:cNvSpPr txBox="1"/>
          <p:nvPr/>
        </p:nvSpPr>
        <p:spPr>
          <a:xfrm>
            <a:off x="5661839" y="4614314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800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1</a:t>
            </a:r>
            <a:endParaRPr lang="en-US" dirty="0">
              <a:solidFill>
                <a:srgbClr val="04530E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A211B2C-DE98-FEE3-74F2-EBD338A7128F}"/>
              </a:ext>
            </a:extLst>
          </p:cNvPr>
          <p:cNvSpPr txBox="1"/>
          <p:nvPr/>
        </p:nvSpPr>
        <p:spPr>
          <a:xfrm>
            <a:off x="9387353" y="2607880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f</a:t>
            </a:r>
            <a:r>
              <a:rPr lang="en-US" sz="1800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1</a:t>
            </a:r>
            <a:endParaRPr lang="en-US" dirty="0">
              <a:solidFill>
                <a:srgbClr val="04530E"/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0DF0A329-9951-B0C9-36D5-27BEDB77655F}"/>
              </a:ext>
            </a:extLst>
          </p:cNvPr>
          <p:cNvSpPr txBox="1"/>
          <p:nvPr/>
        </p:nvSpPr>
        <p:spPr>
          <a:xfrm>
            <a:off x="5458281" y="4902648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i="1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2</a:t>
            </a:r>
            <a:endParaRPr lang="en-US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69833437-3FBF-516F-5CA8-2B49A04205B0}"/>
              </a:ext>
            </a:extLst>
          </p:cNvPr>
          <p:cNvSpPr txBox="1"/>
          <p:nvPr/>
        </p:nvSpPr>
        <p:spPr>
          <a:xfrm>
            <a:off x="9694480" y="2622002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f</a:t>
            </a:r>
            <a:r>
              <a:rPr lang="en-US" i="1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2</a:t>
            </a:r>
            <a:endParaRPr lang="en-US" dirty="0"/>
          </a:p>
        </p:txBody>
      </p:sp>
      <p:pic>
        <p:nvPicPr>
          <p:cNvPr id="88" name="Picture 87">
            <a:extLst>
              <a:ext uri="{FF2B5EF4-FFF2-40B4-BE49-F238E27FC236}">
                <a16:creationId xmlns:a16="http://schemas.microsoft.com/office/drawing/2014/main" id="{5EB768E7-5B8E-69B3-9D95-8D18D48D5A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0202" y="4761251"/>
            <a:ext cx="649986" cy="342670"/>
          </a:xfrm>
          <a:prstGeom prst="rect">
            <a:avLst/>
          </a:prstGeom>
        </p:spPr>
      </p:pic>
      <p:sp>
        <p:nvSpPr>
          <p:cNvPr id="91" name="TextBox 90">
            <a:extLst>
              <a:ext uri="{FF2B5EF4-FFF2-40B4-BE49-F238E27FC236}">
                <a16:creationId xmlns:a16="http://schemas.microsoft.com/office/drawing/2014/main" id="{D5D78420-134F-4E6E-74BD-617810A54BF2}"/>
              </a:ext>
            </a:extLst>
          </p:cNvPr>
          <p:cNvSpPr txBox="1"/>
          <p:nvPr/>
        </p:nvSpPr>
        <p:spPr>
          <a:xfrm>
            <a:off x="5261047" y="5188228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i="1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3</a:t>
            </a:r>
            <a:endParaRPr lang="en-US" dirty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69619891-77FD-D5B5-A982-8CD830D63F21}"/>
              </a:ext>
            </a:extLst>
          </p:cNvPr>
          <p:cNvSpPr txBox="1"/>
          <p:nvPr/>
        </p:nvSpPr>
        <p:spPr>
          <a:xfrm>
            <a:off x="9939921" y="2605104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f</a:t>
            </a:r>
            <a:r>
              <a:rPr lang="en-US" i="1" baseline="-25000" dirty="0"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3</a:t>
            </a:r>
            <a:endParaRPr lang="en-US" dirty="0"/>
          </a:p>
        </p:txBody>
      </p:sp>
      <p:pic>
        <p:nvPicPr>
          <p:cNvPr id="93" name="Picture 92">
            <a:extLst>
              <a:ext uri="{FF2B5EF4-FFF2-40B4-BE49-F238E27FC236}">
                <a16:creationId xmlns:a16="http://schemas.microsoft.com/office/drawing/2014/main" id="{18D04492-6F0D-2060-7545-4317607E57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4000" y="5046872"/>
            <a:ext cx="649986" cy="342670"/>
          </a:xfrm>
          <a:prstGeom prst="rect">
            <a:avLst/>
          </a:prstGeom>
        </p:spPr>
      </p:pic>
      <p:sp>
        <p:nvSpPr>
          <p:cNvPr id="79" name="Rectangle 78">
            <a:extLst>
              <a:ext uri="{FF2B5EF4-FFF2-40B4-BE49-F238E27FC236}">
                <a16:creationId xmlns:a16="http://schemas.microsoft.com/office/drawing/2014/main" id="{C3289937-D547-561F-13EF-A0FF8C5ADC1E}"/>
              </a:ext>
            </a:extLst>
          </p:cNvPr>
          <p:cNvSpPr/>
          <p:nvPr/>
        </p:nvSpPr>
        <p:spPr>
          <a:xfrm>
            <a:off x="5021576" y="4812963"/>
            <a:ext cx="726726" cy="740753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72494635-2072-6D10-C45B-578F4BC93F94}"/>
              </a:ext>
            </a:extLst>
          </p:cNvPr>
          <p:cNvSpPr/>
          <p:nvPr/>
        </p:nvSpPr>
        <p:spPr>
          <a:xfrm>
            <a:off x="9666015" y="2664183"/>
            <a:ext cx="555249" cy="278667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27812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23999" y="2054653"/>
            <a:ext cx="9144000" cy="137434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000" dirty="0"/>
              <a:t>II. Overdriving Visual Depth Perception via Sound Modulation in VR</a:t>
            </a:r>
            <a:endParaRPr sz="8000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14F67ACB-C3D2-F58B-0B65-EAD1F62DF1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4079875"/>
            <a:ext cx="9144000" cy="460320"/>
          </a:xfrm>
        </p:spPr>
        <p:txBody>
          <a:bodyPr>
            <a:normAutofit/>
          </a:bodyPr>
          <a:lstStyle/>
          <a:p>
            <a:r>
              <a:rPr lang="en-US" dirty="0"/>
              <a:t>User Study - Results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CE0AB7-548F-7D4D-DE4F-856B6099A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75</a:t>
            </a:fld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FCF8ABA0-206F-B317-F250-863C7B346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13386-F7D0-42B6-87DE-20E1C78720CA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3" name="Footer Placeholder 11">
            <a:extLst>
              <a:ext uri="{FF2B5EF4-FFF2-40B4-BE49-F238E27FC236}">
                <a16:creationId xmlns:a16="http://schemas.microsoft.com/office/drawing/2014/main" id="{AFC9E101-5074-7787-45B2-70A183E6A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5784" y="6310312"/>
            <a:ext cx="5400431" cy="365125"/>
          </a:xfrm>
        </p:spPr>
        <p:txBody>
          <a:bodyPr/>
          <a:lstStyle/>
          <a:p>
            <a:r>
              <a:rPr lang="en-US"/>
              <a:t>II. Overdriving Visual Depth Perception via Sound Modulation in VR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93569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10FC9EF-BBB4-B621-1B6F-046E9E5A78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6588" b="12888"/>
          <a:stretch/>
        </p:blipFill>
        <p:spPr>
          <a:xfrm>
            <a:off x="7634102" y="2613878"/>
            <a:ext cx="2954264" cy="218672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655721F-4F54-9B94-EB5B-A22B2DABB8DD}"/>
              </a:ext>
            </a:extLst>
          </p:cNvPr>
          <p:cNvSpPr/>
          <p:nvPr/>
        </p:nvSpPr>
        <p:spPr>
          <a:xfrm>
            <a:off x="4691837" y="2397678"/>
            <a:ext cx="5896529" cy="24029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61F3EDF-4914-3E89-589F-2DC4C9633F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7624" y="2526576"/>
            <a:ext cx="3566478" cy="267706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11E0A91-DFAC-FA33-A6A1-A3D03B61B740}"/>
              </a:ext>
            </a:extLst>
          </p:cNvPr>
          <p:cNvSpPr txBox="1"/>
          <p:nvPr/>
        </p:nvSpPr>
        <p:spPr>
          <a:xfrm>
            <a:off x="4557899" y="4218421"/>
            <a:ext cx="2021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Chance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9EE7F50-C227-AAEA-447E-FAEF5D377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65789F-F322-B6BE-8873-A2C460A98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II. Overdriving Visual Depth Perception via Sound Modulation in VR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F220A63-7CCA-7EA0-4F8E-8416BA49B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FB804-BA70-4586-9808-0DE4B76DEF5B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4C0816-0AA9-27C6-EEF5-11B070D03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76</a:t>
            </a:fld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2733B3-C8B4-0846-C7EA-6D533AF1E962}"/>
              </a:ext>
            </a:extLst>
          </p:cNvPr>
          <p:cNvSpPr txBox="1"/>
          <p:nvPr/>
        </p:nvSpPr>
        <p:spPr>
          <a:xfrm>
            <a:off x="908383" y="1623917"/>
            <a:ext cx="54685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A02B93"/>
                </a:solidFill>
              </a:rPr>
              <a:t>Which target looks closer?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Success Rate: Target </a:t>
            </a:r>
            <a:r>
              <a:rPr lang="en-US" sz="2000" u="sng" dirty="0"/>
              <a:t>visually closer</a:t>
            </a:r>
            <a:r>
              <a:rPr lang="en-US" sz="2000" dirty="0"/>
              <a:t> selected</a:t>
            </a:r>
            <a:endParaRPr lang="en-US" sz="2000" b="1" dirty="0">
              <a:latin typeface="Linux Libertine Display" panose="02000503000000000000" pitchFamily="2" charset="0"/>
              <a:ea typeface="Linux Libertine Display" panose="02000503000000000000" pitchFamily="2" charset="0"/>
              <a:cs typeface="Linux Libertine Display" panose="02000503000000000000" pitchFamily="2" charset="0"/>
            </a:endParaRPr>
          </a:p>
          <a:p>
            <a:endParaRPr lang="en-US" sz="20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E8F98CE-C59C-578E-6867-D166A7E0BAB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7429"/>
          <a:stretch/>
        </p:blipFill>
        <p:spPr>
          <a:xfrm>
            <a:off x="1675075" y="5636488"/>
            <a:ext cx="8841850" cy="31556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EE0CAE0-B09B-99EF-AA1F-BF2AA5517DFC}"/>
              </a:ext>
            </a:extLst>
          </p:cNvPr>
          <p:cNvGrpSpPr/>
          <p:nvPr/>
        </p:nvGrpSpPr>
        <p:grpSpPr>
          <a:xfrm>
            <a:off x="175116" y="2823901"/>
            <a:ext cx="3765570" cy="2590050"/>
            <a:chOff x="5198818" y="2109094"/>
            <a:chExt cx="5056711" cy="3478129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6DE64BF-794C-1344-2097-E5A2119B4AFF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2957579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9383192E-9AAE-1DE4-9148-8CACB52BCC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98818" y="5117143"/>
              <a:ext cx="676916" cy="47008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50FA7CF3-AD47-ED18-6DBF-C3C5F5F80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40849" y="5117143"/>
              <a:ext cx="676916" cy="470080"/>
            </a:xfrm>
            <a:prstGeom prst="rect">
              <a:avLst/>
            </a:prstGeom>
          </p:spPr>
        </p:pic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6A349CA-6717-B6BD-0E5D-0864B9987443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3600441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DCD5D3C-E499-3068-40A9-68402E056E83}"/>
                </a:ext>
              </a:extLst>
            </p:cNvPr>
            <p:cNvSpPr txBox="1"/>
            <p:nvPr/>
          </p:nvSpPr>
          <p:spPr>
            <a:xfrm>
              <a:off x="6330770" y="3260760"/>
              <a:ext cx="1772138" cy="4133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Original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B03FEE5-D9F7-3720-4780-FB113838E6AF}"/>
                </a:ext>
              </a:extLst>
            </p:cNvPr>
            <p:cNvCxnSpPr>
              <a:cxnSpLocks/>
              <a:endCxn id="23" idx="2"/>
            </p:cNvCxnSpPr>
            <p:nvPr/>
          </p:nvCxnSpPr>
          <p:spPr>
            <a:xfrm flipV="1">
              <a:off x="6179033" y="3034815"/>
              <a:ext cx="2055945" cy="2275547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953F4BDF-FB4A-8B6B-7D30-E582F9252B8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036902" y="2478706"/>
              <a:ext cx="396152" cy="556109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8C1C9D8C-88E0-920C-6F3D-2EABA9569D3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125525" y="2990207"/>
              <a:ext cx="872854" cy="460165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C0E6E541-ED98-B08D-41C7-047F25E8B73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351021" y="3360416"/>
              <a:ext cx="396152" cy="556109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F9D64096-60D8-EC48-7B6A-0FCE8C19ABC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828905" y="2109094"/>
              <a:ext cx="872853" cy="460165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65BBE2CF-2EFC-611D-F934-5B5CDE1515A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647599" y="3772918"/>
              <a:ext cx="832660" cy="460165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758CACAF-A6F1-2A0D-858A-E07B56DA617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096158" y="4522977"/>
              <a:ext cx="872853" cy="460165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076339A8-E59B-8AF9-D57D-784DD45B5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372053" y="4139756"/>
              <a:ext cx="872853" cy="460165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859ED189-9FFB-77C5-C334-9A2B7248C1A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856635" y="3381957"/>
              <a:ext cx="872853" cy="460165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D068C16-6A37-CFFD-C1EE-7CBA8A0BE8B6}"/>
                </a:ext>
              </a:extLst>
            </p:cNvPr>
            <p:cNvSpPr txBox="1"/>
            <p:nvPr/>
          </p:nvSpPr>
          <p:spPr>
            <a:xfrm>
              <a:off x="8483391" y="2569260"/>
              <a:ext cx="1772138" cy="307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i="1" dirty="0">
                  <a:solidFill>
                    <a:srgbClr val="04530E"/>
                  </a:solidFill>
                </a:rPr>
                <a:t>Proposed</a:t>
              </a: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96126199-0C97-9383-9356-95DE9C225291}"/>
              </a:ext>
            </a:extLst>
          </p:cNvPr>
          <p:cNvSpPr/>
          <p:nvPr/>
        </p:nvSpPr>
        <p:spPr>
          <a:xfrm>
            <a:off x="2597441" y="2921373"/>
            <a:ext cx="244876" cy="222641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0CD8615-497C-5374-B406-467F73B76660}"/>
              </a:ext>
            </a:extLst>
          </p:cNvPr>
          <p:cNvSpPr txBox="1"/>
          <p:nvPr/>
        </p:nvSpPr>
        <p:spPr>
          <a:xfrm>
            <a:off x="2489611" y="2887889"/>
            <a:ext cx="4051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800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C</a:t>
            </a:r>
            <a:endParaRPr lang="en-US" dirty="0">
              <a:solidFill>
                <a:srgbClr val="04530E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2D1A51A-556D-71BD-7AFE-F3C0F5B7EDE6}"/>
              </a:ext>
            </a:extLst>
          </p:cNvPr>
          <p:cNvSpPr txBox="1"/>
          <p:nvPr/>
        </p:nvSpPr>
        <p:spPr>
          <a:xfrm>
            <a:off x="2518187" y="3867137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m</a:t>
            </a:r>
            <a:endParaRPr lang="en-US" dirty="0">
              <a:solidFill>
                <a:srgbClr val="04530E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6246F49-1E98-E2A1-4B88-EDE6B060E25B}"/>
              </a:ext>
            </a:extLst>
          </p:cNvPr>
          <p:cNvSpPr txBox="1"/>
          <p:nvPr/>
        </p:nvSpPr>
        <p:spPr>
          <a:xfrm>
            <a:off x="2306787" y="4188334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800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1</a:t>
            </a:r>
            <a:endParaRPr lang="en-US" dirty="0">
              <a:solidFill>
                <a:srgbClr val="04530E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C96D05F-AD15-E90E-B0BB-0962901109A3}"/>
              </a:ext>
            </a:extLst>
          </p:cNvPr>
          <p:cNvSpPr txBox="1"/>
          <p:nvPr/>
        </p:nvSpPr>
        <p:spPr>
          <a:xfrm>
            <a:off x="2103229" y="4476668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i="1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2</a:t>
            </a:r>
            <a:endParaRPr lang="en-US" dirty="0">
              <a:solidFill>
                <a:srgbClr val="04530E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C0C3C55-4AB2-C2A9-E6C1-604BC270D540}"/>
              </a:ext>
            </a:extLst>
          </p:cNvPr>
          <p:cNvSpPr txBox="1"/>
          <p:nvPr/>
        </p:nvSpPr>
        <p:spPr>
          <a:xfrm>
            <a:off x="1905995" y="4762248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i="1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3</a:t>
            </a:r>
            <a:endParaRPr lang="en-US" dirty="0">
              <a:solidFill>
                <a:srgbClr val="04530E"/>
              </a:solidFill>
            </a:endParaRP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9A0EFB03-B577-E7B2-DAA0-C58E40A5913A}"/>
              </a:ext>
            </a:extLst>
          </p:cNvPr>
          <p:cNvCxnSpPr>
            <a:cxnSpLocks/>
          </p:cNvCxnSpPr>
          <p:nvPr/>
        </p:nvCxnSpPr>
        <p:spPr>
          <a:xfrm flipV="1">
            <a:off x="905051" y="2580412"/>
            <a:ext cx="0" cy="2623225"/>
          </a:xfrm>
          <a:prstGeom prst="line">
            <a:avLst/>
          </a:prstGeom>
          <a:ln w="19050">
            <a:prstDash val="sys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57" name="Picture 56">
            <a:extLst>
              <a:ext uri="{FF2B5EF4-FFF2-40B4-BE49-F238E27FC236}">
                <a16:creationId xmlns:a16="http://schemas.microsoft.com/office/drawing/2014/main" id="{EB838450-B0EE-0FC1-D17D-6209FA254B7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90398"/>
          <a:stretch/>
        </p:blipFill>
        <p:spPr>
          <a:xfrm>
            <a:off x="282312" y="2407528"/>
            <a:ext cx="201936" cy="2599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10504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10FC9EF-BBB4-B621-1B6F-046E9E5A78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6588" b="12888"/>
          <a:stretch/>
        </p:blipFill>
        <p:spPr>
          <a:xfrm>
            <a:off x="7634102" y="2613878"/>
            <a:ext cx="2954264" cy="218672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655721F-4F54-9B94-EB5B-A22B2DABB8DD}"/>
              </a:ext>
            </a:extLst>
          </p:cNvPr>
          <p:cNvSpPr/>
          <p:nvPr/>
        </p:nvSpPr>
        <p:spPr>
          <a:xfrm>
            <a:off x="4691837" y="2397678"/>
            <a:ext cx="5896529" cy="24029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88A26C10-427D-3966-3C6D-4C71AED1F372}"/>
              </a:ext>
            </a:extLst>
          </p:cNvPr>
          <p:cNvCxnSpPr/>
          <p:nvPr/>
        </p:nvCxnSpPr>
        <p:spPr>
          <a:xfrm>
            <a:off x="4835931" y="5288877"/>
            <a:ext cx="2520135" cy="0"/>
          </a:xfrm>
          <a:prstGeom prst="straightConnector1">
            <a:avLst/>
          </a:prstGeom>
          <a:ln>
            <a:solidFill>
              <a:srgbClr val="00CC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8F37507-7525-7E40-769F-515BDA313E02}"/>
              </a:ext>
            </a:extLst>
          </p:cNvPr>
          <p:cNvSpPr txBox="1"/>
          <p:nvPr/>
        </p:nvSpPr>
        <p:spPr>
          <a:xfrm>
            <a:off x="4593778" y="5276179"/>
            <a:ext cx="3228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CC00"/>
                </a:solidFill>
              </a:rPr>
              <a:t>Stronger sound modulation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ACA5535-9D14-B1EF-E22B-EA1C39B01904}"/>
              </a:ext>
            </a:extLst>
          </p:cNvPr>
          <p:cNvCxnSpPr>
            <a:cxnSpLocks/>
          </p:cNvCxnSpPr>
          <p:nvPr/>
        </p:nvCxnSpPr>
        <p:spPr>
          <a:xfrm>
            <a:off x="7908796" y="3033410"/>
            <a:ext cx="0" cy="1699260"/>
          </a:xfrm>
          <a:prstGeom prst="straightConnector1">
            <a:avLst/>
          </a:prstGeom>
          <a:ln>
            <a:solidFill>
              <a:schemeClr val="tx2">
                <a:lumMod val="50000"/>
                <a:lumOff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AF3F33F-EC34-4ED5-23A9-0F38594001B7}"/>
              </a:ext>
            </a:extLst>
          </p:cNvPr>
          <p:cNvSpPr txBox="1"/>
          <p:nvPr/>
        </p:nvSpPr>
        <p:spPr>
          <a:xfrm rot="5400000">
            <a:off x="6713846" y="3891833"/>
            <a:ext cx="3002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Stronger overdriving effect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6E83E6B-98C1-09E7-8D0C-E49162327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932C6188-D1D5-A4F7-DA01-C195C3121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II. Overdriving Visual Depth Perception via Sound Modulation in VR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FDCBF8F1-A11A-9527-9D3D-3E64A555B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2D39A-D560-4812-ACE2-FA308B5A995D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977DF8B2-E263-F9BC-9432-5DE00A75C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77</a:t>
            </a:fld>
            <a:endParaRPr lang="en-US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FBD6A5D9-966C-B609-6401-C9EC1F75E6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7429"/>
          <a:stretch/>
        </p:blipFill>
        <p:spPr>
          <a:xfrm>
            <a:off x="1675075" y="5636488"/>
            <a:ext cx="8841850" cy="31556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0DE9275-B53E-5D13-A723-FF3DAF92AA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7624" y="2526576"/>
            <a:ext cx="3566478" cy="2677061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77A14A41-6C33-4837-6A8D-35878AFA9E29}"/>
              </a:ext>
            </a:extLst>
          </p:cNvPr>
          <p:cNvSpPr txBox="1"/>
          <p:nvPr/>
        </p:nvSpPr>
        <p:spPr>
          <a:xfrm>
            <a:off x="4557899" y="4218421"/>
            <a:ext cx="2021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Chance Level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EDD997-9131-285E-28F0-001B22F1BB7C}"/>
              </a:ext>
            </a:extLst>
          </p:cNvPr>
          <p:cNvSpPr txBox="1"/>
          <p:nvPr/>
        </p:nvSpPr>
        <p:spPr>
          <a:xfrm>
            <a:off x="908383" y="1623917"/>
            <a:ext cx="54685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A02B93"/>
                </a:solidFill>
              </a:rPr>
              <a:t>Which target looks closer?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Success Rate: Target </a:t>
            </a:r>
            <a:r>
              <a:rPr lang="en-US" sz="2000" u="sng" dirty="0"/>
              <a:t>visually closer</a:t>
            </a:r>
            <a:r>
              <a:rPr lang="en-US" sz="2000" dirty="0"/>
              <a:t> selected</a:t>
            </a:r>
            <a:endParaRPr lang="en-US" sz="2000" b="1" dirty="0">
              <a:latin typeface="Linux Libertine Display" panose="02000503000000000000" pitchFamily="2" charset="0"/>
              <a:ea typeface="Linux Libertine Display" panose="02000503000000000000" pitchFamily="2" charset="0"/>
              <a:cs typeface="Linux Libertine Display" panose="02000503000000000000" pitchFamily="2" charset="0"/>
            </a:endParaRPr>
          </a:p>
          <a:p>
            <a:endParaRPr lang="en-US" sz="20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EF62AA8-3991-91D8-B8B8-CCACE6A2D391}"/>
              </a:ext>
            </a:extLst>
          </p:cNvPr>
          <p:cNvGrpSpPr/>
          <p:nvPr/>
        </p:nvGrpSpPr>
        <p:grpSpPr>
          <a:xfrm>
            <a:off x="175116" y="2823901"/>
            <a:ext cx="3765570" cy="2590050"/>
            <a:chOff x="5198818" y="2109094"/>
            <a:chExt cx="5056711" cy="3478129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EC32A114-3489-39C1-7E25-8F9C45804C45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2957579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BF9C6CD-957E-8CBD-CCCA-9FCEF8F289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98818" y="5117143"/>
              <a:ext cx="676916" cy="47008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8D5FB17-62AA-3CDB-6F8A-7CA5E716E4D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40849" y="5117143"/>
              <a:ext cx="676916" cy="470080"/>
            </a:xfrm>
            <a:prstGeom prst="rect">
              <a:avLst/>
            </a:prstGeom>
          </p:spPr>
        </p:pic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C1A016C-0117-9B79-7B7B-9182B8FEB36C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3600441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6A93E3F-4964-7A02-7F01-97E297048A35}"/>
                </a:ext>
              </a:extLst>
            </p:cNvPr>
            <p:cNvSpPr txBox="1"/>
            <p:nvPr/>
          </p:nvSpPr>
          <p:spPr>
            <a:xfrm>
              <a:off x="6330770" y="3260760"/>
              <a:ext cx="1772138" cy="4133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Original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2DBE97D-081D-2BBF-50ED-B223E5B3405C}"/>
                </a:ext>
              </a:extLst>
            </p:cNvPr>
            <p:cNvCxnSpPr>
              <a:cxnSpLocks/>
              <a:endCxn id="20" idx="2"/>
            </p:cNvCxnSpPr>
            <p:nvPr/>
          </p:nvCxnSpPr>
          <p:spPr>
            <a:xfrm flipV="1">
              <a:off x="6179033" y="3034815"/>
              <a:ext cx="2055945" cy="2275547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1F6C240-B37F-4D08-253B-DBF85FC67D6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036902" y="2478706"/>
              <a:ext cx="396152" cy="556109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44152155-2302-95DF-BF29-07415B46391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125525" y="2990207"/>
              <a:ext cx="872854" cy="460165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D2C2D8E7-CFBF-65C8-5BD5-631FA61154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351021" y="3360416"/>
              <a:ext cx="396152" cy="556109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1D2B6A6A-5AF0-17EE-EEBD-58ABCCE78FA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828905" y="2109094"/>
              <a:ext cx="872853" cy="460165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D890C357-CCC3-5FD8-E2C7-F321FA3D291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647599" y="3772918"/>
              <a:ext cx="832660" cy="460165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7F8CDC97-3ECD-CB66-83BA-EFEA927259A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096158" y="4522977"/>
              <a:ext cx="872853" cy="460165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C3452526-0834-3BAE-53EC-05B4F012A0B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372053" y="4139756"/>
              <a:ext cx="872853" cy="460165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5B5A1792-F05E-E9DF-4B70-01866F0C43C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856635" y="3381957"/>
              <a:ext cx="872853" cy="460165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FA8B376-C6E6-E747-6731-2B00F627B6A9}"/>
                </a:ext>
              </a:extLst>
            </p:cNvPr>
            <p:cNvSpPr txBox="1"/>
            <p:nvPr/>
          </p:nvSpPr>
          <p:spPr>
            <a:xfrm>
              <a:off x="8483391" y="2569260"/>
              <a:ext cx="1772138" cy="307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i="1" dirty="0">
                  <a:solidFill>
                    <a:srgbClr val="04530E"/>
                  </a:solidFill>
                </a:rPr>
                <a:t>Proposed</a:t>
              </a:r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194ABEBF-21A3-1D0E-3A38-A1FA7610269B}"/>
              </a:ext>
            </a:extLst>
          </p:cNvPr>
          <p:cNvSpPr/>
          <p:nvPr/>
        </p:nvSpPr>
        <p:spPr>
          <a:xfrm>
            <a:off x="2597441" y="2921373"/>
            <a:ext cx="244876" cy="222641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B891E51-3D6E-3A0D-5BC6-A875D50D6B12}"/>
              </a:ext>
            </a:extLst>
          </p:cNvPr>
          <p:cNvSpPr txBox="1"/>
          <p:nvPr/>
        </p:nvSpPr>
        <p:spPr>
          <a:xfrm>
            <a:off x="2489611" y="2887889"/>
            <a:ext cx="4051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800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C</a:t>
            </a:r>
            <a:endParaRPr lang="en-US" dirty="0">
              <a:solidFill>
                <a:srgbClr val="04530E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BA4118E-1287-4889-B0C5-03E465882044}"/>
              </a:ext>
            </a:extLst>
          </p:cNvPr>
          <p:cNvSpPr txBox="1"/>
          <p:nvPr/>
        </p:nvSpPr>
        <p:spPr>
          <a:xfrm>
            <a:off x="2518187" y="3867137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m</a:t>
            </a:r>
            <a:endParaRPr lang="en-US" dirty="0">
              <a:solidFill>
                <a:srgbClr val="04530E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B2A59ED-9317-EE3F-604C-CCD0097CF9C3}"/>
              </a:ext>
            </a:extLst>
          </p:cNvPr>
          <p:cNvSpPr txBox="1"/>
          <p:nvPr/>
        </p:nvSpPr>
        <p:spPr>
          <a:xfrm>
            <a:off x="2306787" y="4188334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800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1</a:t>
            </a:r>
            <a:endParaRPr lang="en-US" dirty="0">
              <a:solidFill>
                <a:srgbClr val="04530E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385C37C-9BCD-3E32-D4C0-BCC12A937E2B}"/>
              </a:ext>
            </a:extLst>
          </p:cNvPr>
          <p:cNvSpPr txBox="1"/>
          <p:nvPr/>
        </p:nvSpPr>
        <p:spPr>
          <a:xfrm>
            <a:off x="2103229" y="4476668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i="1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2</a:t>
            </a:r>
            <a:endParaRPr lang="en-US" dirty="0">
              <a:solidFill>
                <a:srgbClr val="04530E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D53DFAD-623C-8986-CA86-A28E2C850B5C}"/>
              </a:ext>
            </a:extLst>
          </p:cNvPr>
          <p:cNvSpPr txBox="1"/>
          <p:nvPr/>
        </p:nvSpPr>
        <p:spPr>
          <a:xfrm>
            <a:off x="1905995" y="4762248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i="1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3</a:t>
            </a:r>
            <a:endParaRPr lang="en-US" dirty="0">
              <a:solidFill>
                <a:srgbClr val="04530E"/>
              </a:solidFill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11850D9C-0127-554B-CD52-BF83FBF595BC}"/>
              </a:ext>
            </a:extLst>
          </p:cNvPr>
          <p:cNvCxnSpPr>
            <a:cxnSpLocks/>
          </p:cNvCxnSpPr>
          <p:nvPr/>
        </p:nvCxnSpPr>
        <p:spPr>
          <a:xfrm flipV="1">
            <a:off x="905051" y="2580412"/>
            <a:ext cx="0" cy="2623225"/>
          </a:xfrm>
          <a:prstGeom prst="line">
            <a:avLst/>
          </a:prstGeom>
          <a:ln w="19050">
            <a:prstDash val="sys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42" name="Picture 41">
            <a:extLst>
              <a:ext uri="{FF2B5EF4-FFF2-40B4-BE49-F238E27FC236}">
                <a16:creationId xmlns:a16="http://schemas.microsoft.com/office/drawing/2014/main" id="{F612EAB4-6C00-004A-2B51-F4FA7EC4292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90398"/>
          <a:stretch/>
        </p:blipFill>
        <p:spPr>
          <a:xfrm>
            <a:off x="282312" y="2407528"/>
            <a:ext cx="201936" cy="2599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69755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F0189E4-309E-4F22-648C-F540BBCF2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69C030-0539-8D64-8702-46EEE3ACD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II. Overdriving Visual Depth Perception via Sound Modulation in VR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6BF222D-D513-8A0E-B911-F44BE3227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BB49D-D5EB-4B72-AFDD-83322873B8EA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032B26C-F1D7-5CAC-BFEE-E9E3E334B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78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E9ADAF1-D303-3D3A-8260-387472BC18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624" y="2526576"/>
            <a:ext cx="3566478" cy="267706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825C87F-E752-4684-9FDC-995B38E9B0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1391" y="2526576"/>
            <a:ext cx="3572711" cy="267706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5723163-3CD4-7C9E-01F0-448656AEBC19}"/>
              </a:ext>
            </a:extLst>
          </p:cNvPr>
          <p:cNvSpPr txBox="1"/>
          <p:nvPr/>
        </p:nvSpPr>
        <p:spPr>
          <a:xfrm>
            <a:off x="4557899" y="4218421"/>
            <a:ext cx="2021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Chance Level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3F8FBCC-3673-534D-FE1E-4A60C153E8F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7429"/>
          <a:stretch/>
        </p:blipFill>
        <p:spPr>
          <a:xfrm>
            <a:off x="1675075" y="5636488"/>
            <a:ext cx="8841850" cy="31556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F479B20-6772-B999-80A4-A4ADA3691510}"/>
              </a:ext>
            </a:extLst>
          </p:cNvPr>
          <p:cNvSpPr txBox="1"/>
          <p:nvPr/>
        </p:nvSpPr>
        <p:spPr>
          <a:xfrm>
            <a:off x="908383" y="1623917"/>
            <a:ext cx="54685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A02B93"/>
                </a:solidFill>
              </a:rPr>
              <a:t>Which target looks closer?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Success Rate: Target </a:t>
            </a:r>
            <a:r>
              <a:rPr lang="en-US" sz="2000" u="sng" dirty="0"/>
              <a:t>visually closer</a:t>
            </a:r>
            <a:r>
              <a:rPr lang="en-US" sz="2000" dirty="0"/>
              <a:t> selected</a:t>
            </a:r>
            <a:endParaRPr lang="en-US" sz="2000" b="1" dirty="0">
              <a:latin typeface="Linux Libertine Display" panose="02000503000000000000" pitchFamily="2" charset="0"/>
              <a:ea typeface="Linux Libertine Display" panose="02000503000000000000" pitchFamily="2" charset="0"/>
              <a:cs typeface="Linux Libertine Display" panose="02000503000000000000" pitchFamily="2" charset="0"/>
            </a:endParaRPr>
          </a:p>
          <a:p>
            <a:endParaRPr lang="en-US" sz="20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24CD594-70D2-8DDD-23F8-DF01FA98E779}"/>
              </a:ext>
            </a:extLst>
          </p:cNvPr>
          <p:cNvGrpSpPr/>
          <p:nvPr/>
        </p:nvGrpSpPr>
        <p:grpSpPr>
          <a:xfrm>
            <a:off x="175116" y="2823901"/>
            <a:ext cx="3765570" cy="2590050"/>
            <a:chOff x="5198818" y="2109094"/>
            <a:chExt cx="5056711" cy="3478129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07CDCD1A-80F5-EBE6-6AC2-D0C82A3C7188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2957579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C611FEF-4B24-AF71-7A97-5FAD386A430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98818" y="5117143"/>
              <a:ext cx="676916" cy="47008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8E0FAF6-4E39-C8BA-653F-EC09CF2F053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540849" y="5117143"/>
              <a:ext cx="676916" cy="470080"/>
            </a:xfrm>
            <a:prstGeom prst="rect">
              <a:avLst/>
            </a:prstGeom>
          </p:spPr>
        </p:pic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9AC3905-DD07-F824-992C-60196C7C511C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3600441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FB4B64B-4AC0-5EEC-5A28-1E740E68CD05}"/>
                </a:ext>
              </a:extLst>
            </p:cNvPr>
            <p:cNvSpPr txBox="1"/>
            <p:nvPr/>
          </p:nvSpPr>
          <p:spPr>
            <a:xfrm>
              <a:off x="6330770" y="3260760"/>
              <a:ext cx="1772138" cy="4133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Original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4AF6BBC-F932-6939-BAA4-C36E2E0E0A0F}"/>
                </a:ext>
              </a:extLst>
            </p:cNvPr>
            <p:cNvCxnSpPr>
              <a:cxnSpLocks/>
              <a:endCxn id="17" idx="2"/>
            </p:cNvCxnSpPr>
            <p:nvPr/>
          </p:nvCxnSpPr>
          <p:spPr>
            <a:xfrm flipV="1">
              <a:off x="6179033" y="3034815"/>
              <a:ext cx="2055945" cy="2275547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876DF971-A2E2-C1D7-F8FB-6264EA354D7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036902" y="2478706"/>
              <a:ext cx="396152" cy="556109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B42D8B68-265C-2DE0-2250-1E8C8C91B95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125525" y="2990207"/>
              <a:ext cx="872854" cy="460165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34A318BF-6820-EEE5-F9EF-3B03B5907DA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351021" y="3360416"/>
              <a:ext cx="396152" cy="556109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F2FEA242-8F97-EEAB-3970-25790AADF2E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828905" y="2109094"/>
              <a:ext cx="872853" cy="460165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C964CB6B-B257-11FD-8749-C6F4DBAC820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647599" y="3772918"/>
              <a:ext cx="832660" cy="460165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80560D6E-7F2B-6F0E-28B8-DE46F97A364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096158" y="4522977"/>
              <a:ext cx="872853" cy="460165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9BE75B3D-8A2A-D8AD-BA46-CB1695E81C5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372053" y="4139756"/>
              <a:ext cx="872853" cy="460165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860EDBF-E1BB-BCF5-2037-43697A6ED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856635" y="3381957"/>
              <a:ext cx="872853" cy="460165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CFD2D67-B203-3B6C-9156-3364C06E063E}"/>
                </a:ext>
              </a:extLst>
            </p:cNvPr>
            <p:cNvSpPr txBox="1"/>
            <p:nvPr/>
          </p:nvSpPr>
          <p:spPr>
            <a:xfrm>
              <a:off x="8483391" y="2569260"/>
              <a:ext cx="1772138" cy="307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i="1" dirty="0">
                  <a:solidFill>
                    <a:srgbClr val="04530E"/>
                  </a:solidFill>
                </a:rPr>
                <a:t>Proposed</a:t>
              </a: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10ACF1F9-68C3-7635-418B-98E5D8D52A91}"/>
              </a:ext>
            </a:extLst>
          </p:cNvPr>
          <p:cNvSpPr/>
          <p:nvPr/>
        </p:nvSpPr>
        <p:spPr>
          <a:xfrm>
            <a:off x="2597441" y="2921373"/>
            <a:ext cx="244876" cy="222641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3CFCC84-CDD7-4C3B-79AB-CEF1CAC5EED3}"/>
              </a:ext>
            </a:extLst>
          </p:cNvPr>
          <p:cNvSpPr txBox="1"/>
          <p:nvPr/>
        </p:nvSpPr>
        <p:spPr>
          <a:xfrm>
            <a:off x="2489611" y="2887889"/>
            <a:ext cx="4051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800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C</a:t>
            </a:r>
            <a:endParaRPr lang="en-US" dirty="0">
              <a:solidFill>
                <a:srgbClr val="04530E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CD2EF28-02A0-DE49-0BD7-0E9415F19E55}"/>
              </a:ext>
            </a:extLst>
          </p:cNvPr>
          <p:cNvSpPr txBox="1"/>
          <p:nvPr/>
        </p:nvSpPr>
        <p:spPr>
          <a:xfrm>
            <a:off x="2518187" y="3867137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m</a:t>
            </a:r>
            <a:endParaRPr lang="en-US" dirty="0">
              <a:solidFill>
                <a:srgbClr val="04530E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F5620C2-5420-90D5-FCA9-BA239B5D794D}"/>
              </a:ext>
            </a:extLst>
          </p:cNvPr>
          <p:cNvSpPr txBox="1"/>
          <p:nvPr/>
        </p:nvSpPr>
        <p:spPr>
          <a:xfrm>
            <a:off x="2306787" y="4188334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800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1</a:t>
            </a:r>
            <a:endParaRPr lang="en-US" dirty="0">
              <a:solidFill>
                <a:srgbClr val="04530E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BB65773-FF10-4FD9-7829-345273E6445D}"/>
              </a:ext>
            </a:extLst>
          </p:cNvPr>
          <p:cNvSpPr txBox="1"/>
          <p:nvPr/>
        </p:nvSpPr>
        <p:spPr>
          <a:xfrm>
            <a:off x="2103229" y="4476668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i="1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2</a:t>
            </a:r>
            <a:endParaRPr lang="en-US" dirty="0">
              <a:solidFill>
                <a:srgbClr val="04530E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6841880-9173-8ECE-DD98-477736C59AA5}"/>
              </a:ext>
            </a:extLst>
          </p:cNvPr>
          <p:cNvSpPr txBox="1"/>
          <p:nvPr/>
        </p:nvSpPr>
        <p:spPr>
          <a:xfrm>
            <a:off x="1905995" y="4762248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i="1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3</a:t>
            </a:r>
            <a:endParaRPr lang="en-US" dirty="0">
              <a:solidFill>
                <a:srgbClr val="04530E"/>
              </a:solidFill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EBA7620-FA52-4BF8-6105-2FF86E0BD92C}"/>
              </a:ext>
            </a:extLst>
          </p:cNvPr>
          <p:cNvCxnSpPr>
            <a:cxnSpLocks/>
          </p:cNvCxnSpPr>
          <p:nvPr/>
        </p:nvCxnSpPr>
        <p:spPr>
          <a:xfrm flipV="1">
            <a:off x="905051" y="2580412"/>
            <a:ext cx="0" cy="2623225"/>
          </a:xfrm>
          <a:prstGeom prst="line">
            <a:avLst/>
          </a:prstGeom>
          <a:ln w="19050">
            <a:prstDash val="sys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4" name="Picture 33">
            <a:extLst>
              <a:ext uri="{FF2B5EF4-FFF2-40B4-BE49-F238E27FC236}">
                <a16:creationId xmlns:a16="http://schemas.microsoft.com/office/drawing/2014/main" id="{6AE42ECD-969B-4BA4-5171-83AF567727A7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90398"/>
          <a:stretch/>
        </p:blipFill>
        <p:spPr>
          <a:xfrm>
            <a:off x="282312" y="2407528"/>
            <a:ext cx="201936" cy="2599421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8222D47D-9DF2-5E54-BD58-6C230FFA2712}"/>
              </a:ext>
            </a:extLst>
          </p:cNvPr>
          <p:cNvGrpSpPr/>
          <p:nvPr/>
        </p:nvGrpSpPr>
        <p:grpSpPr>
          <a:xfrm>
            <a:off x="8248778" y="2194839"/>
            <a:ext cx="3889155" cy="3204408"/>
            <a:chOff x="5198818" y="1338672"/>
            <a:chExt cx="5156419" cy="4248551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1B6A7E9-F1E9-269D-0D94-5E10387F1D7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33551" y="1787556"/>
              <a:ext cx="0" cy="3522679"/>
            </a:xfrm>
            <a:prstGeom prst="line">
              <a:avLst/>
            </a:prstGeom>
            <a:ln w="19050">
              <a:prstDash val="sysDot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460FEEC-9308-A53F-1D55-743D989304B7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2957579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F3258B5A-DF75-EA3D-C4FB-38C9B7E7A39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98818" y="5117143"/>
              <a:ext cx="676916" cy="470080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92C66271-A461-336B-2DFB-D01E5B068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540849" y="5117143"/>
              <a:ext cx="676916" cy="470080"/>
            </a:xfrm>
            <a:prstGeom prst="rect">
              <a:avLst/>
            </a:prstGeom>
          </p:spPr>
        </p:pic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C3110172-BA29-B7D7-AFDD-FE077A98AF04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3600441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3D8A53E-4DC3-9152-C354-2025D80C880E}"/>
                </a:ext>
              </a:extLst>
            </p:cNvPr>
            <p:cNvSpPr txBox="1"/>
            <p:nvPr/>
          </p:nvSpPr>
          <p:spPr>
            <a:xfrm>
              <a:off x="8025615" y="2900284"/>
              <a:ext cx="17721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i="1" dirty="0">
                  <a:solidFill>
                    <a:srgbClr val="04530E"/>
                  </a:solidFill>
                </a:rPr>
                <a:t>Proposed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B8BF81F1-D2CA-913F-BADA-8B3797F248D6}"/>
                </a:ext>
              </a:extLst>
            </p:cNvPr>
            <p:cNvCxnSpPr>
              <a:cxnSpLocks/>
              <a:endCxn id="51" idx="3"/>
            </p:cNvCxnSpPr>
            <p:nvPr/>
          </p:nvCxnSpPr>
          <p:spPr>
            <a:xfrm flipV="1">
              <a:off x="6233551" y="2179423"/>
              <a:ext cx="2349550" cy="3130812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F9CA03B0-FB08-2C94-156B-62C805633BE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635792" y="2667346"/>
              <a:ext cx="396152" cy="556109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CA469F19-5645-38EB-4880-808BD76BAE4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31929" t="9387" r="39954" b="82983"/>
            <a:stretch/>
          </p:blipFill>
          <p:spPr>
            <a:xfrm>
              <a:off x="7199773" y="1760804"/>
              <a:ext cx="1003175" cy="288468"/>
            </a:xfrm>
            <a:prstGeom prst="rect">
              <a:avLst/>
            </a:prstGeom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93BDF090-3F86-CB00-3DC3-3D939DD2D48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970436" y="1338672"/>
              <a:ext cx="872853" cy="460165"/>
            </a:xfrm>
            <a:prstGeom prst="rect">
              <a:avLst/>
            </a:prstGeom>
          </p:spPr>
        </p:pic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0990C107-F627-2EAB-5DA1-FEBFCF28DDCF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2219198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ADF447CE-97A9-4615-7569-09BF3ACA1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369855" y="1997312"/>
              <a:ext cx="872853" cy="460165"/>
            </a:xfrm>
            <a:prstGeom prst="rect">
              <a:avLst/>
            </a:prstGeom>
          </p:spPr>
        </p:pic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A7A6DCD-41D5-425F-A332-85DBBD2F0005}"/>
                </a:ext>
              </a:extLst>
            </p:cNvPr>
            <p:cNvSpPr txBox="1"/>
            <p:nvPr/>
          </p:nvSpPr>
          <p:spPr>
            <a:xfrm>
              <a:off x="8583100" y="1830575"/>
              <a:ext cx="17721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Original</a:t>
              </a:r>
            </a:p>
          </p:txBody>
        </p:sp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2BEBAE74-E715-B875-6A65-1E79BDB5265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186949" y="1901368"/>
              <a:ext cx="396152" cy="556109"/>
            </a:xfrm>
            <a:prstGeom prst="rect">
              <a:avLst/>
            </a:prstGeom>
          </p:spPr>
        </p:pic>
      </p:grpSp>
      <p:pic>
        <p:nvPicPr>
          <p:cNvPr id="52" name="Picture 51">
            <a:extLst>
              <a:ext uri="{FF2B5EF4-FFF2-40B4-BE49-F238E27FC236}">
                <a16:creationId xmlns:a16="http://schemas.microsoft.com/office/drawing/2014/main" id="{742CCB1B-4CC8-746B-56BF-7DFB064F9BAE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879158" y="2906328"/>
            <a:ext cx="672522" cy="354551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9F88522C-B9B7-027A-AF58-9627CA8976E3}"/>
              </a:ext>
            </a:extLst>
          </p:cNvPr>
          <p:cNvSpPr txBox="1"/>
          <p:nvPr/>
        </p:nvSpPr>
        <p:spPr>
          <a:xfrm>
            <a:off x="9796021" y="3084671"/>
            <a:ext cx="4051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800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C</a:t>
            </a:r>
            <a:endParaRPr lang="en-US" dirty="0">
              <a:solidFill>
                <a:srgbClr val="04530E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F76EA40-69B9-9A6F-6BD4-3B37CCB873A0}"/>
              </a:ext>
            </a:extLst>
          </p:cNvPr>
          <p:cNvSpPr txBox="1"/>
          <p:nvPr/>
        </p:nvSpPr>
        <p:spPr>
          <a:xfrm>
            <a:off x="9690759" y="2769772"/>
            <a:ext cx="4779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m</a:t>
            </a:r>
            <a:endParaRPr lang="en-US" dirty="0">
              <a:solidFill>
                <a:srgbClr val="04530E"/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D4EE353-798C-8380-C1F5-C289FE17B1E1}"/>
              </a:ext>
            </a:extLst>
          </p:cNvPr>
          <p:cNvSpPr txBox="1"/>
          <p:nvPr/>
        </p:nvSpPr>
        <p:spPr>
          <a:xfrm>
            <a:off x="9668395" y="2155984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f</a:t>
            </a:r>
            <a:r>
              <a:rPr lang="en-US" sz="1800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1</a:t>
            </a:r>
            <a:endParaRPr lang="en-US" dirty="0">
              <a:solidFill>
                <a:srgbClr val="04530E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403FBA3-DA90-65FD-A13F-30B7ED2F0DE6}"/>
              </a:ext>
            </a:extLst>
          </p:cNvPr>
          <p:cNvSpPr txBox="1"/>
          <p:nvPr/>
        </p:nvSpPr>
        <p:spPr>
          <a:xfrm>
            <a:off x="9975522" y="2170106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f</a:t>
            </a:r>
            <a:r>
              <a:rPr lang="en-US" i="1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2</a:t>
            </a:r>
            <a:endParaRPr lang="en-US" dirty="0">
              <a:solidFill>
                <a:srgbClr val="04530E"/>
              </a:solidFill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5FB87DF0-FD31-A9E0-94C7-403BD0930D33}"/>
              </a:ext>
            </a:extLst>
          </p:cNvPr>
          <p:cNvSpPr txBox="1"/>
          <p:nvPr/>
        </p:nvSpPr>
        <p:spPr>
          <a:xfrm>
            <a:off x="10220963" y="2153208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f</a:t>
            </a:r>
            <a:r>
              <a:rPr lang="en-US" i="1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3</a:t>
            </a:r>
            <a:endParaRPr lang="en-US" dirty="0">
              <a:solidFill>
                <a:srgbClr val="04530E"/>
              </a:solidFill>
            </a:endParaRPr>
          </a:p>
        </p:txBody>
      </p:sp>
      <p:pic>
        <p:nvPicPr>
          <p:cNvPr id="70" name="Picture 69">
            <a:extLst>
              <a:ext uri="{FF2B5EF4-FFF2-40B4-BE49-F238E27FC236}">
                <a16:creationId xmlns:a16="http://schemas.microsoft.com/office/drawing/2014/main" id="{95D3B6B7-FB92-223E-B3FD-769535001A6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90398"/>
          <a:stretch/>
        </p:blipFill>
        <p:spPr>
          <a:xfrm>
            <a:off x="8411573" y="2326654"/>
            <a:ext cx="201936" cy="2599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748088"/>
      </p:ext>
    </p:extLst>
  </p:cSld>
  <p:clrMapOvr>
    <a:masterClrMapping/>
  </p:clrMapOvr>
  <p:transition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074742A-A598-4FBD-D474-7CA79E9EB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5BCA202C-BECD-B918-1005-9B6A0DE27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II. Overdriving Visual Depth Perception via Sound Modulation in VR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AE6602C-24CD-674D-688F-48C39A442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08AD5-C6DB-4725-AFAF-810B32054EFB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BFCEB90E-3C78-CD47-14E4-3942C16AF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79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9F3A21-12F4-74AA-8FAC-9BE890EAD421}"/>
              </a:ext>
            </a:extLst>
          </p:cNvPr>
          <p:cNvSpPr txBox="1"/>
          <p:nvPr/>
        </p:nvSpPr>
        <p:spPr>
          <a:xfrm>
            <a:off x="908382" y="1623917"/>
            <a:ext cx="71111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Baseline</a:t>
            </a:r>
            <a:r>
              <a:rPr lang="en-US" sz="2000" dirty="0"/>
              <a:t>: 80%</a:t>
            </a:r>
          </a:p>
          <a:p>
            <a:r>
              <a:rPr lang="en-US" sz="2000" b="1" dirty="0">
                <a:solidFill>
                  <a:srgbClr val="59A98E"/>
                </a:solidFill>
              </a:rPr>
              <a:t>Overdriving Level 3</a:t>
            </a:r>
            <a:r>
              <a:rPr lang="en-US" sz="2000" dirty="0">
                <a:solidFill>
                  <a:srgbClr val="59A98E"/>
                </a:solidFill>
              </a:rPr>
              <a:t>: Close to chance level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0B41609-B7B0-AC5B-DEE6-42F201367396}"/>
              </a:ext>
            </a:extLst>
          </p:cNvPr>
          <p:cNvGrpSpPr/>
          <p:nvPr/>
        </p:nvGrpSpPr>
        <p:grpSpPr>
          <a:xfrm>
            <a:off x="222195" y="2498057"/>
            <a:ext cx="11251102" cy="2723538"/>
            <a:chOff x="232037" y="2542004"/>
            <a:chExt cx="11251102" cy="2723538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55A936A-36D9-1C1F-2B7B-578038619920}"/>
                </a:ext>
              </a:extLst>
            </p:cNvPr>
            <p:cNvSpPr txBox="1"/>
            <p:nvPr/>
          </p:nvSpPr>
          <p:spPr>
            <a:xfrm>
              <a:off x="2000912" y="4059154"/>
              <a:ext cx="20213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</a:rPr>
                <a:t>Chance Level</a:t>
              </a: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6F5CC970-D032-70DA-4855-7479A2144A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53002" y="2572450"/>
              <a:ext cx="3572711" cy="2677061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374AEF5-679E-DA34-C85B-6CD33E9B14F8}"/>
                </a:ext>
              </a:extLst>
            </p:cNvPr>
            <p:cNvSpPr txBox="1"/>
            <p:nvPr/>
          </p:nvSpPr>
          <p:spPr>
            <a:xfrm>
              <a:off x="4549510" y="4264295"/>
              <a:ext cx="20213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</a:rPr>
                <a:t>Chance Level</a:t>
              </a:r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2F4D7249-E278-6A7E-0786-E47489808B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2037" y="2542004"/>
              <a:ext cx="3572711" cy="2707507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737C44A-7B15-8323-0A18-4DA43CC99265}"/>
                </a:ext>
              </a:extLst>
            </p:cNvPr>
            <p:cNvSpPr txBox="1"/>
            <p:nvPr/>
          </p:nvSpPr>
          <p:spPr>
            <a:xfrm>
              <a:off x="741969" y="4213042"/>
              <a:ext cx="20213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</a:rPr>
                <a:t>Chance Level</a:t>
              </a: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349E5E2-BC34-3FA5-D14E-0424240A96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873967" y="2588481"/>
              <a:ext cx="3609172" cy="2677061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A5394C2-4C54-5498-AE00-7280308B00BE}"/>
                </a:ext>
              </a:extLst>
            </p:cNvPr>
            <p:cNvSpPr txBox="1"/>
            <p:nvPr/>
          </p:nvSpPr>
          <p:spPr>
            <a:xfrm>
              <a:off x="8416660" y="4222901"/>
              <a:ext cx="20213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</a:rPr>
                <a:t>Chance Level</a:t>
              </a:r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2E3C0DD5-120A-DB97-8AA6-D8546892FF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1391" y="2526576"/>
            <a:ext cx="3572711" cy="2677061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B1703038-948C-4322-E4FE-4CD74888E9B2}"/>
              </a:ext>
            </a:extLst>
          </p:cNvPr>
          <p:cNvSpPr txBox="1"/>
          <p:nvPr/>
        </p:nvSpPr>
        <p:spPr>
          <a:xfrm>
            <a:off x="4557899" y="4218421"/>
            <a:ext cx="2021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Chance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D5676C-DFAB-A65E-7A23-BBCD60FEF97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87429"/>
          <a:stretch/>
        </p:blipFill>
        <p:spPr>
          <a:xfrm>
            <a:off x="1675075" y="5636488"/>
            <a:ext cx="8841850" cy="315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129683"/>
      </p:ext>
    </p:extLst>
  </p:cSld>
  <p:clrMapOvr>
    <a:masterClrMapping/>
  </p:clrMapOvr>
  <p:transition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074742A-A598-4FBD-D474-7CA79E9EB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5BCA202C-BECD-B918-1005-9B6A0DE27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II. Overdriving Visual Depth Perception via Sound Modulation in VR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AE6602C-24CD-674D-688F-48C39A442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08AD5-C6DB-4725-AFAF-810B32054EFB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BFCEB90E-3C78-CD47-14E4-3942C16AF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80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9F3A21-12F4-74AA-8FAC-9BE890EAD421}"/>
              </a:ext>
            </a:extLst>
          </p:cNvPr>
          <p:cNvSpPr txBox="1"/>
          <p:nvPr/>
        </p:nvSpPr>
        <p:spPr>
          <a:xfrm>
            <a:off x="908382" y="1623917"/>
            <a:ext cx="71111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Baseline</a:t>
            </a:r>
            <a:r>
              <a:rPr lang="en-US" sz="2000" dirty="0"/>
              <a:t>: 80%</a:t>
            </a:r>
          </a:p>
          <a:p>
            <a:r>
              <a:rPr lang="en-US" sz="2000" b="1" dirty="0">
                <a:solidFill>
                  <a:srgbClr val="59A98E"/>
                </a:solidFill>
              </a:rPr>
              <a:t>Overdriving Level 3</a:t>
            </a:r>
            <a:r>
              <a:rPr lang="en-US" sz="2000" dirty="0">
                <a:solidFill>
                  <a:srgbClr val="59A98E"/>
                </a:solidFill>
              </a:rPr>
              <a:t>: Close to chance level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0B41609-B7B0-AC5B-DEE6-42F201367396}"/>
              </a:ext>
            </a:extLst>
          </p:cNvPr>
          <p:cNvGrpSpPr/>
          <p:nvPr/>
        </p:nvGrpSpPr>
        <p:grpSpPr>
          <a:xfrm>
            <a:off x="222195" y="2498057"/>
            <a:ext cx="11251102" cy="2723538"/>
            <a:chOff x="232037" y="2542004"/>
            <a:chExt cx="11251102" cy="2723538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55A936A-36D9-1C1F-2B7B-578038619920}"/>
                </a:ext>
              </a:extLst>
            </p:cNvPr>
            <p:cNvSpPr txBox="1"/>
            <p:nvPr/>
          </p:nvSpPr>
          <p:spPr>
            <a:xfrm>
              <a:off x="2000912" y="4059154"/>
              <a:ext cx="20213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</a:rPr>
                <a:t>Chance Level</a:t>
              </a: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6F5CC970-D032-70DA-4855-7479A2144A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53002" y="2572450"/>
              <a:ext cx="3572711" cy="2677061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374AEF5-679E-DA34-C85B-6CD33E9B14F8}"/>
                </a:ext>
              </a:extLst>
            </p:cNvPr>
            <p:cNvSpPr txBox="1"/>
            <p:nvPr/>
          </p:nvSpPr>
          <p:spPr>
            <a:xfrm>
              <a:off x="4549510" y="4264295"/>
              <a:ext cx="20213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</a:rPr>
                <a:t>Chance Level</a:t>
              </a:r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2F4D7249-E278-6A7E-0786-E47489808B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2037" y="2542004"/>
              <a:ext cx="3572711" cy="2707507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737C44A-7B15-8323-0A18-4DA43CC99265}"/>
                </a:ext>
              </a:extLst>
            </p:cNvPr>
            <p:cNvSpPr txBox="1"/>
            <p:nvPr/>
          </p:nvSpPr>
          <p:spPr>
            <a:xfrm>
              <a:off x="741969" y="4213042"/>
              <a:ext cx="20213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</a:rPr>
                <a:t>Chance Level</a:t>
              </a: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349E5E2-BC34-3FA5-D14E-0424240A96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873967" y="2588481"/>
              <a:ext cx="3609172" cy="2677061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A5394C2-4C54-5498-AE00-7280308B00BE}"/>
                </a:ext>
              </a:extLst>
            </p:cNvPr>
            <p:cNvSpPr txBox="1"/>
            <p:nvPr/>
          </p:nvSpPr>
          <p:spPr>
            <a:xfrm>
              <a:off x="8416660" y="4222901"/>
              <a:ext cx="20213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</a:rPr>
                <a:t>Chance Level</a:t>
              </a:r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2E3C0DD5-120A-DB97-8AA6-D8546892FF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1391" y="2526576"/>
            <a:ext cx="3572711" cy="2677061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B1703038-948C-4322-E4FE-4CD74888E9B2}"/>
              </a:ext>
            </a:extLst>
          </p:cNvPr>
          <p:cNvSpPr txBox="1"/>
          <p:nvPr/>
        </p:nvSpPr>
        <p:spPr>
          <a:xfrm>
            <a:off x="4557899" y="4218421"/>
            <a:ext cx="2021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Chance Level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6BE3F0A-0611-48B8-4D3F-A98A8D044239}"/>
              </a:ext>
            </a:extLst>
          </p:cNvPr>
          <p:cNvCxnSpPr>
            <a:cxnSpLocks/>
          </p:cNvCxnSpPr>
          <p:nvPr/>
        </p:nvCxnSpPr>
        <p:spPr>
          <a:xfrm>
            <a:off x="5821303" y="2127416"/>
            <a:ext cx="75797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5D4CF03C-CB7C-68AF-D61B-382A0E256AA3}"/>
              </a:ext>
            </a:extLst>
          </p:cNvPr>
          <p:cNvSpPr txBox="1"/>
          <p:nvPr/>
        </p:nvSpPr>
        <p:spPr>
          <a:xfrm>
            <a:off x="6751323" y="1901525"/>
            <a:ext cx="39767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7030A0"/>
                </a:solidFill>
              </a:rPr>
              <a:t>Faster Visual Response</a:t>
            </a:r>
            <a:endParaRPr lang="en-US" sz="2000" dirty="0">
              <a:solidFill>
                <a:srgbClr val="7030A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F53F13-C9AD-011C-7A40-D5BBD858C9D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87429"/>
          <a:stretch/>
        </p:blipFill>
        <p:spPr>
          <a:xfrm>
            <a:off x="1675075" y="5636488"/>
            <a:ext cx="8841850" cy="315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89996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23999" y="2054653"/>
            <a:ext cx="9144000" cy="137434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000" dirty="0"/>
              <a:t>II. Overdriving Visual Depth Perception via Sound Modulation in VR</a:t>
            </a:r>
            <a:endParaRPr sz="8000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14F67ACB-C3D2-F58B-0B65-EAD1F62DF1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4079875"/>
            <a:ext cx="9144000" cy="460320"/>
          </a:xfrm>
        </p:spPr>
        <p:txBody>
          <a:bodyPr>
            <a:normAutofit/>
          </a:bodyPr>
          <a:lstStyle/>
          <a:p>
            <a:r>
              <a:rPr lang="en-US" dirty="0"/>
              <a:t>Validation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CE0AB7-548F-7D4D-DE4F-856B6099A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81</a:t>
            </a:fld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FCF8ABA0-206F-B317-F250-863C7B346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13386-F7D0-42B6-87DE-20E1C78720CA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3" name="Footer Placeholder 11">
            <a:extLst>
              <a:ext uri="{FF2B5EF4-FFF2-40B4-BE49-F238E27FC236}">
                <a16:creationId xmlns:a16="http://schemas.microsoft.com/office/drawing/2014/main" id="{AFC9E101-5074-7787-45B2-70A183E6A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5784" y="6310312"/>
            <a:ext cx="5400431" cy="365125"/>
          </a:xfrm>
        </p:spPr>
        <p:txBody>
          <a:bodyPr/>
          <a:lstStyle/>
          <a:p>
            <a:r>
              <a:rPr lang="en-US"/>
              <a:t>II. Overdriving Visual Depth Perception via Sound Modulation in VR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29661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17">
            <a:extLst>
              <a:ext uri="{FF2B5EF4-FFF2-40B4-BE49-F238E27FC236}">
                <a16:creationId xmlns:a16="http://schemas.microsoft.com/office/drawing/2014/main" id="{51B86768-2E1E-1344-CC69-8291BD9AEF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93925" y="2137913"/>
            <a:ext cx="4157644" cy="393149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E772E13-B7EC-6C38-FD82-7170156A29E0}"/>
              </a:ext>
            </a:extLst>
          </p:cNvPr>
          <p:cNvSpPr txBox="1"/>
          <p:nvPr/>
        </p:nvSpPr>
        <p:spPr>
          <a:xfrm>
            <a:off x="7104484" y="1490633"/>
            <a:ext cx="2994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u="sng" dirty="0"/>
              <a:t>Scene Setup</a:t>
            </a:r>
            <a:endParaRPr lang="en-US" sz="1200" b="1" i="1" u="sng" dirty="0">
              <a:solidFill>
                <a:srgbClr val="E89275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CEBB1DD-391C-D7B8-2272-66205997C0C0}"/>
              </a:ext>
            </a:extLst>
          </p:cNvPr>
          <p:cNvSpPr txBox="1"/>
          <p:nvPr/>
        </p:nvSpPr>
        <p:spPr>
          <a:xfrm>
            <a:off x="2397033" y="1490633"/>
            <a:ext cx="33107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u="sng" dirty="0"/>
              <a:t>Participant’s Point of View</a:t>
            </a:r>
            <a:endParaRPr lang="en-US" sz="1200" b="1" i="1" u="sng" dirty="0">
              <a:solidFill>
                <a:srgbClr val="E89275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E18DD3-ABFD-8AA7-6E65-3D7465B6B5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8056" y="2758566"/>
            <a:ext cx="4050020" cy="20335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835AE21-2B73-5276-52F3-63179CF4E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+mj-lt"/>
              </a:rPr>
              <a:t>VR Application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6631EB2-0859-5E38-1128-D7E276248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II. Overdriving Visual Depth Perception via Sound Modulation in VR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8DD122-A462-3860-2958-E790F29B9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5FF51-93D0-4545-AD71-1C7292AD2896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CE4835F-E76C-CB12-ABA7-B89297F88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9936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BE06D04A-8CB9-D970-E526-D4E3AAE193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93925" y="2137913"/>
            <a:ext cx="4157644" cy="393149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E772E13-B7EC-6C38-FD82-7170156A29E0}"/>
              </a:ext>
            </a:extLst>
          </p:cNvPr>
          <p:cNvSpPr txBox="1"/>
          <p:nvPr/>
        </p:nvSpPr>
        <p:spPr>
          <a:xfrm>
            <a:off x="7104484" y="1490633"/>
            <a:ext cx="2994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u="sng" dirty="0"/>
              <a:t>Scene Setup</a:t>
            </a:r>
            <a:endParaRPr lang="en-US" sz="1200" b="1" i="1" u="sng" dirty="0">
              <a:solidFill>
                <a:srgbClr val="E89275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CEBB1DD-391C-D7B8-2272-66205997C0C0}"/>
              </a:ext>
            </a:extLst>
          </p:cNvPr>
          <p:cNvSpPr txBox="1"/>
          <p:nvPr/>
        </p:nvSpPr>
        <p:spPr>
          <a:xfrm>
            <a:off x="2397033" y="1490633"/>
            <a:ext cx="31856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u="sng" dirty="0"/>
              <a:t>Participant’s Point of View</a:t>
            </a:r>
            <a:endParaRPr lang="en-US" sz="1200" b="1" i="1" u="sng" dirty="0">
              <a:solidFill>
                <a:srgbClr val="E89275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E18DD3-ABFD-8AA7-6E65-3D7465B6B5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8056" y="2758566"/>
            <a:ext cx="4050020" cy="20335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835AE21-2B73-5276-52F3-63179CF4E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+mj-lt"/>
              </a:rPr>
              <a:t>VR Application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6631EB2-0859-5E38-1128-D7E276248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II. Overdriving Visual Depth Perception via Sound Modulation in VR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8DD122-A462-3860-2958-E790F29B9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5FF51-93D0-4545-AD71-1C7292AD2896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CE4835F-E76C-CB12-ABA7-B89297F88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83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E516BA-B9F2-D272-6442-95991C973758}"/>
              </a:ext>
            </a:extLst>
          </p:cNvPr>
          <p:cNvSpPr txBox="1"/>
          <p:nvPr/>
        </p:nvSpPr>
        <p:spPr>
          <a:xfrm>
            <a:off x="2397033" y="4904857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Audiovisual Target: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Visual Annotation: </a:t>
            </a:r>
            <a:r>
              <a:rPr lang="en-US" dirty="0">
                <a:solidFill>
                  <a:srgbClr val="FF0000"/>
                </a:solidFill>
              </a:rPr>
              <a:t>BIKE</a:t>
            </a:r>
            <a:endParaRPr lang="en-US" dirty="0">
              <a:solidFill>
                <a:srgbClr val="DCD434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81B9741-F315-56BD-F5FE-AF1A5FFE4A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8056" y="2758566"/>
            <a:ext cx="4050020" cy="2033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ED5C5DF-CC08-5E92-B88D-63D4EEE51B10}"/>
              </a:ext>
            </a:extLst>
          </p:cNvPr>
          <p:cNvSpPr/>
          <p:nvPr/>
        </p:nvSpPr>
        <p:spPr>
          <a:xfrm>
            <a:off x="2197768" y="3192892"/>
            <a:ext cx="1026695" cy="13791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806851"/>
      </p:ext>
    </p:extLst>
  </p:cSld>
  <p:clrMapOvr>
    <a:masterClrMapping/>
  </p:clrMapOvr>
  <p:transition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1E5670A6-BD96-0DB3-0190-AB0E3C64F2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67832" y="2131646"/>
            <a:ext cx="4183737" cy="393149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E772E13-B7EC-6C38-FD82-7170156A29E0}"/>
              </a:ext>
            </a:extLst>
          </p:cNvPr>
          <p:cNvSpPr txBox="1"/>
          <p:nvPr/>
        </p:nvSpPr>
        <p:spPr>
          <a:xfrm>
            <a:off x="7104484" y="1490633"/>
            <a:ext cx="2994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u="sng" dirty="0"/>
              <a:t>Scene Setup</a:t>
            </a:r>
            <a:endParaRPr lang="en-US" sz="1200" b="1" i="1" u="sng" dirty="0">
              <a:solidFill>
                <a:srgbClr val="E89275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CEBB1DD-391C-D7B8-2272-66205997C0C0}"/>
              </a:ext>
            </a:extLst>
          </p:cNvPr>
          <p:cNvSpPr txBox="1"/>
          <p:nvPr/>
        </p:nvSpPr>
        <p:spPr>
          <a:xfrm>
            <a:off x="2397033" y="1490633"/>
            <a:ext cx="33684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u="sng" dirty="0"/>
              <a:t>Participant’s Point of View</a:t>
            </a:r>
            <a:endParaRPr lang="en-US" sz="1200" b="1" i="1" u="sng" dirty="0">
              <a:solidFill>
                <a:srgbClr val="E89275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E18DD3-ABFD-8AA7-6E65-3D7465B6B5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8056" y="2758566"/>
            <a:ext cx="4050020" cy="20335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835AE21-2B73-5276-52F3-63179CF4E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+mj-lt"/>
              </a:rPr>
              <a:t>VR Application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6631EB2-0859-5E38-1128-D7E276248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II. Overdriving Visual Depth Perception via Sound Modulation in VR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8DD122-A462-3860-2958-E790F29B9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5FF51-93D0-4545-AD71-1C7292AD2896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CE4835F-E76C-CB12-ABA7-B89297F88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84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E516BA-B9F2-D272-6442-95991C973758}"/>
              </a:ext>
            </a:extLst>
          </p:cNvPr>
          <p:cNvSpPr txBox="1"/>
          <p:nvPr/>
        </p:nvSpPr>
        <p:spPr>
          <a:xfrm>
            <a:off x="2397033" y="4904857"/>
            <a:ext cx="457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Audiovisual Target: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Visual Annotation: </a:t>
            </a:r>
            <a:r>
              <a:rPr lang="en-US" dirty="0">
                <a:solidFill>
                  <a:srgbClr val="FF0000"/>
                </a:solidFill>
              </a:rPr>
              <a:t>BIKE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Audio: </a:t>
            </a:r>
            <a:r>
              <a:rPr lang="en-US" dirty="0">
                <a:solidFill>
                  <a:srgbClr val="15739F"/>
                </a:solidFill>
              </a:rPr>
              <a:t>Colocated</a:t>
            </a:r>
            <a:r>
              <a:rPr lang="en-US" dirty="0">
                <a:solidFill>
                  <a:srgbClr val="739EC1"/>
                </a:solidFill>
              </a:rPr>
              <a:t> </a:t>
            </a:r>
            <a:r>
              <a:rPr lang="en-US" dirty="0">
                <a:solidFill>
                  <a:srgbClr val="343132"/>
                </a:solidFill>
              </a:rPr>
              <a:t>or</a:t>
            </a:r>
            <a:r>
              <a:rPr lang="en-US" dirty="0">
                <a:solidFill>
                  <a:srgbClr val="739EC1"/>
                </a:solidFill>
              </a:rPr>
              <a:t> </a:t>
            </a:r>
            <a:r>
              <a:rPr lang="en-US" dirty="0">
                <a:solidFill>
                  <a:srgbClr val="EA9C2C"/>
                </a:solidFill>
              </a:rPr>
              <a:t>Overdriven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81B9741-F315-56BD-F5FE-AF1A5FFE4A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8056" y="2758566"/>
            <a:ext cx="4050020" cy="2033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ED5C5DF-CC08-5E92-B88D-63D4EEE51B10}"/>
              </a:ext>
            </a:extLst>
          </p:cNvPr>
          <p:cNvSpPr/>
          <p:nvPr/>
        </p:nvSpPr>
        <p:spPr>
          <a:xfrm>
            <a:off x="2197768" y="3192892"/>
            <a:ext cx="1026695" cy="13791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373918"/>
      </p:ext>
    </p:extLst>
  </p:cSld>
  <p:clrMapOvr>
    <a:masterClrMapping/>
  </p:clrMapOvr>
  <p:transition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1E5670A6-BD96-0DB3-0190-AB0E3C64F2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67832" y="2131646"/>
            <a:ext cx="4183737" cy="393149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E772E13-B7EC-6C38-FD82-7170156A29E0}"/>
              </a:ext>
            </a:extLst>
          </p:cNvPr>
          <p:cNvSpPr txBox="1"/>
          <p:nvPr/>
        </p:nvSpPr>
        <p:spPr>
          <a:xfrm>
            <a:off x="7104484" y="1490633"/>
            <a:ext cx="2994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u="sng" dirty="0"/>
              <a:t>Scene Setup</a:t>
            </a:r>
            <a:endParaRPr lang="en-US" sz="1200" b="1" i="1" u="sng" dirty="0">
              <a:solidFill>
                <a:srgbClr val="E89275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CEBB1DD-391C-D7B8-2272-66205997C0C0}"/>
              </a:ext>
            </a:extLst>
          </p:cNvPr>
          <p:cNvSpPr txBox="1"/>
          <p:nvPr/>
        </p:nvSpPr>
        <p:spPr>
          <a:xfrm>
            <a:off x="2397034" y="1490633"/>
            <a:ext cx="3378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u="sng" dirty="0"/>
              <a:t>Participant’s Point of View</a:t>
            </a:r>
            <a:endParaRPr lang="en-US" sz="1200" b="1" i="1" u="sng" dirty="0">
              <a:solidFill>
                <a:srgbClr val="E89275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E18DD3-ABFD-8AA7-6E65-3D7465B6B5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8056" y="2758566"/>
            <a:ext cx="4050020" cy="20335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835AE21-2B73-5276-52F3-63179CF4E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+mj-lt"/>
              </a:rPr>
              <a:t>VR Application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6631EB2-0859-5E38-1128-D7E276248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II. Overdriving Visual Depth Perception via Sound Modulation in VR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8DD122-A462-3860-2958-E790F29B9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5FF51-93D0-4545-AD71-1C7292AD2896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CE4835F-E76C-CB12-ABA7-B89297F88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85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E516BA-B9F2-D272-6442-95991C973758}"/>
              </a:ext>
            </a:extLst>
          </p:cNvPr>
          <p:cNvSpPr txBox="1"/>
          <p:nvPr/>
        </p:nvSpPr>
        <p:spPr>
          <a:xfrm>
            <a:off x="2397033" y="4904857"/>
            <a:ext cx="457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Audiovisual Target: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Visual Annotation: </a:t>
            </a:r>
            <a:r>
              <a:rPr lang="en-US" dirty="0">
                <a:solidFill>
                  <a:srgbClr val="FF0000"/>
                </a:solidFill>
              </a:rPr>
              <a:t>BIKE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Audio: </a:t>
            </a:r>
            <a:r>
              <a:rPr lang="en-US" dirty="0">
                <a:solidFill>
                  <a:srgbClr val="15739F"/>
                </a:solidFill>
              </a:rPr>
              <a:t>Colocated</a:t>
            </a:r>
            <a:r>
              <a:rPr lang="en-US" dirty="0">
                <a:solidFill>
                  <a:srgbClr val="739EC1"/>
                </a:solidFill>
              </a:rPr>
              <a:t> </a:t>
            </a:r>
            <a:r>
              <a:rPr lang="en-US" dirty="0">
                <a:solidFill>
                  <a:srgbClr val="343132"/>
                </a:solidFill>
              </a:rPr>
              <a:t>or</a:t>
            </a:r>
            <a:r>
              <a:rPr lang="en-US" dirty="0">
                <a:solidFill>
                  <a:srgbClr val="739EC1"/>
                </a:solidFill>
              </a:rPr>
              <a:t> </a:t>
            </a:r>
            <a:r>
              <a:rPr lang="en-US" dirty="0">
                <a:solidFill>
                  <a:srgbClr val="EA9C2C"/>
                </a:solidFill>
              </a:rPr>
              <a:t>Overdriven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81B9741-F315-56BD-F5FE-AF1A5FFE4A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8056" y="2758566"/>
            <a:ext cx="4050020" cy="2033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ED5C5DF-CC08-5E92-B88D-63D4EEE51B10}"/>
              </a:ext>
            </a:extLst>
          </p:cNvPr>
          <p:cNvSpPr/>
          <p:nvPr/>
        </p:nvSpPr>
        <p:spPr>
          <a:xfrm>
            <a:off x="2197768" y="3192892"/>
            <a:ext cx="1026695" cy="13791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90A14D-DFA9-E85A-425B-9BE6652FC526}"/>
              </a:ext>
            </a:extLst>
          </p:cNvPr>
          <p:cNvSpPr txBox="1"/>
          <p:nvPr/>
        </p:nvSpPr>
        <p:spPr>
          <a:xfrm>
            <a:off x="1628273" y="2099811"/>
            <a:ext cx="5075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>
                <a:solidFill>
                  <a:schemeClr val="accent5"/>
                </a:solidFill>
              </a:rPr>
              <a:t>Task:</a:t>
            </a:r>
            <a:r>
              <a:rPr lang="en-US" dirty="0">
                <a:solidFill>
                  <a:schemeClr val="accent5"/>
                </a:solidFill>
              </a:rPr>
              <a:t> Which item is the annotation related to? </a:t>
            </a:r>
          </a:p>
          <a:p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18B24C51-F258-3352-D53D-D422F8EBB0F5}"/>
              </a:ext>
            </a:extLst>
          </p:cNvPr>
          <p:cNvSpPr/>
          <p:nvPr/>
        </p:nvSpPr>
        <p:spPr>
          <a:xfrm rot="12433725">
            <a:off x="6521576" y="2874332"/>
            <a:ext cx="671645" cy="806047"/>
          </a:xfrm>
          <a:prstGeom prst="arc">
            <a:avLst/>
          </a:prstGeom>
          <a:ln>
            <a:solidFill>
              <a:schemeClr val="accent5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E19EA9B6-0B79-4D06-BEC9-7DA9D6F76262}"/>
              </a:ext>
            </a:extLst>
          </p:cNvPr>
          <p:cNvSpPr/>
          <p:nvPr/>
        </p:nvSpPr>
        <p:spPr>
          <a:xfrm rot="7813167">
            <a:off x="6809219" y="3360125"/>
            <a:ext cx="461606" cy="491259"/>
          </a:xfrm>
          <a:prstGeom prst="arc">
            <a:avLst>
              <a:gd name="adj1" fmla="val 16200000"/>
              <a:gd name="adj2" fmla="val 6268"/>
            </a:avLst>
          </a:prstGeom>
          <a:ln>
            <a:solidFill>
              <a:schemeClr val="accent5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7164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phic 16">
            <a:extLst>
              <a:ext uri="{FF2B5EF4-FFF2-40B4-BE49-F238E27FC236}">
                <a16:creationId xmlns:a16="http://schemas.microsoft.com/office/drawing/2014/main" id="{AEC2B5F2-D016-99F6-C11B-01D6DC650C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93926" y="2131646"/>
            <a:ext cx="4157643" cy="393149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E772E13-B7EC-6C38-FD82-7170156A29E0}"/>
              </a:ext>
            </a:extLst>
          </p:cNvPr>
          <p:cNvSpPr txBox="1"/>
          <p:nvPr/>
        </p:nvSpPr>
        <p:spPr>
          <a:xfrm>
            <a:off x="7104484" y="1490633"/>
            <a:ext cx="2994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u="sng" dirty="0"/>
              <a:t>Scene Setup</a:t>
            </a:r>
            <a:endParaRPr lang="en-US" sz="1200" b="1" i="1" u="sng" dirty="0">
              <a:solidFill>
                <a:srgbClr val="E89275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CEBB1DD-391C-D7B8-2272-66205997C0C0}"/>
              </a:ext>
            </a:extLst>
          </p:cNvPr>
          <p:cNvSpPr txBox="1"/>
          <p:nvPr/>
        </p:nvSpPr>
        <p:spPr>
          <a:xfrm>
            <a:off x="2397033" y="1490633"/>
            <a:ext cx="32818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u="sng" dirty="0"/>
              <a:t>Participant’s Point of View</a:t>
            </a:r>
            <a:endParaRPr lang="en-US" sz="1200" b="1" i="1" u="sng" dirty="0">
              <a:solidFill>
                <a:srgbClr val="E89275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E18DD3-ABFD-8AA7-6E65-3D7465B6B5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8056" y="2758566"/>
            <a:ext cx="4050020" cy="20335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835AE21-2B73-5276-52F3-63179CF4E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+mj-lt"/>
              </a:rPr>
              <a:t>VR Application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6631EB2-0859-5E38-1128-D7E276248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II. Overdriving Visual Depth Perception via Sound Modulation in VR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8DD122-A462-3860-2958-E790F29B9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5FF51-93D0-4545-AD71-1C7292AD2896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CE4835F-E76C-CB12-ABA7-B89297F88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86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E516BA-B9F2-D272-6442-95991C973758}"/>
              </a:ext>
            </a:extLst>
          </p:cNvPr>
          <p:cNvSpPr txBox="1"/>
          <p:nvPr/>
        </p:nvSpPr>
        <p:spPr>
          <a:xfrm>
            <a:off x="2397033" y="4904857"/>
            <a:ext cx="457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Audiovisual Target: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Visual Annotation: </a:t>
            </a:r>
            <a:r>
              <a:rPr lang="en-US" dirty="0">
                <a:solidFill>
                  <a:srgbClr val="FF0000"/>
                </a:solidFill>
              </a:rPr>
              <a:t>CAT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Audio: </a:t>
            </a:r>
            <a:r>
              <a:rPr lang="en-US" dirty="0">
                <a:solidFill>
                  <a:srgbClr val="15739F"/>
                </a:solidFill>
              </a:rPr>
              <a:t>Colocated</a:t>
            </a:r>
            <a:r>
              <a:rPr lang="en-US" dirty="0">
                <a:solidFill>
                  <a:srgbClr val="739EC1"/>
                </a:solidFill>
              </a:rPr>
              <a:t> </a:t>
            </a:r>
            <a:r>
              <a:rPr lang="en-US" dirty="0">
                <a:solidFill>
                  <a:srgbClr val="343132"/>
                </a:solidFill>
              </a:rPr>
              <a:t>or</a:t>
            </a:r>
            <a:r>
              <a:rPr lang="en-US" dirty="0">
                <a:solidFill>
                  <a:srgbClr val="739EC1"/>
                </a:solidFill>
              </a:rPr>
              <a:t> </a:t>
            </a:r>
            <a:r>
              <a:rPr lang="en-US" dirty="0">
                <a:solidFill>
                  <a:srgbClr val="EA9C2C"/>
                </a:solidFill>
              </a:rPr>
              <a:t>Overdriven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81B9741-F315-56BD-F5FE-AF1A5FFE4A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8056" y="2758566"/>
            <a:ext cx="4050020" cy="2033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ED5C5DF-CC08-5E92-B88D-63D4EEE51B10}"/>
              </a:ext>
            </a:extLst>
          </p:cNvPr>
          <p:cNvSpPr/>
          <p:nvPr/>
        </p:nvSpPr>
        <p:spPr>
          <a:xfrm>
            <a:off x="2197768" y="3192892"/>
            <a:ext cx="1026695" cy="13791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90A14D-DFA9-E85A-425B-9BE6652FC526}"/>
              </a:ext>
            </a:extLst>
          </p:cNvPr>
          <p:cNvSpPr txBox="1"/>
          <p:nvPr/>
        </p:nvSpPr>
        <p:spPr>
          <a:xfrm>
            <a:off x="1628273" y="2099811"/>
            <a:ext cx="5075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>
                <a:solidFill>
                  <a:schemeClr val="accent5"/>
                </a:solidFill>
              </a:rPr>
              <a:t>Task:</a:t>
            </a:r>
            <a:r>
              <a:rPr lang="en-US" dirty="0">
                <a:solidFill>
                  <a:schemeClr val="accent5"/>
                </a:solidFill>
              </a:rPr>
              <a:t> Which item is the annotation related to? </a:t>
            </a:r>
          </a:p>
          <a:p>
            <a:endParaRPr lang="en-US" dirty="0">
              <a:solidFill>
                <a:schemeClr val="accent5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5A74CDD-9614-D524-F989-3C79941BAB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8055" y="2766421"/>
            <a:ext cx="4050021" cy="202564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DFD0C79-5698-562B-472B-42716C5986D4}"/>
              </a:ext>
            </a:extLst>
          </p:cNvPr>
          <p:cNvSpPr/>
          <p:nvPr/>
        </p:nvSpPr>
        <p:spPr>
          <a:xfrm>
            <a:off x="3156672" y="3522942"/>
            <a:ext cx="685800" cy="89979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24086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23AA8573-2C7F-A57C-7A01-6D335F3FB3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93924" y="2131645"/>
            <a:ext cx="4157643" cy="393149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E772E13-B7EC-6C38-FD82-7170156A29E0}"/>
              </a:ext>
            </a:extLst>
          </p:cNvPr>
          <p:cNvSpPr txBox="1"/>
          <p:nvPr/>
        </p:nvSpPr>
        <p:spPr>
          <a:xfrm>
            <a:off x="7104484" y="1490633"/>
            <a:ext cx="2994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u="sng" dirty="0"/>
              <a:t>Scene Setup</a:t>
            </a:r>
            <a:endParaRPr lang="en-US" sz="1200" b="1" i="1" u="sng" dirty="0">
              <a:solidFill>
                <a:srgbClr val="E89275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CEBB1DD-391C-D7B8-2272-66205997C0C0}"/>
              </a:ext>
            </a:extLst>
          </p:cNvPr>
          <p:cNvSpPr txBox="1"/>
          <p:nvPr/>
        </p:nvSpPr>
        <p:spPr>
          <a:xfrm>
            <a:off x="2397033" y="1490633"/>
            <a:ext cx="33588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u="sng" dirty="0"/>
              <a:t>Participant’s Point of View</a:t>
            </a:r>
            <a:endParaRPr lang="en-US" sz="1200" b="1" i="1" u="sng" dirty="0">
              <a:solidFill>
                <a:srgbClr val="E89275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E18DD3-ABFD-8AA7-6E65-3D7465B6B5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8056" y="2758566"/>
            <a:ext cx="4050020" cy="20335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835AE21-2B73-5276-52F3-63179CF4E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+mj-lt"/>
              </a:rPr>
              <a:t>VR Application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6631EB2-0859-5E38-1128-D7E276248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II. Overdriving Visual Depth Perception via Sound Modulation in VR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8DD122-A462-3860-2958-E790F29B9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5FF51-93D0-4545-AD71-1C7292AD2896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CE4835F-E76C-CB12-ABA7-B89297F88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87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E516BA-B9F2-D272-6442-95991C973758}"/>
              </a:ext>
            </a:extLst>
          </p:cNvPr>
          <p:cNvSpPr txBox="1"/>
          <p:nvPr/>
        </p:nvSpPr>
        <p:spPr>
          <a:xfrm>
            <a:off x="2397033" y="4904857"/>
            <a:ext cx="457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Audiovisual Target: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Visual Annotation: </a:t>
            </a:r>
            <a:r>
              <a:rPr lang="en-US" dirty="0">
                <a:solidFill>
                  <a:srgbClr val="FF0000"/>
                </a:solidFill>
              </a:rPr>
              <a:t>TOY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Audio: </a:t>
            </a:r>
            <a:r>
              <a:rPr lang="en-US" dirty="0">
                <a:solidFill>
                  <a:srgbClr val="15739F"/>
                </a:solidFill>
              </a:rPr>
              <a:t>Colocated</a:t>
            </a:r>
            <a:r>
              <a:rPr lang="en-US" dirty="0">
                <a:solidFill>
                  <a:srgbClr val="739EC1"/>
                </a:solidFill>
              </a:rPr>
              <a:t> </a:t>
            </a:r>
            <a:r>
              <a:rPr lang="en-US" dirty="0">
                <a:solidFill>
                  <a:srgbClr val="343132"/>
                </a:solidFill>
              </a:rPr>
              <a:t>or</a:t>
            </a:r>
            <a:r>
              <a:rPr lang="en-US" dirty="0">
                <a:solidFill>
                  <a:srgbClr val="739EC1"/>
                </a:solidFill>
              </a:rPr>
              <a:t> </a:t>
            </a:r>
            <a:r>
              <a:rPr lang="en-US" dirty="0">
                <a:solidFill>
                  <a:srgbClr val="EA9C2C"/>
                </a:solidFill>
              </a:rPr>
              <a:t>Overdriven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81B9741-F315-56BD-F5FE-AF1A5FFE4A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8056" y="2758566"/>
            <a:ext cx="4050020" cy="2033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ED5C5DF-CC08-5E92-B88D-63D4EEE51B10}"/>
              </a:ext>
            </a:extLst>
          </p:cNvPr>
          <p:cNvSpPr/>
          <p:nvPr/>
        </p:nvSpPr>
        <p:spPr>
          <a:xfrm>
            <a:off x="2197768" y="3192892"/>
            <a:ext cx="1026695" cy="13791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90A14D-DFA9-E85A-425B-9BE6652FC526}"/>
              </a:ext>
            </a:extLst>
          </p:cNvPr>
          <p:cNvSpPr txBox="1"/>
          <p:nvPr/>
        </p:nvSpPr>
        <p:spPr>
          <a:xfrm>
            <a:off x="1628273" y="2099811"/>
            <a:ext cx="5075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>
                <a:solidFill>
                  <a:schemeClr val="accent5"/>
                </a:solidFill>
              </a:rPr>
              <a:t>Task:</a:t>
            </a:r>
            <a:r>
              <a:rPr lang="en-US" dirty="0">
                <a:solidFill>
                  <a:schemeClr val="accent5"/>
                </a:solidFill>
              </a:rPr>
              <a:t> Which </a:t>
            </a:r>
            <a:r>
              <a:rPr lang="en-US" dirty="0">
                <a:solidFill>
                  <a:srgbClr val="A53699"/>
                </a:solidFill>
              </a:rPr>
              <a:t>item</a:t>
            </a:r>
            <a:r>
              <a:rPr lang="en-US" dirty="0">
                <a:solidFill>
                  <a:schemeClr val="accent5"/>
                </a:solidFill>
              </a:rPr>
              <a:t> is the annotation related to? </a:t>
            </a:r>
          </a:p>
          <a:p>
            <a:endParaRPr lang="en-US" dirty="0">
              <a:solidFill>
                <a:schemeClr val="accent5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5A74CDD-9614-D524-F989-3C79941BAB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8055" y="2766421"/>
            <a:ext cx="4050021" cy="202564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DFD0C79-5698-562B-472B-42716C5986D4}"/>
              </a:ext>
            </a:extLst>
          </p:cNvPr>
          <p:cNvSpPr/>
          <p:nvPr/>
        </p:nvSpPr>
        <p:spPr>
          <a:xfrm>
            <a:off x="3156672" y="3522942"/>
            <a:ext cx="685800" cy="89979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30A9E34-54D0-23B6-B866-F96DF55D4D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48054" y="2753996"/>
            <a:ext cx="4050020" cy="203806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2CCDE51-0045-EAD2-C19D-DDF41F4B7647}"/>
              </a:ext>
            </a:extLst>
          </p:cNvPr>
          <p:cNvSpPr/>
          <p:nvPr/>
        </p:nvSpPr>
        <p:spPr>
          <a:xfrm>
            <a:off x="4183367" y="3672210"/>
            <a:ext cx="618009" cy="92745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52457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phic 18">
            <a:extLst>
              <a:ext uri="{FF2B5EF4-FFF2-40B4-BE49-F238E27FC236}">
                <a16:creationId xmlns:a16="http://schemas.microsoft.com/office/drawing/2014/main" id="{98CC4185-8F2A-8FB7-053F-08E5BB5A2C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93924" y="2131644"/>
            <a:ext cx="4157643" cy="393149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E772E13-B7EC-6C38-FD82-7170156A29E0}"/>
              </a:ext>
            </a:extLst>
          </p:cNvPr>
          <p:cNvSpPr txBox="1"/>
          <p:nvPr/>
        </p:nvSpPr>
        <p:spPr>
          <a:xfrm>
            <a:off x="7104484" y="1490633"/>
            <a:ext cx="2994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u="sng" dirty="0"/>
              <a:t>Scene Setup</a:t>
            </a:r>
            <a:endParaRPr lang="en-US" sz="1200" b="1" i="1" u="sng" dirty="0">
              <a:solidFill>
                <a:srgbClr val="E89275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CEBB1DD-391C-D7B8-2272-66205997C0C0}"/>
              </a:ext>
            </a:extLst>
          </p:cNvPr>
          <p:cNvSpPr txBox="1"/>
          <p:nvPr/>
        </p:nvSpPr>
        <p:spPr>
          <a:xfrm>
            <a:off x="2397033" y="1490633"/>
            <a:ext cx="33588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u="sng" dirty="0"/>
              <a:t>Participant’s Point of View</a:t>
            </a:r>
            <a:endParaRPr lang="en-US" sz="1200" b="1" i="1" u="sng" dirty="0">
              <a:solidFill>
                <a:srgbClr val="E89275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E18DD3-ABFD-8AA7-6E65-3D7465B6B5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8056" y="2758566"/>
            <a:ext cx="4050020" cy="20335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835AE21-2B73-5276-52F3-63179CF4E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+mj-lt"/>
              </a:rPr>
              <a:t>VR Application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6631EB2-0859-5E38-1128-D7E276248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II. Overdriving Visual Depth Perception via Sound Modulation in VR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8DD122-A462-3860-2958-E790F29B9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5FF51-93D0-4545-AD71-1C7292AD2896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CE4835F-E76C-CB12-ABA7-B89297F88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88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E516BA-B9F2-D272-6442-95991C973758}"/>
              </a:ext>
            </a:extLst>
          </p:cNvPr>
          <p:cNvSpPr txBox="1"/>
          <p:nvPr/>
        </p:nvSpPr>
        <p:spPr>
          <a:xfrm>
            <a:off x="2397033" y="4904857"/>
            <a:ext cx="457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Audiovisual Target: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Visual Annotation: </a:t>
            </a:r>
            <a:r>
              <a:rPr lang="en-US" dirty="0">
                <a:solidFill>
                  <a:srgbClr val="FF0000"/>
                </a:solidFill>
              </a:rPr>
              <a:t>KID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Audio: </a:t>
            </a:r>
            <a:r>
              <a:rPr lang="en-US" dirty="0">
                <a:solidFill>
                  <a:srgbClr val="15739F"/>
                </a:solidFill>
              </a:rPr>
              <a:t>Colocated</a:t>
            </a:r>
            <a:r>
              <a:rPr lang="en-US" dirty="0">
                <a:solidFill>
                  <a:srgbClr val="739EC1"/>
                </a:solidFill>
              </a:rPr>
              <a:t> </a:t>
            </a:r>
            <a:r>
              <a:rPr lang="en-US" dirty="0">
                <a:solidFill>
                  <a:srgbClr val="343132"/>
                </a:solidFill>
              </a:rPr>
              <a:t>or</a:t>
            </a:r>
            <a:r>
              <a:rPr lang="en-US" dirty="0">
                <a:solidFill>
                  <a:srgbClr val="739EC1"/>
                </a:solidFill>
              </a:rPr>
              <a:t> </a:t>
            </a:r>
            <a:r>
              <a:rPr lang="en-US" dirty="0">
                <a:solidFill>
                  <a:srgbClr val="EA9C2C"/>
                </a:solidFill>
              </a:rPr>
              <a:t>Overdriven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81B9741-F315-56BD-F5FE-AF1A5FFE4A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8056" y="2758566"/>
            <a:ext cx="4050020" cy="2033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ED5C5DF-CC08-5E92-B88D-63D4EEE51B10}"/>
              </a:ext>
            </a:extLst>
          </p:cNvPr>
          <p:cNvSpPr/>
          <p:nvPr/>
        </p:nvSpPr>
        <p:spPr>
          <a:xfrm>
            <a:off x="2197768" y="3192892"/>
            <a:ext cx="1026695" cy="13791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90A14D-DFA9-E85A-425B-9BE6652FC526}"/>
              </a:ext>
            </a:extLst>
          </p:cNvPr>
          <p:cNvSpPr txBox="1"/>
          <p:nvPr/>
        </p:nvSpPr>
        <p:spPr>
          <a:xfrm>
            <a:off x="1628273" y="2099811"/>
            <a:ext cx="5075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>
                <a:solidFill>
                  <a:schemeClr val="accent5"/>
                </a:solidFill>
              </a:rPr>
              <a:t>Task:</a:t>
            </a:r>
            <a:r>
              <a:rPr lang="en-US" dirty="0">
                <a:solidFill>
                  <a:schemeClr val="accent5"/>
                </a:solidFill>
              </a:rPr>
              <a:t> Which item is the annotation related to? </a:t>
            </a:r>
          </a:p>
          <a:p>
            <a:endParaRPr lang="en-US" dirty="0">
              <a:solidFill>
                <a:schemeClr val="accent5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5A74CDD-9614-D524-F989-3C79941BAB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8055" y="2766421"/>
            <a:ext cx="4050021" cy="202564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DFD0C79-5698-562B-472B-42716C5986D4}"/>
              </a:ext>
            </a:extLst>
          </p:cNvPr>
          <p:cNvSpPr/>
          <p:nvPr/>
        </p:nvSpPr>
        <p:spPr>
          <a:xfrm>
            <a:off x="3156672" y="3522942"/>
            <a:ext cx="685800" cy="89979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30A9E34-54D0-23B6-B866-F96DF55D4D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48054" y="2753996"/>
            <a:ext cx="4050020" cy="203806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2CCDE51-0045-EAD2-C19D-DDF41F4B7647}"/>
              </a:ext>
            </a:extLst>
          </p:cNvPr>
          <p:cNvSpPr/>
          <p:nvPr/>
        </p:nvSpPr>
        <p:spPr>
          <a:xfrm>
            <a:off x="4183367" y="3672210"/>
            <a:ext cx="618009" cy="92745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055A04C-5301-94CC-6644-2B061089BB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48055" y="2746141"/>
            <a:ext cx="4050019" cy="203349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61B5FCD-FA1E-5D7E-CDF7-0AFB5EC30248}"/>
              </a:ext>
            </a:extLst>
          </p:cNvPr>
          <p:cNvSpPr/>
          <p:nvPr/>
        </p:nvSpPr>
        <p:spPr>
          <a:xfrm>
            <a:off x="4700337" y="3185790"/>
            <a:ext cx="685800" cy="123694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87547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c 15">
            <a:extLst>
              <a:ext uri="{FF2B5EF4-FFF2-40B4-BE49-F238E27FC236}">
                <a16:creationId xmlns:a16="http://schemas.microsoft.com/office/drawing/2014/main" id="{39A7872B-0EBE-DCDA-D378-96C1045A06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66641" y="2520138"/>
            <a:ext cx="6345786" cy="308884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B7BA72F-6EDD-2A68-722D-6477932E02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9573" y="3225847"/>
            <a:ext cx="4050019" cy="200823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8BA24BF-F0C6-DAF6-9FE8-624F3585815A}"/>
              </a:ext>
            </a:extLst>
          </p:cNvPr>
          <p:cNvSpPr/>
          <p:nvPr/>
        </p:nvSpPr>
        <p:spPr>
          <a:xfrm>
            <a:off x="2900631" y="4005521"/>
            <a:ext cx="703384" cy="91118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B339C5-D726-49AF-710D-8E7B5C5C4ACD}"/>
              </a:ext>
            </a:extLst>
          </p:cNvPr>
          <p:cNvSpPr/>
          <p:nvPr/>
        </p:nvSpPr>
        <p:spPr>
          <a:xfrm>
            <a:off x="4452588" y="3656011"/>
            <a:ext cx="613854" cy="126069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E55C60-8293-85EA-7BED-E67DB80BD9F3}"/>
              </a:ext>
            </a:extLst>
          </p:cNvPr>
          <p:cNvSpPr txBox="1"/>
          <p:nvPr/>
        </p:nvSpPr>
        <p:spPr>
          <a:xfrm>
            <a:off x="6785685" y="3692950"/>
            <a:ext cx="2021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Chance</a:t>
            </a:r>
            <a:r>
              <a:rPr lang="en-US" sz="1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00" dirty="0">
                <a:solidFill>
                  <a:srgbClr val="FF0000"/>
                </a:solidFill>
              </a:rPr>
              <a:t>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BFF68B8-FEF9-F4A4-A778-143B1D600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+mj-lt"/>
              </a:rPr>
              <a:t>VR Application: Results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E4D38BA5-B03E-0EC9-76C3-CA4D987CC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II. Overdriving Visual Depth Perception via Sound Modulation in VR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15A0B7BD-C8F8-F403-4130-50DF83708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44DDD-5B42-4720-8993-966FDE2049A4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B71195F-D746-97BF-DED0-8842B97DB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89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D0578C-B098-11F7-646C-8EB4E323FAB4}"/>
              </a:ext>
            </a:extLst>
          </p:cNvPr>
          <p:cNvSpPr txBox="1"/>
          <p:nvPr/>
        </p:nvSpPr>
        <p:spPr>
          <a:xfrm>
            <a:off x="908382" y="1623917"/>
            <a:ext cx="9252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Ratio of selecting </a:t>
            </a:r>
            <a:r>
              <a:rPr lang="en-US" sz="2000" b="1" dirty="0">
                <a:solidFill>
                  <a:srgbClr val="2BAD4C"/>
                </a:solidFill>
              </a:rPr>
              <a:t>scene item at same visual depth </a:t>
            </a:r>
            <a:r>
              <a:rPr lang="en-US" sz="2000" dirty="0"/>
              <a:t>of the annotation</a:t>
            </a:r>
          </a:p>
          <a:p>
            <a:endParaRPr lang="en-US" sz="2000" dirty="0">
              <a:solidFill>
                <a:srgbClr val="7390B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AA1BD4-BC14-767C-BE53-4B1D8E93B230}"/>
              </a:ext>
            </a:extLst>
          </p:cNvPr>
          <p:cNvSpPr/>
          <p:nvPr/>
        </p:nvSpPr>
        <p:spPr>
          <a:xfrm>
            <a:off x="9344024" y="3093720"/>
            <a:ext cx="957263" cy="1321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5D10FB-0EAC-56BB-BE58-33340E1859AC}"/>
              </a:ext>
            </a:extLst>
          </p:cNvPr>
          <p:cNvSpPr/>
          <p:nvPr/>
        </p:nvSpPr>
        <p:spPr>
          <a:xfrm>
            <a:off x="8172584" y="3702106"/>
            <a:ext cx="326098" cy="2456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B88AFEE-7563-5712-C92E-367BDA4341CB}"/>
              </a:ext>
            </a:extLst>
          </p:cNvPr>
          <p:cNvSpPr/>
          <p:nvPr/>
        </p:nvSpPr>
        <p:spPr>
          <a:xfrm>
            <a:off x="8172584" y="3937055"/>
            <a:ext cx="326098" cy="12254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74653C2-9538-CF77-AAA2-4AB7C3D5A861}"/>
              </a:ext>
            </a:extLst>
          </p:cNvPr>
          <p:cNvSpPr/>
          <p:nvPr/>
        </p:nvSpPr>
        <p:spPr>
          <a:xfrm>
            <a:off x="9034597" y="3937055"/>
            <a:ext cx="326098" cy="12254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2F04176-FB91-4963-D543-B365C7D61891}"/>
              </a:ext>
            </a:extLst>
          </p:cNvPr>
          <p:cNvSpPr/>
          <p:nvPr/>
        </p:nvSpPr>
        <p:spPr>
          <a:xfrm>
            <a:off x="9077459" y="3691417"/>
            <a:ext cx="326098" cy="2456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082DD6B-F4EA-B53F-6BCC-C54FE7BF06D3}"/>
              </a:ext>
            </a:extLst>
          </p:cNvPr>
          <p:cNvCxnSpPr/>
          <p:nvPr/>
        </p:nvCxnSpPr>
        <p:spPr>
          <a:xfrm flipH="1">
            <a:off x="8172584" y="3947744"/>
            <a:ext cx="326098" cy="0"/>
          </a:xfrm>
          <a:prstGeom prst="line">
            <a:avLst/>
          </a:prstGeom>
          <a:ln w="6350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221663A-AC29-7D22-480E-528E9400C2E3}"/>
              </a:ext>
            </a:extLst>
          </p:cNvPr>
          <p:cNvCxnSpPr/>
          <p:nvPr/>
        </p:nvCxnSpPr>
        <p:spPr>
          <a:xfrm flipH="1">
            <a:off x="9034597" y="3947744"/>
            <a:ext cx="326098" cy="0"/>
          </a:xfrm>
          <a:prstGeom prst="line">
            <a:avLst/>
          </a:prstGeom>
          <a:ln w="6350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8A4BAA32-0BF0-38A4-F21C-F22D2F4B0515}"/>
              </a:ext>
            </a:extLst>
          </p:cNvPr>
          <p:cNvSpPr/>
          <p:nvPr/>
        </p:nvSpPr>
        <p:spPr>
          <a:xfrm>
            <a:off x="6866467" y="2766917"/>
            <a:ext cx="3468158" cy="2376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60F79F1-EB38-ACFD-B8D5-EAA9F79B7062}"/>
              </a:ext>
            </a:extLst>
          </p:cNvPr>
          <p:cNvSpPr/>
          <p:nvPr/>
        </p:nvSpPr>
        <p:spPr>
          <a:xfrm>
            <a:off x="7756957" y="5186386"/>
            <a:ext cx="1483450" cy="4055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141BC4B-D862-D301-53FE-E0B7CEF74AD8}"/>
              </a:ext>
            </a:extLst>
          </p:cNvPr>
          <p:cNvSpPr/>
          <p:nvPr/>
        </p:nvSpPr>
        <p:spPr>
          <a:xfrm>
            <a:off x="7807919" y="4759439"/>
            <a:ext cx="1483450" cy="405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FB35285-ECB1-5C26-6E8A-E42A2BB54C34}"/>
              </a:ext>
            </a:extLst>
          </p:cNvPr>
          <p:cNvSpPr txBox="1"/>
          <p:nvPr/>
        </p:nvSpPr>
        <p:spPr>
          <a:xfrm>
            <a:off x="10371666" y="2327414"/>
            <a:ext cx="18203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Same-visual-depth </a:t>
            </a:r>
          </a:p>
          <a:p>
            <a:r>
              <a:rPr lang="en-US" sz="1200" i="1" dirty="0"/>
              <a:t>item selected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87A8C63-7D34-ECBF-E149-D5050E45BB29}"/>
              </a:ext>
            </a:extLst>
          </p:cNvPr>
          <p:cNvSpPr/>
          <p:nvPr/>
        </p:nvSpPr>
        <p:spPr>
          <a:xfrm>
            <a:off x="6348448" y="2463799"/>
            <a:ext cx="490748" cy="29104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4949FC7-BD6B-50F7-44F5-ECDD6566C18C}"/>
              </a:ext>
            </a:extLst>
          </p:cNvPr>
          <p:cNvSpPr txBox="1"/>
          <p:nvPr/>
        </p:nvSpPr>
        <p:spPr>
          <a:xfrm rot="16200000">
            <a:off x="4378516" y="3750821"/>
            <a:ext cx="3673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Ratio of choosing same depth item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1C49708-68CD-E8F5-E235-0616EB8CC9A5}"/>
              </a:ext>
            </a:extLst>
          </p:cNvPr>
          <p:cNvCxnSpPr>
            <a:cxnSpLocks/>
          </p:cNvCxnSpPr>
          <p:nvPr/>
        </p:nvCxnSpPr>
        <p:spPr>
          <a:xfrm>
            <a:off x="6859059" y="2731719"/>
            <a:ext cx="0" cy="243205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91C9B5C1-D34F-185A-26A0-8EE3A9B73FA4}"/>
              </a:ext>
            </a:extLst>
          </p:cNvPr>
          <p:cNvSpPr txBox="1"/>
          <p:nvPr/>
        </p:nvSpPr>
        <p:spPr>
          <a:xfrm>
            <a:off x="6403937" y="2547053"/>
            <a:ext cx="539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F215B1D-BE98-700E-C55C-C1A1BDB3889C}"/>
              </a:ext>
            </a:extLst>
          </p:cNvPr>
          <p:cNvSpPr txBox="1"/>
          <p:nvPr/>
        </p:nvSpPr>
        <p:spPr>
          <a:xfrm>
            <a:off x="6403938" y="3031183"/>
            <a:ext cx="539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0.8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BD956E8-D179-2E9F-6B22-8BA2D92AB332}"/>
              </a:ext>
            </a:extLst>
          </p:cNvPr>
          <p:cNvSpPr txBox="1"/>
          <p:nvPr/>
        </p:nvSpPr>
        <p:spPr>
          <a:xfrm>
            <a:off x="6403939" y="3535693"/>
            <a:ext cx="539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0.6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F1CE525-9840-9729-876B-CCDB8822A2D1}"/>
              </a:ext>
            </a:extLst>
          </p:cNvPr>
          <p:cNvSpPr txBox="1"/>
          <p:nvPr/>
        </p:nvSpPr>
        <p:spPr>
          <a:xfrm>
            <a:off x="6403936" y="3985276"/>
            <a:ext cx="539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0.4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F3999E3-4F9F-2083-2E8E-64AD152BC797}"/>
              </a:ext>
            </a:extLst>
          </p:cNvPr>
          <p:cNvSpPr txBox="1"/>
          <p:nvPr/>
        </p:nvSpPr>
        <p:spPr>
          <a:xfrm>
            <a:off x="6403935" y="4490342"/>
            <a:ext cx="539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46A55FB-E7C1-0686-B22B-A0FB2D0613E6}"/>
              </a:ext>
            </a:extLst>
          </p:cNvPr>
          <p:cNvSpPr txBox="1"/>
          <p:nvPr/>
        </p:nvSpPr>
        <p:spPr>
          <a:xfrm>
            <a:off x="6401103" y="4964813"/>
            <a:ext cx="539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47924F7-9812-A535-6888-4CFFD716DFC7}"/>
              </a:ext>
            </a:extLst>
          </p:cNvPr>
          <p:cNvSpPr txBox="1"/>
          <p:nvPr/>
        </p:nvSpPr>
        <p:spPr>
          <a:xfrm>
            <a:off x="10334254" y="5162550"/>
            <a:ext cx="1820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Different-visual-depth item selected</a:t>
            </a:r>
          </a:p>
        </p:txBody>
      </p:sp>
    </p:spTree>
    <p:extLst>
      <p:ext uri="{BB962C8B-B14F-4D97-AF65-F5344CB8AC3E}">
        <p14:creationId xmlns:p14="http://schemas.microsoft.com/office/powerpoint/2010/main" val="332770454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c 15">
            <a:extLst>
              <a:ext uri="{FF2B5EF4-FFF2-40B4-BE49-F238E27FC236}">
                <a16:creationId xmlns:a16="http://schemas.microsoft.com/office/drawing/2014/main" id="{39A7872B-0EBE-DCDA-D378-96C1045A06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66641" y="2520138"/>
            <a:ext cx="6345786" cy="308884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B7BA72F-6EDD-2A68-722D-6477932E02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9573" y="3225847"/>
            <a:ext cx="4050019" cy="200823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8BA24BF-F0C6-DAF6-9FE8-624F3585815A}"/>
              </a:ext>
            </a:extLst>
          </p:cNvPr>
          <p:cNvSpPr/>
          <p:nvPr/>
        </p:nvSpPr>
        <p:spPr>
          <a:xfrm>
            <a:off x="2900631" y="4005521"/>
            <a:ext cx="703384" cy="91118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B339C5-D726-49AF-710D-8E7B5C5C4ACD}"/>
              </a:ext>
            </a:extLst>
          </p:cNvPr>
          <p:cNvSpPr/>
          <p:nvPr/>
        </p:nvSpPr>
        <p:spPr>
          <a:xfrm>
            <a:off x="4452588" y="3656011"/>
            <a:ext cx="613854" cy="126069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E55C60-8293-85EA-7BED-E67DB80BD9F3}"/>
              </a:ext>
            </a:extLst>
          </p:cNvPr>
          <p:cNvSpPr txBox="1"/>
          <p:nvPr/>
        </p:nvSpPr>
        <p:spPr>
          <a:xfrm>
            <a:off x="6785685" y="3692950"/>
            <a:ext cx="2021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Chance</a:t>
            </a:r>
            <a:r>
              <a:rPr lang="en-US" sz="1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00" dirty="0">
                <a:solidFill>
                  <a:srgbClr val="FF0000"/>
                </a:solidFill>
              </a:rPr>
              <a:t>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BFF68B8-FEF9-F4A4-A778-143B1D600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+mj-lt"/>
              </a:rPr>
              <a:t>VR Application: Results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E4D38BA5-B03E-0EC9-76C3-CA4D987CC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II. Overdriving Visual Depth Perception via Sound Modulation in VR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15A0B7BD-C8F8-F403-4130-50DF83708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44DDD-5B42-4720-8993-966FDE2049A4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B71195F-D746-97BF-DED0-8842B97DB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90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D0578C-B098-11F7-646C-8EB4E323FAB4}"/>
              </a:ext>
            </a:extLst>
          </p:cNvPr>
          <p:cNvSpPr txBox="1"/>
          <p:nvPr/>
        </p:nvSpPr>
        <p:spPr>
          <a:xfrm>
            <a:off x="908382" y="1623917"/>
            <a:ext cx="92528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Ratio of selecting </a:t>
            </a:r>
            <a:r>
              <a:rPr lang="en-US" sz="2000" b="1" dirty="0">
                <a:solidFill>
                  <a:srgbClr val="2BAD4C"/>
                </a:solidFill>
              </a:rPr>
              <a:t>scene item at same visual depth </a:t>
            </a:r>
            <a:r>
              <a:rPr lang="en-US" sz="2000" dirty="0"/>
              <a:t>of the annotation</a:t>
            </a:r>
          </a:p>
          <a:p>
            <a:endParaRPr lang="en-US" sz="2000" dirty="0">
              <a:solidFill>
                <a:srgbClr val="7390B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5739F"/>
                </a:solidFill>
              </a:rPr>
              <a:t>Colocated audio</a:t>
            </a:r>
            <a:r>
              <a:rPr lang="en-US" sz="2000" dirty="0">
                <a:solidFill>
                  <a:srgbClr val="7390B0"/>
                </a:solidFill>
              </a:rPr>
              <a:t>: </a:t>
            </a:r>
            <a:r>
              <a:rPr lang="en-US" sz="2000" dirty="0"/>
              <a:t>&gt;80%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5D10FB-0EAC-56BB-BE58-33340E1859AC}"/>
              </a:ext>
            </a:extLst>
          </p:cNvPr>
          <p:cNvSpPr/>
          <p:nvPr/>
        </p:nvSpPr>
        <p:spPr>
          <a:xfrm>
            <a:off x="8172584" y="3702106"/>
            <a:ext cx="326098" cy="2456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B88AFEE-7563-5712-C92E-367BDA4341CB}"/>
              </a:ext>
            </a:extLst>
          </p:cNvPr>
          <p:cNvSpPr/>
          <p:nvPr/>
        </p:nvSpPr>
        <p:spPr>
          <a:xfrm>
            <a:off x="8172584" y="3937055"/>
            <a:ext cx="326098" cy="12254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74653C2-9538-CF77-AAA2-4AB7C3D5A861}"/>
              </a:ext>
            </a:extLst>
          </p:cNvPr>
          <p:cNvSpPr/>
          <p:nvPr/>
        </p:nvSpPr>
        <p:spPr>
          <a:xfrm>
            <a:off x="9034597" y="3937055"/>
            <a:ext cx="326098" cy="12254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2F04176-FB91-4963-D543-B365C7D61891}"/>
              </a:ext>
            </a:extLst>
          </p:cNvPr>
          <p:cNvSpPr/>
          <p:nvPr/>
        </p:nvSpPr>
        <p:spPr>
          <a:xfrm>
            <a:off x="9077459" y="3691417"/>
            <a:ext cx="326098" cy="2456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082DD6B-F4EA-B53F-6BCC-C54FE7BF06D3}"/>
              </a:ext>
            </a:extLst>
          </p:cNvPr>
          <p:cNvCxnSpPr/>
          <p:nvPr/>
        </p:nvCxnSpPr>
        <p:spPr>
          <a:xfrm flipH="1">
            <a:off x="8172584" y="3947744"/>
            <a:ext cx="326098" cy="0"/>
          </a:xfrm>
          <a:prstGeom prst="line">
            <a:avLst/>
          </a:prstGeom>
          <a:ln w="6350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221663A-AC29-7D22-480E-528E9400C2E3}"/>
              </a:ext>
            </a:extLst>
          </p:cNvPr>
          <p:cNvCxnSpPr/>
          <p:nvPr/>
        </p:nvCxnSpPr>
        <p:spPr>
          <a:xfrm flipH="1">
            <a:off x="9034597" y="3947744"/>
            <a:ext cx="326098" cy="0"/>
          </a:xfrm>
          <a:prstGeom prst="line">
            <a:avLst/>
          </a:prstGeom>
          <a:ln w="6350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4E35C36D-8C53-37CC-5C8E-91FB4E5180F7}"/>
              </a:ext>
            </a:extLst>
          </p:cNvPr>
          <p:cNvSpPr txBox="1"/>
          <p:nvPr/>
        </p:nvSpPr>
        <p:spPr>
          <a:xfrm>
            <a:off x="10371666" y="2327414"/>
            <a:ext cx="18203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Same-visual-depth </a:t>
            </a:r>
          </a:p>
          <a:p>
            <a:r>
              <a:rPr lang="en-US" sz="1200" i="1" dirty="0"/>
              <a:t>item selected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9064570-DC2C-8A3D-A2F3-5C2FE61C175F}"/>
              </a:ext>
            </a:extLst>
          </p:cNvPr>
          <p:cNvSpPr txBox="1"/>
          <p:nvPr/>
        </p:nvSpPr>
        <p:spPr>
          <a:xfrm>
            <a:off x="10334254" y="5162550"/>
            <a:ext cx="1820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Different-visual-depth item selected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3A1DFCA-CDDE-6216-837A-7FC4A3542237}"/>
              </a:ext>
            </a:extLst>
          </p:cNvPr>
          <p:cNvSpPr/>
          <p:nvPr/>
        </p:nvSpPr>
        <p:spPr>
          <a:xfrm>
            <a:off x="6348448" y="2463799"/>
            <a:ext cx="490748" cy="29104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B52DD6D-6BCD-5F45-4E38-DB221349EB99}"/>
              </a:ext>
            </a:extLst>
          </p:cNvPr>
          <p:cNvSpPr txBox="1"/>
          <p:nvPr/>
        </p:nvSpPr>
        <p:spPr>
          <a:xfrm rot="16200000">
            <a:off x="4378516" y="3750821"/>
            <a:ext cx="3673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Ratio of choosing same depth item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580F17F-0EF2-6B03-5543-F6E2E1D6351E}"/>
              </a:ext>
            </a:extLst>
          </p:cNvPr>
          <p:cNvCxnSpPr>
            <a:cxnSpLocks/>
          </p:cNvCxnSpPr>
          <p:nvPr/>
        </p:nvCxnSpPr>
        <p:spPr>
          <a:xfrm>
            <a:off x="6859059" y="2731719"/>
            <a:ext cx="0" cy="243205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CE051286-880C-646D-7429-4C31FB67177C}"/>
              </a:ext>
            </a:extLst>
          </p:cNvPr>
          <p:cNvSpPr txBox="1"/>
          <p:nvPr/>
        </p:nvSpPr>
        <p:spPr>
          <a:xfrm>
            <a:off x="6403937" y="2547053"/>
            <a:ext cx="539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CF7C3E2-2C48-F191-A228-B8E1EED1FD31}"/>
              </a:ext>
            </a:extLst>
          </p:cNvPr>
          <p:cNvSpPr txBox="1"/>
          <p:nvPr/>
        </p:nvSpPr>
        <p:spPr>
          <a:xfrm>
            <a:off x="6403938" y="3031183"/>
            <a:ext cx="539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0.8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AB73526-9F48-80D6-2A5D-885F7BE475E8}"/>
              </a:ext>
            </a:extLst>
          </p:cNvPr>
          <p:cNvSpPr txBox="1"/>
          <p:nvPr/>
        </p:nvSpPr>
        <p:spPr>
          <a:xfrm>
            <a:off x="6403939" y="3535693"/>
            <a:ext cx="539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0.6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AB26AC6-D91F-BA92-6F78-0ADFFC0E3A4B}"/>
              </a:ext>
            </a:extLst>
          </p:cNvPr>
          <p:cNvSpPr txBox="1"/>
          <p:nvPr/>
        </p:nvSpPr>
        <p:spPr>
          <a:xfrm>
            <a:off x="6403936" y="3985276"/>
            <a:ext cx="539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0.4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44366EF-B5FC-BBEC-1C24-F262007A83C0}"/>
              </a:ext>
            </a:extLst>
          </p:cNvPr>
          <p:cNvSpPr txBox="1"/>
          <p:nvPr/>
        </p:nvSpPr>
        <p:spPr>
          <a:xfrm>
            <a:off x="6403935" y="4490342"/>
            <a:ext cx="539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315E800-4252-C9D1-8F02-20406E2FFC42}"/>
              </a:ext>
            </a:extLst>
          </p:cNvPr>
          <p:cNvSpPr txBox="1"/>
          <p:nvPr/>
        </p:nvSpPr>
        <p:spPr>
          <a:xfrm>
            <a:off x="6401103" y="4964813"/>
            <a:ext cx="539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0.0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C617E15-FF84-BADF-08B3-B460B6C86497}"/>
              </a:ext>
            </a:extLst>
          </p:cNvPr>
          <p:cNvSpPr/>
          <p:nvPr/>
        </p:nvSpPr>
        <p:spPr>
          <a:xfrm>
            <a:off x="9545638" y="2930503"/>
            <a:ext cx="696910" cy="1905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A50CF09-8367-D5D6-F416-D90BBFACCD0E}"/>
              </a:ext>
            </a:extLst>
          </p:cNvPr>
          <p:cNvSpPr/>
          <p:nvPr/>
        </p:nvSpPr>
        <p:spPr>
          <a:xfrm>
            <a:off x="10288536" y="3121025"/>
            <a:ext cx="45719" cy="87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45E3815-E37C-93E1-9AB7-DB4DEF8D81E6}"/>
              </a:ext>
            </a:extLst>
          </p:cNvPr>
          <p:cNvSpPr txBox="1"/>
          <p:nvPr/>
        </p:nvSpPr>
        <p:spPr>
          <a:xfrm>
            <a:off x="9490873" y="2878147"/>
            <a:ext cx="876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colocated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4B024AB-BA79-0227-0C95-5055CD9C49E7}"/>
              </a:ext>
            </a:extLst>
          </p:cNvPr>
          <p:cNvSpPr/>
          <p:nvPr/>
        </p:nvSpPr>
        <p:spPr>
          <a:xfrm>
            <a:off x="9360696" y="3104984"/>
            <a:ext cx="958109" cy="1208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387642"/>
      </p:ext>
    </p:extLst>
  </p:cSld>
  <p:clrMapOvr>
    <a:masterClrMapping/>
  </p:clrMapOvr>
  <p:transition>
    <p:fade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c 15">
            <a:extLst>
              <a:ext uri="{FF2B5EF4-FFF2-40B4-BE49-F238E27FC236}">
                <a16:creationId xmlns:a16="http://schemas.microsoft.com/office/drawing/2014/main" id="{39A7872B-0EBE-DCDA-D378-96C1045A06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66641" y="2520138"/>
            <a:ext cx="6345786" cy="308884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B7BA72F-6EDD-2A68-722D-6477932E02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9573" y="3225847"/>
            <a:ext cx="4050019" cy="200823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8BA24BF-F0C6-DAF6-9FE8-624F3585815A}"/>
              </a:ext>
            </a:extLst>
          </p:cNvPr>
          <p:cNvSpPr/>
          <p:nvPr/>
        </p:nvSpPr>
        <p:spPr>
          <a:xfrm>
            <a:off x="2900631" y="4005521"/>
            <a:ext cx="703384" cy="91118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B339C5-D726-49AF-710D-8E7B5C5C4ACD}"/>
              </a:ext>
            </a:extLst>
          </p:cNvPr>
          <p:cNvSpPr/>
          <p:nvPr/>
        </p:nvSpPr>
        <p:spPr>
          <a:xfrm>
            <a:off x="4452588" y="3656011"/>
            <a:ext cx="613854" cy="126069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E55C60-8293-85EA-7BED-E67DB80BD9F3}"/>
              </a:ext>
            </a:extLst>
          </p:cNvPr>
          <p:cNvSpPr txBox="1"/>
          <p:nvPr/>
        </p:nvSpPr>
        <p:spPr>
          <a:xfrm>
            <a:off x="6785685" y="3692950"/>
            <a:ext cx="2021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Chance</a:t>
            </a:r>
            <a:r>
              <a:rPr lang="en-US" sz="1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00" dirty="0">
                <a:solidFill>
                  <a:srgbClr val="FF0000"/>
                </a:solidFill>
              </a:rPr>
              <a:t>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BFF68B8-FEF9-F4A4-A778-143B1D600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+mj-lt"/>
              </a:rPr>
              <a:t>VR Application: Results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E4D38BA5-B03E-0EC9-76C3-CA4D987CC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II. Overdriving Visual Depth Perception via Sound Modulation in VR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15A0B7BD-C8F8-F403-4130-50DF83708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44DDD-5B42-4720-8993-966FDE2049A4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B71195F-D746-97BF-DED0-8842B97DB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91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D0578C-B098-11F7-646C-8EB4E323FAB4}"/>
              </a:ext>
            </a:extLst>
          </p:cNvPr>
          <p:cNvSpPr txBox="1"/>
          <p:nvPr/>
        </p:nvSpPr>
        <p:spPr>
          <a:xfrm>
            <a:off x="908382" y="1623917"/>
            <a:ext cx="9252875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Ratio of selecting </a:t>
            </a:r>
            <a:r>
              <a:rPr lang="en-US" sz="2000" b="1" dirty="0">
                <a:solidFill>
                  <a:srgbClr val="2BAD4C"/>
                </a:solidFill>
              </a:rPr>
              <a:t>scene item at same visual depth </a:t>
            </a:r>
            <a:r>
              <a:rPr lang="en-US" sz="2000" dirty="0"/>
              <a:t>of the annotation</a:t>
            </a:r>
          </a:p>
          <a:p>
            <a:endParaRPr lang="en-US" sz="2000" dirty="0">
              <a:solidFill>
                <a:srgbClr val="7390B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5739F"/>
                </a:solidFill>
              </a:rPr>
              <a:t>Colocated audio</a:t>
            </a:r>
            <a:r>
              <a:rPr lang="en-US" sz="2000" dirty="0">
                <a:solidFill>
                  <a:srgbClr val="7390B0"/>
                </a:solidFill>
              </a:rPr>
              <a:t>: </a:t>
            </a:r>
            <a:r>
              <a:rPr lang="en-US" sz="2000" dirty="0"/>
              <a:t>&gt;80%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EA9C2C"/>
                </a:solidFill>
              </a:rPr>
              <a:t>Overdriven audio:</a:t>
            </a:r>
            <a:r>
              <a:rPr lang="en-US" sz="2000" dirty="0">
                <a:solidFill>
                  <a:srgbClr val="DCD434"/>
                </a:solidFill>
              </a:rPr>
              <a:t> </a:t>
            </a:r>
            <a:r>
              <a:rPr lang="en-US" sz="2000" dirty="0"/>
              <a:t>Chance Level</a:t>
            </a:r>
          </a:p>
          <a:p>
            <a:endParaRPr lang="en-US" sz="1400" b="1" dirty="0">
              <a:solidFill>
                <a:srgbClr val="E89275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61E44EE-302C-9B00-8A05-BE7C486AF7B6}"/>
              </a:ext>
            </a:extLst>
          </p:cNvPr>
          <p:cNvSpPr txBox="1"/>
          <p:nvPr/>
        </p:nvSpPr>
        <p:spPr>
          <a:xfrm>
            <a:off x="10371666" y="2327414"/>
            <a:ext cx="18203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Same-visual-depth </a:t>
            </a:r>
          </a:p>
          <a:p>
            <a:r>
              <a:rPr lang="en-US" sz="1200" i="1" dirty="0"/>
              <a:t>item selected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C018D6-27FE-049F-2F46-E90C81F19F21}"/>
              </a:ext>
            </a:extLst>
          </p:cNvPr>
          <p:cNvSpPr/>
          <p:nvPr/>
        </p:nvSpPr>
        <p:spPr>
          <a:xfrm>
            <a:off x="6348448" y="2463799"/>
            <a:ext cx="490748" cy="29104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0974327-20C7-4BB5-FBC7-0066D7672010}"/>
              </a:ext>
            </a:extLst>
          </p:cNvPr>
          <p:cNvSpPr txBox="1"/>
          <p:nvPr/>
        </p:nvSpPr>
        <p:spPr>
          <a:xfrm rot="16200000">
            <a:off x="4378516" y="3750821"/>
            <a:ext cx="3673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Ratio of choosing same depth item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75C68F3-3F3F-78BA-84C4-CA40D73ADF5E}"/>
              </a:ext>
            </a:extLst>
          </p:cNvPr>
          <p:cNvCxnSpPr>
            <a:cxnSpLocks/>
          </p:cNvCxnSpPr>
          <p:nvPr/>
        </p:nvCxnSpPr>
        <p:spPr>
          <a:xfrm>
            <a:off x="6859059" y="2731719"/>
            <a:ext cx="0" cy="243205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926F6DB1-3F9E-2673-76D0-7C93A4C68635}"/>
              </a:ext>
            </a:extLst>
          </p:cNvPr>
          <p:cNvSpPr txBox="1"/>
          <p:nvPr/>
        </p:nvSpPr>
        <p:spPr>
          <a:xfrm>
            <a:off x="6403937" y="2547053"/>
            <a:ext cx="539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FDE347C-C360-D28F-267F-0ACDF87F7AC7}"/>
              </a:ext>
            </a:extLst>
          </p:cNvPr>
          <p:cNvSpPr txBox="1"/>
          <p:nvPr/>
        </p:nvSpPr>
        <p:spPr>
          <a:xfrm>
            <a:off x="6403938" y="3031183"/>
            <a:ext cx="539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0.8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20F94E9-2B30-66E0-0D4F-BE1F05CED717}"/>
              </a:ext>
            </a:extLst>
          </p:cNvPr>
          <p:cNvSpPr txBox="1"/>
          <p:nvPr/>
        </p:nvSpPr>
        <p:spPr>
          <a:xfrm>
            <a:off x="6403939" y="3535693"/>
            <a:ext cx="539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0.6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6B20722-825F-8761-9E22-2E2A03FC0618}"/>
              </a:ext>
            </a:extLst>
          </p:cNvPr>
          <p:cNvSpPr txBox="1"/>
          <p:nvPr/>
        </p:nvSpPr>
        <p:spPr>
          <a:xfrm>
            <a:off x="6403936" y="3985276"/>
            <a:ext cx="539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6DE4D9-C195-3B30-8F05-AA43439F20B2}"/>
              </a:ext>
            </a:extLst>
          </p:cNvPr>
          <p:cNvSpPr txBox="1"/>
          <p:nvPr/>
        </p:nvSpPr>
        <p:spPr>
          <a:xfrm>
            <a:off x="6403935" y="4490342"/>
            <a:ext cx="539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DC4E105-8011-CA49-10F2-68BB4D4BC49F}"/>
              </a:ext>
            </a:extLst>
          </p:cNvPr>
          <p:cNvSpPr txBox="1"/>
          <p:nvPr/>
        </p:nvSpPr>
        <p:spPr>
          <a:xfrm>
            <a:off x="6401103" y="4964813"/>
            <a:ext cx="539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0.0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A9D66CA-A07E-2254-7FFD-188A9A929BE8}"/>
              </a:ext>
            </a:extLst>
          </p:cNvPr>
          <p:cNvSpPr/>
          <p:nvPr/>
        </p:nvSpPr>
        <p:spPr>
          <a:xfrm>
            <a:off x="9545638" y="2930503"/>
            <a:ext cx="696910" cy="1905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842FD13-0C3C-A620-3BBF-CA38A12CF2FD}"/>
              </a:ext>
            </a:extLst>
          </p:cNvPr>
          <p:cNvSpPr txBox="1"/>
          <p:nvPr/>
        </p:nvSpPr>
        <p:spPr>
          <a:xfrm>
            <a:off x="9490873" y="2878147"/>
            <a:ext cx="876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colocated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6F9828D-0B8A-11FE-99F4-B0E58989A3F6}"/>
              </a:ext>
            </a:extLst>
          </p:cNvPr>
          <p:cNvSpPr/>
          <p:nvPr/>
        </p:nvSpPr>
        <p:spPr>
          <a:xfrm>
            <a:off x="9545638" y="3104984"/>
            <a:ext cx="788617" cy="1208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9C656FF-0634-C07A-A2AC-3841C0174EA5}"/>
              </a:ext>
            </a:extLst>
          </p:cNvPr>
          <p:cNvSpPr txBox="1"/>
          <p:nvPr/>
        </p:nvSpPr>
        <p:spPr>
          <a:xfrm>
            <a:off x="9485442" y="3024264"/>
            <a:ext cx="876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overdriven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3E1E2A-6094-E62B-BCC4-A26C14062512}"/>
              </a:ext>
            </a:extLst>
          </p:cNvPr>
          <p:cNvSpPr txBox="1"/>
          <p:nvPr/>
        </p:nvSpPr>
        <p:spPr>
          <a:xfrm>
            <a:off x="10334254" y="5162550"/>
            <a:ext cx="1820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Different-visual-depth item selected</a:t>
            </a:r>
          </a:p>
        </p:txBody>
      </p:sp>
    </p:spTree>
    <p:extLst>
      <p:ext uri="{BB962C8B-B14F-4D97-AF65-F5344CB8AC3E}">
        <p14:creationId xmlns:p14="http://schemas.microsoft.com/office/powerpoint/2010/main" val="2557922733"/>
      </p:ext>
    </p:extLst>
  </p:cSld>
  <p:clrMapOvr>
    <a:masterClrMapping/>
  </p:clrMapOvr>
  <p:transition>
    <p:fade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c 15">
            <a:extLst>
              <a:ext uri="{FF2B5EF4-FFF2-40B4-BE49-F238E27FC236}">
                <a16:creationId xmlns:a16="http://schemas.microsoft.com/office/drawing/2014/main" id="{39A7872B-0EBE-DCDA-D378-96C1045A06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66641" y="2520138"/>
            <a:ext cx="6345786" cy="308884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B7BA72F-6EDD-2A68-722D-6477932E02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9573" y="3225847"/>
            <a:ext cx="4050019" cy="20082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CE55C60-8293-85EA-7BED-E67DB80BD9F3}"/>
              </a:ext>
            </a:extLst>
          </p:cNvPr>
          <p:cNvSpPr txBox="1"/>
          <p:nvPr/>
        </p:nvSpPr>
        <p:spPr>
          <a:xfrm>
            <a:off x="6785685" y="3692950"/>
            <a:ext cx="2021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Chance</a:t>
            </a:r>
            <a:r>
              <a:rPr lang="en-US" sz="1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00" dirty="0">
                <a:solidFill>
                  <a:srgbClr val="FF0000"/>
                </a:solidFill>
              </a:rPr>
              <a:t>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BFF68B8-FEF9-F4A4-A778-143B1D600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+mj-lt"/>
              </a:rPr>
              <a:t>VR Application: Results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E4D38BA5-B03E-0EC9-76C3-CA4D987CC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II. Overdriving Visual Depth Perception via Sound Modulation in VR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15A0B7BD-C8F8-F403-4130-50DF83708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44DDD-5B42-4720-8993-966FDE2049A4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B71195F-D746-97BF-DED0-8842B97DB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92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D0578C-B098-11F7-646C-8EB4E323FAB4}"/>
              </a:ext>
            </a:extLst>
          </p:cNvPr>
          <p:cNvSpPr txBox="1"/>
          <p:nvPr/>
        </p:nvSpPr>
        <p:spPr>
          <a:xfrm>
            <a:off x="908382" y="1623917"/>
            <a:ext cx="9252875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Ratio of selecting </a:t>
            </a:r>
            <a:r>
              <a:rPr lang="en-US" sz="2000" b="1" dirty="0">
                <a:solidFill>
                  <a:srgbClr val="2BAD4C"/>
                </a:solidFill>
              </a:rPr>
              <a:t>scene item at same visual depth </a:t>
            </a:r>
            <a:r>
              <a:rPr lang="en-US" sz="2000" dirty="0"/>
              <a:t>of the annotation</a:t>
            </a:r>
          </a:p>
          <a:p>
            <a:endParaRPr lang="en-US" sz="2000" dirty="0">
              <a:solidFill>
                <a:srgbClr val="7390B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5739F"/>
                </a:solidFill>
              </a:rPr>
              <a:t>Colocated audio</a:t>
            </a:r>
            <a:r>
              <a:rPr lang="en-US" sz="2000" dirty="0">
                <a:solidFill>
                  <a:srgbClr val="7390B0"/>
                </a:solidFill>
              </a:rPr>
              <a:t>: </a:t>
            </a:r>
            <a:r>
              <a:rPr lang="en-US" sz="2000" dirty="0"/>
              <a:t>Chance Level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EA9C2C"/>
                </a:solidFill>
              </a:rPr>
              <a:t>Overdriven audio:</a:t>
            </a:r>
            <a:r>
              <a:rPr lang="en-US" sz="2000" dirty="0">
                <a:solidFill>
                  <a:srgbClr val="DCD434"/>
                </a:solidFill>
              </a:rPr>
              <a:t> </a:t>
            </a:r>
            <a:r>
              <a:rPr lang="en-US" sz="2000" dirty="0"/>
              <a:t>&lt;10%</a:t>
            </a:r>
          </a:p>
          <a:p>
            <a:endParaRPr lang="en-US" sz="1400" b="1" dirty="0">
              <a:solidFill>
                <a:srgbClr val="E89275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6807A6-EF31-190E-32E6-0B580CAB4C95}"/>
              </a:ext>
            </a:extLst>
          </p:cNvPr>
          <p:cNvSpPr/>
          <p:nvPr/>
        </p:nvSpPr>
        <p:spPr>
          <a:xfrm>
            <a:off x="2021455" y="3692950"/>
            <a:ext cx="1001702" cy="13049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83FE5C30-5BF7-20C8-4D94-1CDD6F0E5C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66642" y="2520138"/>
            <a:ext cx="8671175" cy="308884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57E760F-8AF8-4FA7-C0B9-9CD6EF9E695F}"/>
              </a:ext>
            </a:extLst>
          </p:cNvPr>
          <p:cNvSpPr txBox="1"/>
          <p:nvPr/>
        </p:nvSpPr>
        <p:spPr>
          <a:xfrm>
            <a:off x="6785685" y="3684473"/>
            <a:ext cx="2021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Chance</a:t>
            </a:r>
            <a:r>
              <a:rPr lang="en-US" sz="1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00" dirty="0">
                <a:solidFill>
                  <a:srgbClr val="FF0000"/>
                </a:solidFill>
              </a:rPr>
              <a:t>Level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144C0D-E3E8-EF2F-D2CF-3AB992D2B525}"/>
              </a:ext>
            </a:extLst>
          </p:cNvPr>
          <p:cNvSpPr txBox="1"/>
          <p:nvPr/>
        </p:nvSpPr>
        <p:spPr>
          <a:xfrm>
            <a:off x="10371666" y="2327414"/>
            <a:ext cx="18203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Same-visual-depth </a:t>
            </a:r>
          </a:p>
          <a:p>
            <a:r>
              <a:rPr lang="en-US" sz="1200" i="1" dirty="0"/>
              <a:t>item selected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95AFF2B-01AD-005A-2845-0D2F30E60B79}"/>
              </a:ext>
            </a:extLst>
          </p:cNvPr>
          <p:cNvSpPr/>
          <p:nvPr/>
        </p:nvSpPr>
        <p:spPr>
          <a:xfrm>
            <a:off x="6348448" y="2463799"/>
            <a:ext cx="490748" cy="29104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468D8EF-3B0C-CE35-2037-987C8F5116C3}"/>
              </a:ext>
            </a:extLst>
          </p:cNvPr>
          <p:cNvSpPr txBox="1"/>
          <p:nvPr/>
        </p:nvSpPr>
        <p:spPr>
          <a:xfrm rot="16200000">
            <a:off x="4378516" y="3750821"/>
            <a:ext cx="3673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Ratio of choosing same depth item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3B2E711-B51D-2BD1-7F75-3C0C2852BE45}"/>
              </a:ext>
            </a:extLst>
          </p:cNvPr>
          <p:cNvCxnSpPr>
            <a:cxnSpLocks/>
          </p:cNvCxnSpPr>
          <p:nvPr/>
        </p:nvCxnSpPr>
        <p:spPr>
          <a:xfrm>
            <a:off x="6859059" y="2731719"/>
            <a:ext cx="0" cy="243205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8F88BCF1-A314-519B-5731-D40DDC41C18D}"/>
              </a:ext>
            </a:extLst>
          </p:cNvPr>
          <p:cNvSpPr txBox="1"/>
          <p:nvPr/>
        </p:nvSpPr>
        <p:spPr>
          <a:xfrm>
            <a:off x="6403937" y="2547053"/>
            <a:ext cx="539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C1320C0-CC89-BAF2-3934-FECF7F3E8E7C}"/>
              </a:ext>
            </a:extLst>
          </p:cNvPr>
          <p:cNvSpPr txBox="1"/>
          <p:nvPr/>
        </p:nvSpPr>
        <p:spPr>
          <a:xfrm>
            <a:off x="6403938" y="3031183"/>
            <a:ext cx="539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0.8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B7C3E00-0C5C-2936-8356-FABE5DD59AF2}"/>
              </a:ext>
            </a:extLst>
          </p:cNvPr>
          <p:cNvSpPr txBox="1"/>
          <p:nvPr/>
        </p:nvSpPr>
        <p:spPr>
          <a:xfrm>
            <a:off x="6403939" y="3535693"/>
            <a:ext cx="539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1794FC1-4CF9-13E5-1FEA-64E626E82DB2}"/>
              </a:ext>
            </a:extLst>
          </p:cNvPr>
          <p:cNvSpPr txBox="1"/>
          <p:nvPr/>
        </p:nvSpPr>
        <p:spPr>
          <a:xfrm>
            <a:off x="6403936" y="3985276"/>
            <a:ext cx="539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0.4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44C2A19-A790-3DB0-13FB-B080FA4FDBC5}"/>
              </a:ext>
            </a:extLst>
          </p:cNvPr>
          <p:cNvSpPr txBox="1"/>
          <p:nvPr/>
        </p:nvSpPr>
        <p:spPr>
          <a:xfrm>
            <a:off x="6403935" y="4490342"/>
            <a:ext cx="539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611676C-B75A-9F1A-500C-E3494729EA5B}"/>
              </a:ext>
            </a:extLst>
          </p:cNvPr>
          <p:cNvSpPr txBox="1"/>
          <p:nvPr/>
        </p:nvSpPr>
        <p:spPr>
          <a:xfrm>
            <a:off x="6401103" y="4964813"/>
            <a:ext cx="539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0.0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FE6165B-C4F0-2034-CC26-4E8168197157}"/>
              </a:ext>
            </a:extLst>
          </p:cNvPr>
          <p:cNvSpPr/>
          <p:nvPr/>
        </p:nvSpPr>
        <p:spPr>
          <a:xfrm>
            <a:off x="9545638" y="2930503"/>
            <a:ext cx="696910" cy="1905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E3501ED-3C3D-7113-0948-BF671E5B7B66}"/>
              </a:ext>
            </a:extLst>
          </p:cNvPr>
          <p:cNvSpPr txBox="1"/>
          <p:nvPr/>
        </p:nvSpPr>
        <p:spPr>
          <a:xfrm>
            <a:off x="9490873" y="2878147"/>
            <a:ext cx="876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colocated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420903B-10F0-5E3B-9C40-A755CD262C14}"/>
              </a:ext>
            </a:extLst>
          </p:cNvPr>
          <p:cNvSpPr/>
          <p:nvPr/>
        </p:nvSpPr>
        <p:spPr>
          <a:xfrm>
            <a:off x="9545638" y="3104984"/>
            <a:ext cx="788617" cy="1208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EEE55D9-F954-0A3F-50E4-BDF72E7DD2F4}"/>
              </a:ext>
            </a:extLst>
          </p:cNvPr>
          <p:cNvSpPr txBox="1"/>
          <p:nvPr/>
        </p:nvSpPr>
        <p:spPr>
          <a:xfrm>
            <a:off x="9485442" y="3024264"/>
            <a:ext cx="876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overdriven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1A1546-EEAA-308C-DF59-5F318187B914}"/>
              </a:ext>
            </a:extLst>
          </p:cNvPr>
          <p:cNvSpPr txBox="1"/>
          <p:nvPr/>
        </p:nvSpPr>
        <p:spPr>
          <a:xfrm>
            <a:off x="10334254" y="5162550"/>
            <a:ext cx="1820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Different-visual-depth item selected</a:t>
            </a:r>
          </a:p>
        </p:txBody>
      </p:sp>
    </p:spTree>
    <p:extLst>
      <p:ext uri="{BB962C8B-B14F-4D97-AF65-F5344CB8AC3E}">
        <p14:creationId xmlns:p14="http://schemas.microsoft.com/office/powerpoint/2010/main" val="2653687700"/>
      </p:ext>
    </p:extLst>
  </p:cSld>
  <p:clrMapOvr>
    <a:masterClrMapping/>
  </p:clrMapOvr>
  <p:transition>
    <p:fade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c 15">
            <a:extLst>
              <a:ext uri="{FF2B5EF4-FFF2-40B4-BE49-F238E27FC236}">
                <a16:creationId xmlns:a16="http://schemas.microsoft.com/office/drawing/2014/main" id="{39A7872B-0EBE-DCDA-D378-96C1045A06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66641" y="2520138"/>
            <a:ext cx="6345786" cy="308884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B7BA72F-6EDD-2A68-722D-6477932E02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9573" y="3225847"/>
            <a:ext cx="4050019" cy="20082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CE55C60-8293-85EA-7BED-E67DB80BD9F3}"/>
              </a:ext>
            </a:extLst>
          </p:cNvPr>
          <p:cNvSpPr txBox="1"/>
          <p:nvPr/>
        </p:nvSpPr>
        <p:spPr>
          <a:xfrm>
            <a:off x="6785685" y="3692950"/>
            <a:ext cx="2021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Chance</a:t>
            </a:r>
            <a:r>
              <a:rPr lang="en-US" sz="1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00" dirty="0">
                <a:solidFill>
                  <a:srgbClr val="FF0000"/>
                </a:solidFill>
              </a:rPr>
              <a:t>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BFF68B8-FEF9-F4A4-A778-143B1D600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+mj-lt"/>
              </a:rPr>
              <a:t>VR Application: Results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E4D38BA5-B03E-0EC9-76C3-CA4D987CC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II. Overdriving Visual Depth Perception via Sound Modulation in VR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15A0B7BD-C8F8-F403-4130-50DF83708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44DDD-5B42-4720-8993-966FDE2049A4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B71195F-D746-97BF-DED0-8842B97DB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93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D0578C-B098-11F7-646C-8EB4E323FAB4}"/>
              </a:ext>
            </a:extLst>
          </p:cNvPr>
          <p:cNvSpPr txBox="1"/>
          <p:nvPr/>
        </p:nvSpPr>
        <p:spPr>
          <a:xfrm>
            <a:off x="908382" y="1623917"/>
            <a:ext cx="9252875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Ratio of selecting </a:t>
            </a:r>
            <a:r>
              <a:rPr lang="en-US" sz="2000" b="1" dirty="0">
                <a:solidFill>
                  <a:srgbClr val="2BAD4C"/>
                </a:solidFill>
              </a:rPr>
              <a:t>scene item at same visual depth </a:t>
            </a:r>
            <a:r>
              <a:rPr lang="en-US" sz="2000" dirty="0"/>
              <a:t>of the annotation</a:t>
            </a:r>
          </a:p>
          <a:p>
            <a:endParaRPr lang="en-US" sz="2000" dirty="0">
              <a:solidFill>
                <a:srgbClr val="7390B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5739F"/>
                </a:solidFill>
              </a:rPr>
              <a:t>Colocated audio</a:t>
            </a:r>
            <a:r>
              <a:rPr lang="en-US" sz="2000" dirty="0">
                <a:solidFill>
                  <a:srgbClr val="7390B0"/>
                </a:solidFill>
              </a:rPr>
              <a:t>: </a:t>
            </a:r>
            <a:r>
              <a:rPr lang="en-US" sz="2000" dirty="0"/>
              <a:t>Chance Level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EA9C2C"/>
                </a:solidFill>
              </a:rPr>
              <a:t>Overdriven audio:</a:t>
            </a:r>
            <a:r>
              <a:rPr lang="en-US" sz="2000" dirty="0">
                <a:solidFill>
                  <a:srgbClr val="DCD434"/>
                </a:solidFill>
              </a:rPr>
              <a:t> </a:t>
            </a:r>
            <a:r>
              <a:rPr lang="en-US" sz="2000" dirty="0"/>
              <a:t>&lt;10%</a:t>
            </a:r>
          </a:p>
          <a:p>
            <a:endParaRPr lang="en-US" sz="1400" b="1" dirty="0">
              <a:solidFill>
                <a:srgbClr val="E89275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6807A6-EF31-190E-32E6-0B580CAB4C95}"/>
              </a:ext>
            </a:extLst>
          </p:cNvPr>
          <p:cNvSpPr/>
          <p:nvPr/>
        </p:nvSpPr>
        <p:spPr>
          <a:xfrm>
            <a:off x="3952875" y="4171950"/>
            <a:ext cx="575232" cy="94778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83FE5C30-5BF7-20C8-4D94-1CDD6F0E5C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66642" y="2520138"/>
            <a:ext cx="8671175" cy="308884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57E760F-8AF8-4FA7-C0B9-9CD6EF9E695F}"/>
              </a:ext>
            </a:extLst>
          </p:cNvPr>
          <p:cNvSpPr txBox="1"/>
          <p:nvPr/>
        </p:nvSpPr>
        <p:spPr>
          <a:xfrm>
            <a:off x="6785685" y="3684473"/>
            <a:ext cx="2021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Chance</a:t>
            </a:r>
            <a:r>
              <a:rPr lang="en-US" sz="1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00" dirty="0">
                <a:solidFill>
                  <a:srgbClr val="FF0000"/>
                </a:solidFill>
              </a:rPr>
              <a:t>Level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642AC2DC-C09C-529E-633E-B4A1085EA99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266642" y="2514599"/>
            <a:ext cx="8671174" cy="308884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71C55AB-390B-A16C-6908-86F6C8DAE5BE}"/>
              </a:ext>
            </a:extLst>
          </p:cNvPr>
          <p:cNvSpPr txBox="1"/>
          <p:nvPr/>
        </p:nvSpPr>
        <p:spPr>
          <a:xfrm>
            <a:off x="6785685" y="3675996"/>
            <a:ext cx="2021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Chance</a:t>
            </a:r>
            <a:r>
              <a:rPr lang="en-US" sz="1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00" dirty="0">
                <a:solidFill>
                  <a:srgbClr val="FF0000"/>
                </a:solidFill>
              </a:rPr>
              <a:t>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D9BEE4-13A9-2AA8-B2D0-C23FF1362559}"/>
              </a:ext>
            </a:extLst>
          </p:cNvPr>
          <p:cNvSpPr txBox="1"/>
          <p:nvPr/>
        </p:nvSpPr>
        <p:spPr>
          <a:xfrm>
            <a:off x="10371666" y="2327414"/>
            <a:ext cx="18203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Same-visual-depth </a:t>
            </a:r>
          </a:p>
          <a:p>
            <a:r>
              <a:rPr lang="en-US" sz="1200" i="1" dirty="0"/>
              <a:t>item selected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3535DF-702F-3BE5-4B09-B746D2DA88F1}"/>
              </a:ext>
            </a:extLst>
          </p:cNvPr>
          <p:cNvSpPr/>
          <p:nvPr/>
        </p:nvSpPr>
        <p:spPr>
          <a:xfrm>
            <a:off x="6348448" y="2463799"/>
            <a:ext cx="490748" cy="29104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49208B7-25DA-3D43-3CD3-98E00082C77C}"/>
              </a:ext>
            </a:extLst>
          </p:cNvPr>
          <p:cNvSpPr txBox="1"/>
          <p:nvPr/>
        </p:nvSpPr>
        <p:spPr>
          <a:xfrm>
            <a:off x="6403937" y="2547053"/>
            <a:ext cx="539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99923BE-B58B-9CBF-9A0B-71C852245F60}"/>
              </a:ext>
            </a:extLst>
          </p:cNvPr>
          <p:cNvSpPr txBox="1"/>
          <p:nvPr/>
        </p:nvSpPr>
        <p:spPr>
          <a:xfrm>
            <a:off x="6403938" y="3031183"/>
            <a:ext cx="539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0.8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3E093BF-5331-585F-F017-BFA5A2CB15F6}"/>
              </a:ext>
            </a:extLst>
          </p:cNvPr>
          <p:cNvSpPr txBox="1"/>
          <p:nvPr/>
        </p:nvSpPr>
        <p:spPr>
          <a:xfrm>
            <a:off x="6403939" y="3535693"/>
            <a:ext cx="539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0D4DC4A-1191-5E51-0F3F-0A89D5252EAC}"/>
              </a:ext>
            </a:extLst>
          </p:cNvPr>
          <p:cNvSpPr txBox="1"/>
          <p:nvPr/>
        </p:nvSpPr>
        <p:spPr>
          <a:xfrm>
            <a:off x="6403936" y="3985276"/>
            <a:ext cx="539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477788C-CF88-86D8-67A7-B65953A41ED8}"/>
              </a:ext>
            </a:extLst>
          </p:cNvPr>
          <p:cNvSpPr txBox="1"/>
          <p:nvPr/>
        </p:nvSpPr>
        <p:spPr>
          <a:xfrm>
            <a:off x="6403935" y="4490342"/>
            <a:ext cx="539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D91CEA7-9B2E-B8D7-19FE-88EC3F60F58F}"/>
              </a:ext>
            </a:extLst>
          </p:cNvPr>
          <p:cNvSpPr txBox="1"/>
          <p:nvPr/>
        </p:nvSpPr>
        <p:spPr>
          <a:xfrm>
            <a:off x="6401103" y="4964813"/>
            <a:ext cx="539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F8ECE85-6D7A-14B2-AE99-2FB6B61AC182}"/>
              </a:ext>
            </a:extLst>
          </p:cNvPr>
          <p:cNvSpPr txBox="1"/>
          <p:nvPr/>
        </p:nvSpPr>
        <p:spPr>
          <a:xfrm rot="16200000">
            <a:off x="4378516" y="3750821"/>
            <a:ext cx="3673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Ratio of choosing same depth item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601D1A7-B148-B8FE-A309-1C6360795793}"/>
              </a:ext>
            </a:extLst>
          </p:cNvPr>
          <p:cNvCxnSpPr>
            <a:cxnSpLocks/>
          </p:cNvCxnSpPr>
          <p:nvPr/>
        </p:nvCxnSpPr>
        <p:spPr>
          <a:xfrm>
            <a:off x="6859059" y="2731719"/>
            <a:ext cx="0" cy="243205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8079471D-C134-81E2-2EFC-3706CB9CBC78}"/>
              </a:ext>
            </a:extLst>
          </p:cNvPr>
          <p:cNvSpPr/>
          <p:nvPr/>
        </p:nvSpPr>
        <p:spPr>
          <a:xfrm>
            <a:off x="9545638" y="2930503"/>
            <a:ext cx="696910" cy="1905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77EEA88-F7B8-782C-5848-44538EC0C5AD}"/>
              </a:ext>
            </a:extLst>
          </p:cNvPr>
          <p:cNvSpPr/>
          <p:nvPr/>
        </p:nvSpPr>
        <p:spPr>
          <a:xfrm>
            <a:off x="9545638" y="3104984"/>
            <a:ext cx="788617" cy="1208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E3B914F-824D-1601-4520-33A743B9FDB9}"/>
              </a:ext>
            </a:extLst>
          </p:cNvPr>
          <p:cNvSpPr txBox="1"/>
          <p:nvPr/>
        </p:nvSpPr>
        <p:spPr>
          <a:xfrm>
            <a:off x="9490873" y="2878147"/>
            <a:ext cx="876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colocated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ED21CB4-F304-0E80-4D5E-B2A2A7F275B4}"/>
              </a:ext>
            </a:extLst>
          </p:cNvPr>
          <p:cNvSpPr txBox="1"/>
          <p:nvPr/>
        </p:nvSpPr>
        <p:spPr>
          <a:xfrm>
            <a:off x="9485442" y="3024264"/>
            <a:ext cx="876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overdriven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D2E5F83-A5CB-9010-A7C0-644BC7C23216}"/>
              </a:ext>
            </a:extLst>
          </p:cNvPr>
          <p:cNvSpPr txBox="1"/>
          <p:nvPr/>
        </p:nvSpPr>
        <p:spPr>
          <a:xfrm>
            <a:off x="10334254" y="5162550"/>
            <a:ext cx="1820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Different-visual-depth item selected</a:t>
            </a:r>
          </a:p>
        </p:txBody>
      </p:sp>
    </p:spTree>
    <p:extLst>
      <p:ext uri="{BB962C8B-B14F-4D97-AF65-F5344CB8AC3E}">
        <p14:creationId xmlns:p14="http://schemas.microsoft.com/office/powerpoint/2010/main" val="3385326722"/>
      </p:ext>
    </p:extLst>
  </p:cSld>
  <p:clrMapOvr>
    <a:masterClrMapping/>
  </p:clrMapOvr>
  <p:transition>
    <p:fade/>
  </p:transition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6B780812-5C90-E6C9-B37B-A0ED06581E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93020" y="2479097"/>
            <a:ext cx="4006390" cy="3088843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C6684B9B-1984-4948-239C-4B5171417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</a:t>
            </a:r>
            <a:r>
              <a:rPr lang="en-US" sz="4400" dirty="0">
                <a:latin typeface="+mj-lt"/>
              </a:rPr>
              <a:t>R Application: Results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26B395-FCC0-2FDB-96C8-3E7A86503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II. Overdriving Visual Depth Perception via Sound Modulation in VR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2673C6E-C4DE-7D01-47E2-FD25BF728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C6EC3-ED1E-44ED-A32E-8677D5730C7F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5895C5-D701-436C-7EA0-8594816B2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94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92FB191-C2E4-5AB1-4132-F9BC927126A3}"/>
              </a:ext>
            </a:extLst>
          </p:cNvPr>
          <p:cNvSpPr txBox="1"/>
          <p:nvPr/>
        </p:nvSpPr>
        <p:spPr>
          <a:xfrm>
            <a:off x="908382" y="1623917"/>
            <a:ext cx="9252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Qualitatively similar results as those obtained in the VR Application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0400A6-08EB-0444-54CE-387B2EC61D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2056" y="2760180"/>
            <a:ext cx="5158407" cy="252667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4F0250C-DC2B-4553-3C0C-863AAF425AD2}"/>
              </a:ext>
            </a:extLst>
          </p:cNvPr>
          <p:cNvSpPr/>
          <p:nvPr/>
        </p:nvSpPr>
        <p:spPr>
          <a:xfrm>
            <a:off x="6752098" y="2457581"/>
            <a:ext cx="490748" cy="29104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55E4288-40D3-0249-E1D0-76B44FEF19E8}"/>
              </a:ext>
            </a:extLst>
          </p:cNvPr>
          <p:cNvSpPr txBox="1"/>
          <p:nvPr/>
        </p:nvSpPr>
        <p:spPr>
          <a:xfrm>
            <a:off x="6795854" y="2550697"/>
            <a:ext cx="539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1FC9D2A-B819-BE79-45EC-DA8CE130F1C6}"/>
              </a:ext>
            </a:extLst>
          </p:cNvPr>
          <p:cNvSpPr txBox="1"/>
          <p:nvPr/>
        </p:nvSpPr>
        <p:spPr>
          <a:xfrm>
            <a:off x="6795855" y="3034827"/>
            <a:ext cx="539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6F463B2-1FCB-9FCC-542B-9C96932ADAA8}"/>
              </a:ext>
            </a:extLst>
          </p:cNvPr>
          <p:cNvSpPr txBox="1"/>
          <p:nvPr/>
        </p:nvSpPr>
        <p:spPr>
          <a:xfrm>
            <a:off x="6795856" y="3539337"/>
            <a:ext cx="539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8C21AD7-4A78-B8FD-71F6-F63DAF9D51E9}"/>
              </a:ext>
            </a:extLst>
          </p:cNvPr>
          <p:cNvSpPr txBox="1"/>
          <p:nvPr/>
        </p:nvSpPr>
        <p:spPr>
          <a:xfrm>
            <a:off x="6795853" y="3988920"/>
            <a:ext cx="539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ED2AAE-3A6B-58B4-39A4-0FA7C6C3C584}"/>
              </a:ext>
            </a:extLst>
          </p:cNvPr>
          <p:cNvSpPr txBox="1"/>
          <p:nvPr/>
        </p:nvSpPr>
        <p:spPr>
          <a:xfrm>
            <a:off x="6795852" y="4493986"/>
            <a:ext cx="539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B503BA5-407A-06A6-264E-DFBD8A9D3D8D}"/>
              </a:ext>
            </a:extLst>
          </p:cNvPr>
          <p:cNvSpPr txBox="1"/>
          <p:nvPr/>
        </p:nvSpPr>
        <p:spPr>
          <a:xfrm>
            <a:off x="6793020" y="4968457"/>
            <a:ext cx="539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7523778-6D02-A35E-5C20-F45706BB9A95}"/>
              </a:ext>
            </a:extLst>
          </p:cNvPr>
          <p:cNvSpPr txBox="1"/>
          <p:nvPr/>
        </p:nvSpPr>
        <p:spPr>
          <a:xfrm rot="16200000">
            <a:off x="4777403" y="3764565"/>
            <a:ext cx="3673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Ratio of choosing same depth item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6D5E892-58BA-9E73-5DDC-78705935446F}"/>
              </a:ext>
            </a:extLst>
          </p:cNvPr>
          <p:cNvCxnSpPr>
            <a:cxnSpLocks/>
          </p:cNvCxnSpPr>
          <p:nvPr/>
        </p:nvCxnSpPr>
        <p:spPr>
          <a:xfrm>
            <a:off x="7242846" y="2696765"/>
            <a:ext cx="0" cy="243205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758A0EDB-496B-CF34-6962-1CC090229A35}"/>
              </a:ext>
            </a:extLst>
          </p:cNvPr>
          <p:cNvSpPr/>
          <p:nvPr/>
        </p:nvSpPr>
        <p:spPr>
          <a:xfrm>
            <a:off x="7478183" y="2949480"/>
            <a:ext cx="751404" cy="2805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3DE18DF-B137-8B27-A99A-44D6C445C6E3}"/>
              </a:ext>
            </a:extLst>
          </p:cNvPr>
          <p:cNvSpPr/>
          <p:nvPr/>
        </p:nvSpPr>
        <p:spPr>
          <a:xfrm>
            <a:off x="8174567" y="3128433"/>
            <a:ext cx="78316" cy="10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571D66F-93F3-8FE1-D658-125AF0FB90A7}"/>
              </a:ext>
            </a:extLst>
          </p:cNvPr>
          <p:cNvSpPr txBox="1"/>
          <p:nvPr/>
        </p:nvSpPr>
        <p:spPr>
          <a:xfrm>
            <a:off x="7415735" y="3034827"/>
            <a:ext cx="876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overdriven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1D94487-8196-FE38-98BD-657010AA8942}"/>
              </a:ext>
            </a:extLst>
          </p:cNvPr>
          <p:cNvSpPr txBox="1"/>
          <p:nvPr/>
        </p:nvSpPr>
        <p:spPr>
          <a:xfrm>
            <a:off x="7415734" y="2896288"/>
            <a:ext cx="876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colocated</a:t>
            </a:r>
          </a:p>
        </p:txBody>
      </p:sp>
    </p:spTree>
    <p:extLst>
      <p:ext uri="{BB962C8B-B14F-4D97-AF65-F5344CB8AC3E}">
        <p14:creationId xmlns:p14="http://schemas.microsoft.com/office/powerpoint/2010/main" val="306442104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dirty="0"/>
              <a:t>Conclusion</a:t>
            </a:r>
            <a:endParaRPr dirty="0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7F5FC5C1-BB48-A7AA-953D-29809F9F9922}"/>
              </a:ext>
            </a:extLst>
          </p:cNvPr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0" indent="0">
              <a:buNone/>
              <a:defRPr/>
            </a:pPr>
            <a:endParaRPr lang="en-US" sz="2000" b="1" dirty="0">
              <a:solidFill>
                <a:srgbClr val="00B050"/>
              </a:solidFill>
            </a:endParaRPr>
          </a:p>
          <a:p>
            <a:pPr marL="0" indent="0">
              <a:buNone/>
              <a:defRPr/>
            </a:pPr>
            <a:endParaRPr lang="en-US" dirty="0"/>
          </a:p>
        </p:txBody>
      </p:sp>
      <p:sp>
        <p:nvSpPr>
          <p:cNvPr id="13" name="Footer Placeholder 5">
            <a:extLst>
              <a:ext uri="{FF2B5EF4-FFF2-40B4-BE49-F238E27FC236}">
                <a16:creationId xmlns:a16="http://schemas.microsoft.com/office/drawing/2014/main" id="{9224FD41-70D7-08C5-A271-D1580AE75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r>
              <a:rPr lang="en-US" sz="1200"/>
              <a:t>II. Overdriving Visual Depth Perception via Sound Modulation in VR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D1D6CCB-0DF0-0B58-3FC9-F9C4AF0B2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88DCE-1619-4FD5-BAA6-86CD29D91CB1}" type="datetime1">
              <a:rPr lang="en-US" smtClean="0"/>
              <a:t>9/22/2026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B761D2-E121-C8B9-2806-FB9E86311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95</a:t>
            </a:fld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CFDD3025-4992-632D-4E95-E5F7E84D7FD0}"/>
              </a:ext>
            </a:extLst>
          </p:cNvPr>
          <p:cNvSpPr txBox="1">
            <a:spLocks/>
          </p:cNvSpPr>
          <p:nvPr/>
        </p:nvSpPr>
        <p:spPr>
          <a:xfrm>
            <a:off x="510139" y="1978025"/>
            <a:ext cx="11681861" cy="42469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+mj-lt"/>
              <a:buAutoNum type="romanUcPeriod" startAt="2"/>
            </a:pPr>
            <a:r>
              <a:rPr lang="en-US" sz="2400" b="1" dirty="0"/>
              <a:t>Enhancing depth perception through </a:t>
            </a:r>
            <a:r>
              <a:rPr lang="en-US" sz="2400" b="1" dirty="0">
                <a:solidFill>
                  <a:srgbClr val="FF0000"/>
                </a:solidFill>
              </a:rPr>
              <a:t>spatial modulation </a:t>
            </a:r>
            <a:r>
              <a:rPr lang="en-US" sz="2400" b="1" dirty="0"/>
              <a:t>of the auditory cue</a:t>
            </a:r>
          </a:p>
          <a:p>
            <a:pPr marL="571500" indent="-571500">
              <a:buFont typeface="Arial" panose="020B0604020202020204" pitchFamily="34" charset="0"/>
              <a:buAutoNum type="romanUcPeriod" startAt="2"/>
            </a:pPr>
            <a:endParaRPr lang="en-US" sz="2500" b="1" dirty="0"/>
          </a:p>
          <a:p>
            <a:r>
              <a:rPr lang="en-US" sz="2200" dirty="0"/>
              <a:t>Auditory-based depth cues can overdrive veridical, visually-driven depth perception</a:t>
            </a:r>
          </a:p>
        </p:txBody>
      </p:sp>
    </p:spTree>
    <p:extLst>
      <p:ext uri="{BB962C8B-B14F-4D97-AF65-F5344CB8AC3E}">
        <p14:creationId xmlns:p14="http://schemas.microsoft.com/office/powerpoint/2010/main" val="143267418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dirty="0"/>
              <a:t>Conclusion</a:t>
            </a:r>
            <a:endParaRPr dirty="0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7F5FC5C1-BB48-A7AA-953D-29809F9F9922}"/>
              </a:ext>
            </a:extLst>
          </p:cNvPr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0" indent="0">
              <a:buNone/>
              <a:defRPr/>
            </a:pPr>
            <a:endParaRPr lang="en-US" sz="2000" b="1" dirty="0">
              <a:solidFill>
                <a:srgbClr val="00B050"/>
              </a:solidFill>
            </a:endParaRPr>
          </a:p>
          <a:p>
            <a:pPr marL="0" indent="0">
              <a:buNone/>
              <a:defRPr/>
            </a:pPr>
            <a:endParaRPr lang="en-US" dirty="0"/>
          </a:p>
        </p:txBody>
      </p:sp>
      <p:sp>
        <p:nvSpPr>
          <p:cNvPr id="13" name="Footer Placeholder 5">
            <a:extLst>
              <a:ext uri="{FF2B5EF4-FFF2-40B4-BE49-F238E27FC236}">
                <a16:creationId xmlns:a16="http://schemas.microsoft.com/office/drawing/2014/main" id="{9224FD41-70D7-08C5-A271-D1580AE75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r>
              <a:rPr lang="en-US" sz="1200"/>
              <a:t>II. Overdriving Visual Depth Perception via Sound Modulation in VR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D1D6CCB-0DF0-0B58-3FC9-F9C4AF0B2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88DCE-1619-4FD5-BAA6-86CD29D91CB1}" type="datetime1">
              <a:rPr lang="en-US" smtClean="0"/>
              <a:t>9/22/2026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B761D2-E121-C8B9-2806-FB9E86311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96</a:t>
            </a:fld>
            <a:endParaRPr lang="en-US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79FE688-8A2E-1FDE-920B-F6BE401526AB}"/>
              </a:ext>
            </a:extLst>
          </p:cNvPr>
          <p:cNvSpPr txBox="1">
            <a:spLocks/>
          </p:cNvSpPr>
          <p:nvPr/>
        </p:nvSpPr>
        <p:spPr bwMode="auto">
          <a:xfrm>
            <a:off x="510139" y="1978025"/>
            <a:ext cx="11681861" cy="42469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+mj-lt"/>
              <a:buAutoNum type="romanUcPeriod" startAt="2"/>
            </a:pPr>
            <a:r>
              <a:rPr lang="en-US" sz="2400" b="1" dirty="0"/>
              <a:t>Enhancing depth perception through </a:t>
            </a:r>
            <a:r>
              <a:rPr lang="en-US" sz="2400" b="1" dirty="0">
                <a:solidFill>
                  <a:srgbClr val="FF0000"/>
                </a:solidFill>
              </a:rPr>
              <a:t>spatial modulation </a:t>
            </a:r>
            <a:r>
              <a:rPr lang="en-US" sz="2400" b="1" dirty="0"/>
              <a:t>of the auditory cue</a:t>
            </a:r>
          </a:p>
          <a:p>
            <a:pPr marL="571500" indent="-571500">
              <a:buFont typeface="Arial" panose="020B0604020202020204" pitchFamily="34" charset="0"/>
              <a:buAutoNum type="romanUcPeriod" startAt="2"/>
            </a:pPr>
            <a:endParaRPr lang="en-US" sz="2500" b="1" dirty="0"/>
          </a:p>
          <a:p>
            <a:r>
              <a:rPr lang="en-US" sz="2200" dirty="0"/>
              <a:t>Auditory-based depth cues can overdrive veridical, visually-driven depth perception</a:t>
            </a:r>
          </a:p>
          <a:p>
            <a:endParaRPr lang="en-US" sz="2200" dirty="0"/>
          </a:p>
          <a:p>
            <a:r>
              <a:rPr lang="en-US" sz="2200" dirty="0"/>
              <a:t>Speed up user response</a:t>
            </a:r>
          </a:p>
        </p:txBody>
      </p:sp>
    </p:spTree>
    <p:extLst>
      <p:ext uri="{BB962C8B-B14F-4D97-AF65-F5344CB8AC3E}">
        <p14:creationId xmlns:p14="http://schemas.microsoft.com/office/powerpoint/2010/main" val="74865297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dirty="0"/>
              <a:t>Conclusion</a:t>
            </a:r>
            <a:endParaRPr dirty="0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7F5FC5C1-BB48-A7AA-953D-29809F9F9922}"/>
              </a:ext>
            </a:extLst>
          </p:cNvPr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0" indent="0">
              <a:buNone/>
              <a:defRPr/>
            </a:pPr>
            <a:endParaRPr lang="en-US" sz="2000" b="1" dirty="0">
              <a:solidFill>
                <a:srgbClr val="00B050"/>
              </a:solidFill>
            </a:endParaRPr>
          </a:p>
          <a:p>
            <a:pPr marL="0" indent="0">
              <a:buNone/>
              <a:defRPr/>
            </a:pPr>
            <a:endParaRPr lang="en-US" dirty="0"/>
          </a:p>
        </p:txBody>
      </p:sp>
      <p:sp>
        <p:nvSpPr>
          <p:cNvPr id="13" name="Footer Placeholder 5">
            <a:extLst>
              <a:ext uri="{FF2B5EF4-FFF2-40B4-BE49-F238E27FC236}">
                <a16:creationId xmlns:a16="http://schemas.microsoft.com/office/drawing/2014/main" id="{9224FD41-70D7-08C5-A271-D1580AE75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r>
              <a:rPr lang="en-US" sz="1200"/>
              <a:t>II. Overdriving Visual Depth Perception via Sound Modulation in VR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D1D6CCB-0DF0-0B58-3FC9-F9C4AF0B2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88DCE-1619-4FD5-BAA6-86CD29D91CB1}" type="datetime1">
              <a:rPr lang="en-US" smtClean="0"/>
              <a:t>9/22/2026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B761D2-E121-C8B9-2806-FB9E86311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97</a:t>
            </a:fld>
            <a:endParaRPr lang="en-US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9876E19-806C-20DD-CE1C-6D9949281DBC}"/>
              </a:ext>
            </a:extLst>
          </p:cNvPr>
          <p:cNvSpPr txBox="1">
            <a:spLocks/>
          </p:cNvSpPr>
          <p:nvPr/>
        </p:nvSpPr>
        <p:spPr bwMode="auto">
          <a:xfrm>
            <a:off x="510139" y="1978025"/>
            <a:ext cx="11681861" cy="42469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+mj-lt"/>
              <a:buAutoNum type="romanUcPeriod" startAt="2"/>
            </a:pPr>
            <a:r>
              <a:rPr lang="en-US" sz="2400" b="1" dirty="0"/>
              <a:t>Enhancing depth perception through </a:t>
            </a:r>
            <a:r>
              <a:rPr lang="en-US" sz="2400" b="1" dirty="0">
                <a:solidFill>
                  <a:srgbClr val="FF0000"/>
                </a:solidFill>
              </a:rPr>
              <a:t>spatial modulation </a:t>
            </a:r>
            <a:r>
              <a:rPr lang="en-US" sz="2400" b="1" dirty="0"/>
              <a:t>of the auditory cue</a:t>
            </a:r>
          </a:p>
          <a:p>
            <a:pPr marL="571500" indent="-571500">
              <a:buFont typeface="Arial" panose="020B0604020202020204" pitchFamily="34" charset="0"/>
              <a:buAutoNum type="romanUcPeriod" startAt="2"/>
            </a:pPr>
            <a:endParaRPr lang="en-US" sz="2500" b="1" dirty="0"/>
          </a:p>
          <a:p>
            <a:r>
              <a:rPr lang="en-US" sz="2200" dirty="0"/>
              <a:t>Auditory-based depth cues can overdrive veridical, visually-driven depth perception</a:t>
            </a:r>
          </a:p>
          <a:p>
            <a:endParaRPr lang="en-US" sz="2200" dirty="0"/>
          </a:p>
          <a:p>
            <a:r>
              <a:rPr lang="en-US" sz="2200" dirty="0"/>
              <a:t>Speed up user response</a:t>
            </a:r>
          </a:p>
          <a:p>
            <a:endParaRPr lang="en-US" sz="2200" dirty="0"/>
          </a:p>
          <a:p>
            <a:r>
              <a:rPr lang="en-US" sz="2200" dirty="0"/>
              <a:t>Mitigate the Vergence-Accommodation Conflict (VAC)</a:t>
            </a:r>
          </a:p>
        </p:txBody>
      </p:sp>
    </p:spTree>
    <p:extLst>
      <p:ext uri="{BB962C8B-B14F-4D97-AF65-F5344CB8AC3E}">
        <p14:creationId xmlns:p14="http://schemas.microsoft.com/office/powerpoint/2010/main" val="310614637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EE0F5-3498-3B77-807D-DA757C050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BE9F70-B83B-6652-07A5-674142B18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538" y="6356350"/>
            <a:ext cx="412262" cy="365125"/>
          </a:xfrm>
        </p:spPr>
        <p:txBody>
          <a:bodyPr/>
          <a:lstStyle/>
          <a:p>
            <a:fld id="{10A59CE0-FFC4-4C8F-84D3-07BC105365D1}" type="slidenum">
              <a:rPr lang="en-US" smtClean="0"/>
              <a:t>98</a:t>
            </a:fld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B7B1BD1E-88F1-EAED-18CA-C8A4E037E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A6F51-B4BF-471E-B7FD-F7A2B8F12E11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484A29-F311-5CDF-96C9-7D2035F1A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34B6A42-029A-140E-59B1-8D0CF03E0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167" y="1825625"/>
            <a:ext cx="12233769" cy="424692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Audiovisual Perception:</a:t>
            </a:r>
          </a:p>
          <a:p>
            <a:pPr marL="571500" indent="-571500">
              <a:buAutoNum type="romanUcPeriod"/>
            </a:pPr>
            <a:r>
              <a:rPr lang="en-US" sz="2400" dirty="0"/>
              <a:t>Accelerating saccadic latency through </a:t>
            </a:r>
            <a:r>
              <a:rPr lang="en-US" sz="2400" dirty="0">
                <a:solidFill>
                  <a:schemeClr val="accent6"/>
                </a:solidFill>
              </a:rPr>
              <a:t>temporal modulation </a:t>
            </a:r>
            <a:r>
              <a:rPr lang="en-US" sz="2400" dirty="0"/>
              <a:t>of the auditory cue</a:t>
            </a:r>
          </a:p>
          <a:p>
            <a:pPr marL="571500" indent="-571500">
              <a:buFont typeface="Arial" panose="020B0604020202020204" pitchFamily="34" charset="0"/>
              <a:buAutoNum type="romanUcPeriod"/>
            </a:pPr>
            <a:r>
              <a:rPr lang="en-US" sz="2400" dirty="0"/>
              <a:t>Enhancing depth perception through </a:t>
            </a:r>
            <a:r>
              <a:rPr lang="en-US" sz="2400" dirty="0">
                <a:solidFill>
                  <a:srgbClr val="FF0000"/>
                </a:solidFill>
              </a:rPr>
              <a:t>spatial modulation </a:t>
            </a:r>
            <a:r>
              <a:rPr lang="en-US" sz="2400" dirty="0"/>
              <a:t>of the auditory cue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Visual Perception:</a:t>
            </a:r>
          </a:p>
          <a:p>
            <a:pPr marL="571500" indent="-571500">
              <a:buFont typeface="+mj-lt"/>
              <a:buAutoNum type="romanUcPeriod" startAt="3"/>
            </a:pPr>
            <a:r>
              <a:rPr lang="en-US" sz="2400" b="1" dirty="0"/>
              <a:t>Improving foveation through a </a:t>
            </a:r>
            <a:r>
              <a:rPr lang="en-US" sz="24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dynamic eye dominance </a:t>
            </a:r>
            <a:r>
              <a:rPr lang="en-US" sz="2400" b="1" dirty="0"/>
              <a:t>characterization</a:t>
            </a:r>
          </a:p>
          <a:p>
            <a:pPr marL="0" indent="0">
              <a:buNone/>
            </a:pP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44425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23999" y="2054653"/>
            <a:ext cx="9144000" cy="137434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000" dirty="0"/>
              <a:t>III. Dynamic Visual Dominance in Stereoscopic Foveation</a:t>
            </a:r>
            <a:endParaRPr sz="8000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14F67ACB-C3D2-F58B-0B65-EAD1F62DF1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4079875"/>
            <a:ext cx="9144000" cy="460320"/>
          </a:xfrm>
        </p:spPr>
        <p:txBody>
          <a:bodyPr>
            <a:normAutofit/>
          </a:bodyPr>
          <a:lstStyle/>
          <a:p>
            <a:r>
              <a:rPr lang="en-US" dirty="0"/>
              <a:t>Published and presented at SIGGRAPH 2026</a:t>
            </a:r>
          </a:p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CE0AB7-548F-7D4D-DE4F-856B6099A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99</a:t>
            </a:fld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FCF8ABA0-206F-B317-F250-863C7B346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13386-F7D0-42B6-87DE-20E1C78720CA}" type="datetime1">
              <a:rPr lang="en-US" smtClean="0"/>
              <a:t>9/22/2026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97762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B9C43411-A56A-954B-CE3A-BBFFE4C36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6522AB-04DF-5C08-EB7D-F99029BCF1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Visual Dominance</a:t>
            </a:r>
          </a:p>
          <a:p>
            <a:pPr lvl="1"/>
            <a:r>
              <a:rPr lang="en-US" sz="2200" dirty="0"/>
              <a:t>Static human feature</a:t>
            </a:r>
          </a:p>
          <a:p>
            <a:pPr lvl="1"/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2BDEEE-96B4-63A8-2C96-35412DCB6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100</a:t>
            </a:fld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6BBB4882-D865-079A-743C-8BB30BE8F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45A59-42DF-4846-B448-66531A3C1971}" type="datetime1">
              <a:rPr lang="en-US" smtClean="0"/>
              <a:t>9/22/2026</a:t>
            </a:fld>
            <a:endParaRPr lang="en-US" dirty="0"/>
          </a:p>
        </p:txBody>
      </p:sp>
      <p:pic>
        <p:nvPicPr>
          <p:cNvPr id="4" name="Content Placeholder 6">
            <a:extLst>
              <a:ext uri="{FF2B5EF4-FFF2-40B4-BE49-F238E27FC236}">
                <a16:creationId xmlns:a16="http://schemas.microsoft.com/office/drawing/2014/main" id="{1494EC8D-8709-9C48-5C1C-865AD9D44C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5255" y="1841499"/>
            <a:ext cx="2731261" cy="183853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41713EB-6E43-4DAC-D4EC-F6C5BAA17B8F}"/>
              </a:ext>
            </a:extLst>
          </p:cNvPr>
          <p:cNvSpPr txBox="1"/>
          <p:nvPr/>
        </p:nvSpPr>
        <p:spPr>
          <a:xfrm>
            <a:off x="7677439" y="1361391"/>
            <a:ext cx="3238500" cy="41498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i="1" dirty="0"/>
              <a:t>Images from </a:t>
            </a:r>
            <a:r>
              <a:rPr lang="en-US" i="1" dirty="0" err="1"/>
              <a:t>Pixabay</a:t>
            </a:r>
            <a:endParaRPr lang="en-US" i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B0F26C-6C66-6DF9-9CEC-280B1EF5C4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8274" y="1825625"/>
            <a:ext cx="2757795" cy="1838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473210"/>
      </p:ext>
    </p:extLst>
  </p:cSld>
  <p:clrMapOvr>
    <a:masterClrMapping/>
  </p:clrMapOvr>
  <p:transition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DC304E0A-8E42-6ABF-BE49-5BB313062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6522AB-04DF-5C08-EB7D-F99029BCF1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Visual Dominance</a:t>
            </a:r>
          </a:p>
          <a:p>
            <a:pPr lvl="1"/>
            <a:r>
              <a:rPr lang="en-US" sz="2200" dirty="0"/>
              <a:t>Static human feature</a:t>
            </a:r>
          </a:p>
          <a:p>
            <a:pPr lvl="1"/>
            <a:r>
              <a:rPr lang="en-US" sz="2200" dirty="0"/>
              <a:t>More blur on the non-dominant view</a:t>
            </a:r>
          </a:p>
          <a:p>
            <a:pPr lvl="1"/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2D92FD-265F-45EC-28C6-9D27E4DD9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101</a:t>
            </a:fld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D2E4A188-5296-58AF-DA04-E59E20D65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B1AD0-797C-458D-B285-AE6F35D7AF07}" type="datetime1">
              <a:rPr lang="en-US" smtClean="0"/>
              <a:t>9/22/2026</a:t>
            </a:fld>
            <a:endParaRPr lang="en-US" dirty="0"/>
          </a:p>
        </p:txBody>
      </p:sp>
      <p:pic>
        <p:nvPicPr>
          <p:cNvPr id="11" name="Content Placeholder 6">
            <a:extLst>
              <a:ext uri="{FF2B5EF4-FFF2-40B4-BE49-F238E27FC236}">
                <a16:creationId xmlns:a16="http://schemas.microsoft.com/office/drawing/2014/main" id="{3929424C-43E3-C3A4-4E29-DD5B227A79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5255" y="1841499"/>
            <a:ext cx="2731261" cy="183853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955E68B-8B1A-B085-1E50-49BB86C609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8274" y="1825625"/>
            <a:ext cx="2757795" cy="183853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8655A07-99A0-5C4A-4ED0-3854E7CF4142}"/>
              </a:ext>
            </a:extLst>
          </p:cNvPr>
          <p:cNvSpPr txBox="1"/>
          <p:nvPr/>
        </p:nvSpPr>
        <p:spPr>
          <a:xfrm>
            <a:off x="7677439" y="1361391"/>
            <a:ext cx="3238500" cy="41498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i="1" dirty="0"/>
              <a:t>Images from </a:t>
            </a:r>
            <a:r>
              <a:rPr lang="en-US" i="1" dirty="0" err="1"/>
              <a:t>Pixabay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305355784"/>
      </p:ext>
    </p:extLst>
  </p:cSld>
  <p:clrMapOvr>
    <a:masterClrMapping/>
  </p:clrMapOvr>
  <p:transition/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D284D881-8211-6D01-14B2-BF2C98203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6522AB-04DF-5C08-EB7D-F99029BCF1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Visual Dominance</a:t>
            </a:r>
          </a:p>
          <a:p>
            <a:pPr lvl="1"/>
            <a:r>
              <a:rPr lang="en-US" sz="2200" dirty="0"/>
              <a:t>Static human feature</a:t>
            </a:r>
          </a:p>
          <a:p>
            <a:pPr lvl="1"/>
            <a:r>
              <a:rPr lang="en-US" sz="2200" dirty="0"/>
              <a:t>More blur on the non-dominant view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r>
              <a:rPr lang="en-US" sz="2400" i="1" dirty="0"/>
              <a:t>Dynamic eye dominance </a:t>
            </a:r>
            <a:r>
              <a:rPr lang="en-US" sz="2400" dirty="0"/>
              <a:t>in the </a:t>
            </a:r>
            <a:r>
              <a:rPr lang="en-US" sz="2400" u="sng" dirty="0"/>
              <a:t>fovea</a:t>
            </a:r>
            <a:r>
              <a:rPr lang="en-US" sz="2400" dirty="0"/>
              <a:t> </a:t>
            </a:r>
            <a:r>
              <a:rPr lang="en-US" sz="2000" dirty="0"/>
              <a:t>[Prummer et al. CHI’25]</a:t>
            </a:r>
          </a:p>
          <a:p>
            <a:pPr lvl="1"/>
            <a:r>
              <a:rPr lang="en-US" sz="2200" dirty="0"/>
              <a:t>Gaze direction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032C8C-7EA5-0AE9-1B72-E7ECE5733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102</a:t>
            </a:fld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E315512E-BD1C-97F5-3B48-A92E1A234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D37D-B1BC-4B10-AE92-4E32EB53F7CB}" type="datetime1">
              <a:rPr lang="en-US" smtClean="0"/>
              <a:t>9/22/2026</a:t>
            </a:fld>
            <a:endParaRPr lang="en-US" dirty="0"/>
          </a:p>
        </p:txBody>
      </p:sp>
      <p:pic>
        <p:nvPicPr>
          <p:cNvPr id="10" name="Content Placeholder 6">
            <a:extLst>
              <a:ext uri="{FF2B5EF4-FFF2-40B4-BE49-F238E27FC236}">
                <a16:creationId xmlns:a16="http://schemas.microsoft.com/office/drawing/2014/main" id="{DB9A3329-9C28-CEA8-8C16-274BD871E1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5255" y="1841499"/>
            <a:ext cx="2731261" cy="183853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E47B311-09B2-7DA9-D515-7B0815AF6240}"/>
              </a:ext>
            </a:extLst>
          </p:cNvPr>
          <p:cNvSpPr txBox="1"/>
          <p:nvPr/>
        </p:nvSpPr>
        <p:spPr>
          <a:xfrm>
            <a:off x="7677439" y="1361391"/>
            <a:ext cx="3238500" cy="41498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i="1" dirty="0"/>
              <a:t>Images from </a:t>
            </a:r>
            <a:r>
              <a:rPr lang="en-US" i="1" dirty="0" err="1"/>
              <a:t>Pixabay</a:t>
            </a:r>
            <a:endParaRPr lang="en-US" i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96DABA-2921-7BD5-C583-1E78F2A901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8274" y="1825625"/>
            <a:ext cx="2757795" cy="1838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747152"/>
      </p:ext>
    </p:extLst>
  </p:cSld>
  <p:clrMapOvr>
    <a:masterClrMapping/>
  </p:clrMapOvr>
  <p:transition/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C8239193-598E-89A4-7ACB-A3E041E03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6522AB-04DF-5C08-EB7D-F99029BCF1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Visual Dominance</a:t>
            </a:r>
          </a:p>
          <a:p>
            <a:pPr lvl="1"/>
            <a:r>
              <a:rPr lang="en-US" sz="2200" dirty="0"/>
              <a:t>Static human feature</a:t>
            </a:r>
          </a:p>
          <a:p>
            <a:pPr lvl="1"/>
            <a:r>
              <a:rPr lang="en-US" sz="2200" dirty="0"/>
              <a:t>More blur on the non-dominant view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r>
              <a:rPr lang="en-US" sz="2400" i="1" dirty="0"/>
              <a:t>Dynamic eye dominance </a:t>
            </a:r>
            <a:r>
              <a:rPr lang="en-US" sz="2400" dirty="0"/>
              <a:t>in the </a:t>
            </a:r>
            <a:r>
              <a:rPr lang="en-US" sz="2400" u="sng" dirty="0"/>
              <a:t>fovea</a:t>
            </a:r>
            <a:r>
              <a:rPr lang="en-US" sz="2400" dirty="0"/>
              <a:t> </a:t>
            </a:r>
            <a:r>
              <a:rPr lang="en-US" sz="2000" dirty="0"/>
              <a:t>[Prummer et al. CHI’25]</a:t>
            </a:r>
          </a:p>
          <a:p>
            <a:pPr lvl="1"/>
            <a:r>
              <a:rPr lang="en-US" sz="2200" dirty="0"/>
              <a:t>Gaze direction</a:t>
            </a:r>
          </a:p>
          <a:p>
            <a:pPr marL="0" indent="0">
              <a:buNone/>
            </a:pPr>
            <a:endParaRPr lang="en-US" sz="20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2400" dirty="0">
                <a:sym typeface="Wingdings" panose="05000000000000000000" pitchFamily="2" charset="2"/>
              </a:rPr>
              <a:t>What about eye dominance at the </a:t>
            </a:r>
            <a:r>
              <a:rPr lang="en-US" sz="2400" b="1" u="sng" dirty="0">
                <a:sym typeface="Wingdings" panose="05000000000000000000" pitchFamily="2" charset="2"/>
              </a:rPr>
              <a:t>periphery</a:t>
            </a:r>
            <a:r>
              <a:rPr lang="en-US" sz="2400" dirty="0">
                <a:sym typeface="Wingdings" panose="05000000000000000000" pitchFamily="2" charset="2"/>
              </a:rPr>
              <a:t>?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57F5CCE-692F-3CB9-BD12-56A73E263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103</a:t>
            </a:fld>
            <a:endParaRPr lang="en-US" dirty="0"/>
          </a:p>
        </p:txBody>
      </p:sp>
      <p:pic>
        <p:nvPicPr>
          <p:cNvPr id="8" name="Content Placeholder 6">
            <a:extLst>
              <a:ext uri="{FF2B5EF4-FFF2-40B4-BE49-F238E27FC236}">
                <a16:creationId xmlns:a16="http://schemas.microsoft.com/office/drawing/2014/main" id="{6EFDFEED-412F-0C2C-0BCB-9909A20449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5255" y="1841499"/>
            <a:ext cx="2731261" cy="183853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AA803C6-8466-30B0-F4D3-82C7CDFF4530}"/>
              </a:ext>
            </a:extLst>
          </p:cNvPr>
          <p:cNvSpPr txBox="1"/>
          <p:nvPr/>
        </p:nvSpPr>
        <p:spPr>
          <a:xfrm>
            <a:off x="7677439" y="1361391"/>
            <a:ext cx="3238500" cy="41498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i="1" dirty="0"/>
              <a:t>Images from </a:t>
            </a:r>
            <a:r>
              <a:rPr lang="en-US" i="1" dirty="0" err="1"/>
              <a:t>Pixabay</a:t>
            </a:r>
            <a:endParaRPr lang="en-US" i="1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F6453AC1-7266-0D74-8E1F-31AEE7F37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B2062-E0DB-4B3D-B4D8-8897C628584A}" type="datetime1">
              <a:rPr lang="en-US" smtClean="0"/>
              <a:t>9/22/2026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FD7882-5009-A93F-C343-F88F848307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8274" y="1825625"/>
            <a:ext cx="2757795" cy="1838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747564"/>
      </p:ext>
    </p:extLst>
  </p:cSld>
  <p:clrMapOvr>
    <a:masterClrMapping/>
  </p:clrMapOvr>
  <p:transition/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23999" y="2054653"/>
            <a:ext cx="9144000" cy="137434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000" dirty="0"/>
              <a:t>III. Dynamic Visual Dominance in Stereoscopic Foveation</a:t>
            </a:r>
            <a:endParaRPr sz="8000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14F67ACB-C3D2-F58B-0B65-EAD1F62DF1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4079875"/>
            <a:ext cx="9144000" cy="460320"/>
          </a:xfrm>
        </p:spPr>
        <p:txBody>
          <a:bodyPr>
            <a:normAutofit/>
          </a:bodyPr>
          <a:lstStyle/>
          <a:p>
            <a:r>
              <a:rPr lang="en-US" dirty="0"/>
              <a:t>User Study - Methodology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CE0AB7-548F-7D4D-DE4F-856B6099A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104</a:t>
            </a:fld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FCF8ABA0-206F-B317-F250-863C7B346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CC70-DA82-46B9-B0CE-0826893D750F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953F57-C4C9-D7E0-7D51-F1982C0FE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75620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FF4C3478-680B-B301-D47F-70F048B8B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Setup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A8DCCC6-4897-ECC9-41E6-3AF0E86EE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105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6E5459-8BCA-6E68-3D5A-6B0E72B611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9357" y="1505088"/>
            <a:ext cx="1257992" cy="1254583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0129805-AE9D-BA08-C6E1-E6D1102A3430}"/>
              </a:ext>
            </a:extLst>
          </p:cNvPr>
          <p:cNvCxnSpPr>
            <a:cxnSpLocks/>
          </p:cNvCxnSpPr>
          <p:nvPr/>
        </p:nvCxnSpPr>
        <p:spPr>
          <a:xfrm>
            <a:off x="3512820" y="2920132"/>
            <a:ext cx="1122981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AFCBD9BB-D8A4-FBD3-4807-AFF0D9C91145}"/>
              </a:ext>
            </a:extLst>
          </p:cNvPr>
          <p:cNvSpPr txBox="1"/>
          <p:nvPr/>
        </p:nvSpPr>
        <p:spPr>
          <a:xfrm>
            <a:off x="4006933" y="2917853"/>
            <a:ext cx="358140" cy="45082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sz="2000" dirty="0"/>
              <a:t>5</a:t>
            </a:r>
            <a:r>
              <a:rPr lang="en-US" sz="2000" b="0" i="0" dirty="0">
                <a:solidFill>
                  <a:srgbClr val="474747"/>
                </a:solidFill>
                <a:effectLst/>
                <a:latin typeface="Arial" panose="020B0604020202020204" pitchFamily="34" charset="0"/>
              </a:rPr>
              <a:t>°</a:t>
            </a:r>
            <a:endParaRPr lang="en-US" sz="2000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F59C75BE-F34E-ACA7-39A3-EC7A253E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7BF0-6BBA-4A1C-9793-FAD22CBE9A5C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93F575C7-19C1-8A7F-06B8-968C44D38C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895" y="1933013"/>
            <a:ext cx="10515600" cy="4246929"/>
          </a:xfrm>
        </p:spPr>
        <p:txBody>
          <a:bodyPr>
            <a:normAutofit/>
          </a:bodyPr>
          <a:lstStyle/>
          <a:p>
            <a:r>
              <a:rPr lang="en-US" sz="2400" dirty="0"/>
              <a:t>Visual Stimulus: </a:t>
            </a:r>
          </a:p>
          <a:p>
            <a:endParaRPr lang="en-US" sz="2400" dirty="0"/>
          </a:p>
          <a:p>
            <a:pPr marL="457200" lvl="1" indent="0">
              <a:buNone/>
            </a:pPr>
            <a:endParaRPr lang="en-US" sz="22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55136656"/>
      </p:ext>
    </p:extLst>
  </p:cSld>
  <p:clrMapOvr>
    <a:masterClrMapping/>
  </p:clrMapOvr>
  <p:transition/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6522AB-04DF-5C08-EB7D-F99029BCF1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895" y="1933013"/>
            <a:ext cx="10515600" cy="4246929"/>
          </a:xfrm>
        </p:spPr>
        <p:txBody>
          <a:bodyPr>
            <a:normAutofit/>
          </a:bodyPr>
          <a:lstStyle/>
          <a:p>
            <a:r>
              <a:rPr lang="en-US" sz="2400" dirty="0"/>
              <a:t>Visual Stimulus: </a:t>
            </a:r>
          </a:p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dirty="0"/>
          </a:p>
          <a:p>
            <a:r>
              <a:rPr lang="en-US" sz="2400" dirty="0"/>
              <a:t>Dichoptically Blurred:</a:t>
            </a:r>
            <a:endParaRPr lang="en-US" sz="2000" dirty="0"/>
          </a:p>
          <a:p>
            <a:pPr lvl="1"/>
            <a:endParaRPr lang="en-US" sz="2200" dirty="0"/>
          </a:p>
          <a:p>
            <a:endParaRPr lang="en-US" sz="200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B26ADC-B094-12FF-B3B6-6D134870F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106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F2D5FAE-573C-FF44-5D3D-DC9EB2BD74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9357" y="1505088"/>
            <a:ext cx="1257992" cy="1254583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77E2004-90A5-5442-F5EA-FF6A16FB4159}"/>
              </a:ext>
            </a:extLst>
          </p:cNvPr>
          <p:cNvCxnSpPr>
            <a:cxnSpLocks/>
          </p:cNvCxnSpPr>
          <p:nvPr/>
        </p:nvCxnSpPr>
        <p:spPr>
          <a:xfrm>
            <a:off x="3512820" y="2920132"/>
            <a:ext cx="1122981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FCB428A-BDCF-C414-B168-DF9614DD1E99}"/>
              </a:ext>
            </a:extLst>
          </p:cNvPr>
          <p:cNvSpPr txBox="1"/>
          <p:nvPr/>
        </p:nvSpPr>
        <p:spPr>
          <a:xfrm>
            <a:off x="4006933" y="2917853"/>
            <a:ext cx="358140" cy="45082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sz="2000" dirty="0"/>
              <a:t>5</a:t>
            </a:r>
            <a:r>
              <a:rPr lang="en-US" sz="2000" b="0" i="0" dirty="0">
                <a:solidFill>
                  <a:srgbClr val="474747"/>
                </a:solidFill>
                <a:effectLst/>
                <a:latin typeface="Arial" panose="020B0604020202020204" pitchFamily="34" charset="0"/>
              </a:rPr>
              <a:t>°</a:t>
            </a:r>
            <a:endParaRPr lang="en-US" sz="2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E3FD9DC-5D12-1D05-3492-61B448B30530}"/>
              </a:ext>
            </a:extLst>
          </p:cNvPr>
          <p:cNvSpPr txBox="1"/>
          <p:nvPr/>
        </p:nvSpPr>
        <p:spPr>
          <a:xfrm>
            <a:off x="4988561" y="3435170"/>
            <a:ext cx="1176269" cy="45082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sz="2000" i="1" dirty="0">
                <a:solidFill>
                  <a:srgbClr val="E47582"/>
                </a:solidFill>
              </a:rPr>
              <a:t>left view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D7BC2C9-F6F3-BD58-6966-C59AC7C9F0F6}"/>
              </a:ext>
            </a:extLst>
          </p:cNvPr>
          <p:cNvSpPr txBox="1"/>
          <p:nvPr/>
        </p:nvSpPr>
        <p:spPr>
          <a:xfrm>
            <a:off x="6865908" y="3429000"/>
            <a:ext cx="1543242" cy="45082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sz="2000" i="1" dirty="0">
                <a:solidFill>
                  <a:srgbClr val="5980CE"/>
                </a:solidFill>
              </a:rPr>
              <a:t>right view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582A32E-6A9E-64E8-5433-56528A4EE532}"/>
              </a:ext>
            </a:extLst>
          </p:cNvPr>
          <p:cNvCxnSpPr/>
          <p:nvPr/>
        </p:nvCxnSpPr>
        <p:spPr>
          <a:xfrm>
            <a:off x="6408481" y="3390213"/>
            <a:ext cx="0" cy="1936825"/>
          </a:xfrm>
          <a:prstGeom prst="line">
            <a:avLst/>
          </a:prstGeom>
          <a:ln w="28575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>
            <a:extLst>
              <a:ext uri="{FF2B5EF4-FFF2-40B4-BE49-F238E27FC236}">
                <a16:creationId xmlns:a16="http://schemas.microsoft.com/office/drawing/2014/main" id="{BB2A7152-7100-AC9C-1DCD-2F38FF99CC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7610" y="4067334"/>
            <a:ext cx="1257992" cy="1259704"/>
          </a:xfrm>
          <a:prstGeom prst="rect">
            <a:avLst/>
          </a:prstGeom>
        </p:spPr>
      </p:pic>
      <p:sp>
        <p:nvSpPr>
          <p:cNvPr id="11" name="Title 11">
            <a:extLst>
              <a:ext uri="{FF2B5EF4-FFF2-40B4-BE49-F238E27FC236}">
                <a16:creationId xmlns:a16="http://schemas.microsoft.com/office/drawing/2014/main" id="{9C0E59D1-16C8-C041-BD75-3A539A90B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Setup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483DEAA1-E6B5-BDC8-18F1-61394B5E5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C8602-663D-4337-BB50-ED7139C4A7DD}" type="datetime1">
              <a:rPr lang="en-US" smtClean="0"/>
              <a:t>9/22/2026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A76919-35B3-4699-B040-AE4C3447886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595" r="2063"/>
          <a:stretch/>
        </p:blipFill>
        <p:spPr>
          <a:xfrm>
            <a:off x="6723310" y="4056478"/>
            <a:ext cx="1195728" cy="1268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635579"/>
      </p:ext>
    </p:extLst>
  </p:cSld>
  <p:clrMapOvr>
    <a:masterClrMapping/>
  </p:clrMapOvr>
  <p:transition>
    <p:fade/>
  </p:transition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6522AB-04DF-5C08-EB7D-F99029BCF1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/>
          </a:p>
          <a:p>
            <a:endParaRPr lang="en-US" sz="2400" dirty="0"/>
          </a:p>
          <a:p>
            <a:endParaRPr lang="en-US" sz="2000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CE89602-630C-EB58-D298-8E05B9FF5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107</a:t>
            </a:fld>
            <a:endParaRPr lang="en-US" dirty="0"/>
          </a:p>
        </p:txBody>
      </p:sp>
      <p:sp>
        <p:nvSpPr>
          <p:cNvPr id="26" name="Content Placeholder 1">
            <a:extLst>
              <a:ext uri="{FF2B5EF4-FFF2-40B4-BE49-F238E27FC236}">
                <a16:creationId xmlns:a16="http://schemas.microsoft.com/office/drawing/2014/main" id="{5DA006CA-1C0B-859D-AD38-4E63399F3F77}"/>
              </a:ext>
            </a:extLst>
          </p:cNvPr>
          <p:cNvSpPr txBox="1">
            <a:spLocks/>
          </p:cNvSpPr>
          <p:nvPr/>
        </p:nvSpPr>
        <p:spPr>
          <a:xfrm>
            <a:off x="411480" y="1841498"/>
            <a:ext cx="11368246" cy="4140201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System Font Regular"/>
              <a:buChar char="−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System Font Regular"/>
              <a:buChar char="−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6D884439-1ED6-5B0B-255E-30635C7CEB49}"/>
              </a:ext>
            </a:extLst>
          </p:cNvPr>
          <p:cNvSpPr txBox="1">
            <a:spLocks/>
          </p:cNvSpPr>
          <p:nvPr/>
        </p:nvSpPr>
        <p:spPr>
          <a:xfrm>
            <a:off x="411480" y="1841499"/>
            <a:ext cx="11368246" cy="4110122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System Font Regular"/>
              <a:buChar char="−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System Font Regular"/>
              <a:buChar char="−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Contrast Sensitivity Function (CSF)</a:t>
            </a:r>
          </a:p>
          <a:p>
            <a:pPr lvl="1"/>
            <a:r>
              <a:rPr lang="en-US" sz="2200" i="1" dirty="0"/>
              <a:t>Applied Blur</a:t>
            </a:r>
            <a:r>
              <a:rPr lang="en-US" sz="2200" dirty="0"/>
              <a:t> &gt; CSF Thresholds </a:t>
            </a:r>
            <a:r>
              <a:rPr lang="en-US" sz="2200" b="0" i="0" dirty="0">
                <a:effectLst/>
              </a:rPr>
              <a:t>∀ Eccentricity</a:t>
            </a:r>
            <a:endParaRPr lang="en-US" sz="2200" dirty="0"/>
          </a:p>
          <a:p>
            <a:pPr lvl="2"/>
            <a:r>
              <a:rPr lang="en-US" sz="2000" dirty="0"/>
              <a:t>Ensure blur visibility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000" dirty="0"/>
          </a:p>
        </p:txBody>
      </p:sp>
      <p:sp>
        <p:nvSpPr>
          <p:cNvPr id="11" name="Title 11">
            <a:extLst>
              <a:ext uri="{FF2B5EF4-FFF2-40B4-BE49-F238E27FC236}">
                <a16:creationId xmlns:a16="http://schemas.microsoft.com/office/drawing/2014/main" id="{580A0231-219C-DE69-F354-19970602F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Setup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58A3465F-E423-D861-3E27-908379449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FA96E-7779-4C7B-88A6-03E82F063D10}" type="datetime1">
              <a:rPr lang="en-US" smtClean="0"/>
              <a:t>9/22/2026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782681"/>
      </p:ext>
    </p:extLst>
  </p:cSld>
  <p:clrMapOvr>
    <a:masterClrMapping/>
  </p:clrMapOvr>
  <p:transition/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E4182604-1DD1-73B5-C118-7237E2792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6522AB-04DF-5C08-EB7D-F99029BCF1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/>
          </a:p>
          <a:p>
            <a:endParaRPr lang="en-US" sz="2400" dirty="0"/>
          </a:p>
          <a:p>
            <a:endParaRPr lang="en-US" sz="2000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8500D0E-2208-5834-918A-9C370C473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108</a:t>
            </a:fld>
            <a:endParaRPr lang="en-US" dirty="0"/>
          </a:p>
        </p:txBody>
      </p:sp>
      <p:sp>
        <p:nvSpPr>
          <p:cNvPr id="26" name="Content Placeholder 1">
            <a:extLst>
              <a:ext uri="{FF2B5EF4-FFF2-40B4-BE49-F238E27FC236}">
                <a16:creationId xmlns:a16="http://schemas.microsoft.com/office/drawing/2014/main" id="{5DA006CA-1C0B-859D-AD38-4E63399F3F77}"/>
              </a:ext>
            </a:extLst>
          </p:cNvPr>
          <p:cNvSpPr txBox="1">
            <a:spLocks/>
          </p:cNvSpPr>
          <p:nvPr/>
        </p:nvSpPr>
        <p:spPr>
          <a:xfrm>
            <a:off x="411480" y="1841498"/>
            <a:ext cx="11368246" cy="4140201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System Font Regular"/>
              <a:buChar char="−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System Font Regular"/>
              <a:buChar char="−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6D884439-1ED6-5B0B-255E-30635C7CEB49}"/>
              </a:ext>
            </a:extLst>
          </p:cNvPr>
          <p:cNvSpPr txBox="1">
            <a:spLocks/>
          </p:cNvSpPr>
          <p:nvPr/>
        </p:nvSpPr>
        <p:spPr>
          <a:xfrm>
            <a:off x="411480" y="1841499"/>
            <a:ext cx="11368246" cy="4110122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System Font Regular"/>
              <a:buChar char="−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System Font Regular"/>
              <a:buChar char="−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Contrast Sensitivity Function (CSF)</a:t>
            </a:r>
          </a:p>
          <a:p>
            <a:pPr lvl="1"/>
            <a:r>
              <a:rPr lang="en-US" sz="2200" i="1" dirty="0"/>
              <a:t>Applied Blur </a:t>
            </a:r>
            <a:r>
              <a:rPr lang="en-US" sz="2200" dirty="0"/>
              <a:t>&gt; CSF Thresholds </a:t>
            </a:r>
            <a:r>
              <a:rPr lang="en-US" sz="2200" b="0" i="0" dirty="0">
                <a:effectLst/>
              </a:rPr>
              <a:t>∀ Eccentricity</a:t>
            </a:r>
            <a:endParaRPr lang="en-US" sz="2200" dirty="0"/>
          </a:p>
          <a:p>
            <a:pPr marL="0" indent="0">
              <a:buNone/>
            </a:pPr>
            <a:endParaRPr lang="en-US" sz="900" b="1" dirty="0">
              <a:solidFill>
                <a:srgbClr val="46DAF8"/>
              </a:solidFill>
            </a:endParaRPr>
          </a:p>
          <a:p>
            <a:r>
              <a:rPr lang="en-US" sz="2400" b="1" dirty="0">
                <a:solidFill>
                  <a:srgbClr val="46DAF8"/>
                </a:solidFill>
              </a:rPr>
              <a:t>Blur Mode:</a:t>
            </a:r>
            <a:endParaRPr lang="en-US" sz="2000" dirty="0">
              <a:solidFill>
                <a:srgbClr val="E46E7D"/>
              </a:solidFill>
            </a:endParaRPr>
          </a:p>
          <a:p>
            <a:pPr lvl="2"/>
            <a:r>
              <a:rPr lang="en-US" sz="2000" b="1" dirty="0"/>
              <a:t>Left Eye</a:t>
            </a:r>
          </a:p>
          <a:p>
            <a:pPr marL="228600" lvl="1" indent="0">
              <a:buFont typeface="System Font Regular"/>
              <a:buNone/>
            </a:pPr>
            <a:endParaRPr lang="en-US" sz="1600" dirty="0"/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  <a:p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CEBE25-5718-B254-5CC8-F60D926CD045}"/>
              </a:ext>
            </a:extLst>
          </p:cNvPr>
          <p:cNvSpPr txBox="1"/>
          <p:nvPr/>
        </p:nvSpPr>
        <p:spPr>
          <a:xfrm>
            <a:off x="5550665" y="2923298"/>
            <a:ext cx="1212636" cy="45082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sz="2000" i="1" dirty="0">
                <a:solidFill>
                  <a:srgbClr val="5980CE"/>
                </a:solidFill>
              </a:rPr>
              <a:t>right view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2EEBD3-2383-B150-8C9E-C32388ADC395}"/>
              </a:ext>
            </a:extLst>
          </p:cNvPr>
          <p:cNvSpPr txBox="1"/>
          <p:nvPr/>
        </p:nvSpPr>
        <p:spPr>
          <a:xfrm>
            <a:off x="3731950" y="4398174"/>
            <a:ext cx="1590246" cy="41498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i="1" dirty="0"/>
              <a:t>Applied Blur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7D749F-2CB0-D5E1-1ECB-7B3980AC979E}"/>
              </a:ext>
            </a:extLst>
          </p:cNvPr>
          <p:cNvSpPr txBox="1"/>
          <p:nvPr/>
        </p:nvSpPr>
        <p:spPr>
          <a:xfrm>
            <a:off x="3806376" y="2923299"/>
            <a:ext cx="1163165" cy="45082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sz="2000" i="1" dirty="0">
                <a:solidFill>
                  <a:srgbClr val="E47582"/>
                </a:solidFill>
              </a:rPr>
              <a:t>left view</a:t>
            </a:r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73C944E5-1511-5EBC-01E1-9C74DCFE3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CCA84-8101-44B2-ACCA-027A6580D3E7}" type="datetime1">
              <a:rPr lang="en-US" smtClean="0"/>
              <a:t>9/22/2026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2094C1-85D1-CE05-CE1F-27A7949F41F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02" r="2356"/>
          <a:stretch/>
        </p:blipFill>
        <p:spPr>
          <a:xfrm>
            <a:off x="5624534" y="3473240"/>
            <a:ext cx="971456" cy="10161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D3CE246-85F2-153F-4830-4775782F45E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595" r="2063"/>
          <a:stretch/>
        </p:blipFill>
        <p:spPr>
          <a:xfrm>
            <a:off x="3803744" y="3458609"/>
            <a:ext cx="971456" cy="1030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73610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79AD288A-29DF-0783-50FD-7303959A9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6522AB-04DF-5C08-EB7D-F99029BCF1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/>
          </a:p>
          <a:p>
            <a:endParaRPr lang="en-US" sz="2400" dirty="0"/>
          </a:p>
          <a:p>
            <a:endParaRPr lang="en-US" sz="2000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FA9A8D1-2FA0-D100-E94F-372507F58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109</a:t>
            </a:fld>
            <a:endParaRPr lang="en-US" dirty="0"/>
          </a:p>
        </p:txBody>
      </p:sp>
      <p:sp>
        <p:nvSpPr>
          <p:cNvPr id="26" name="Content Placeholder 1">
            <a:extLst>
              <a:ext uri="{FF2B5EF4-FFF2-40B4-BE49-F238E27FC236}">
                <a16:creationId xmlns:a16="http://schemas.microsoft.com/office/drawing/2014/main" id="{5DA006CA-1C0B-859D-AD38-4E63399F3F77}"/>
              </a:ext>
            </a:extLst>
          </p:cNvPr>
          <p:cNvSpPr txBox="1">
            <a:spLocks/>
          </p:cNvSpPr>
          <p:nvPr/>
        </p:nvSpPr>
        <p:spPr>
          <a:xfrm>
            <a:off x="411480" y="1841498"/>
            <a:ext cx="11368246" cy="4140201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System Font Regular"/>
              <a:buChar char="−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System Font Regular"/>
              <a:buChar char="−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6D884439-1ED6-5B0B-255E-30635C7CEB49}"/>
              </a:ext>
            </a:extLst>
          </p:cNvPr>
          <p:cNvSpPr txBox="1">
            <a:spLocks/>
          </p:cNvSpPr>
          <p:nvPr/>
        </p:nvSpPr>
        <p:spPr>
          <a:xfrm>
            <a:off x="411480" y="1841499"/>
            <a:ext cx="11368246" cy="4110122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System Font Regular"/>
              <a:buChar char="−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System Font Regular"/>
              <a:buChar char="−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Contrast Sensitivity Function (CSF)</a:t>
            </a:r>
          </a:p>
          <a:p>
            <a:pPr lvl="1"/>
            <a:r>
              <a:rPr lang="en-US" sz="2200" i="1" dirty="0"/>
              <a:t>Applied Blur </a:t>
            </a:r>
            <a:r>
              <a:rPr lang="en-US" sz="2200" dirty="0"/>
              <a:t>&gt; CSF Thresholds </a:t>
            </a:r>
            <a:r>
              <a:rPr lang="en-US" sz="2200" b="0" i="0" dirty="0">
                <a:effectLst/>
              </a:rPr>
              <a:t>∀ Eccentricity</a:t>
            </a:r>
            <a:endParaRPr lang="en-US" sz="2200" dirty="0"/>
          </a:p>
          <a:p>
            <a:pPr marL="0" indent="0">
              <a:buNone/>
            </a:pPr>
            <a:endParaRPr lang="en-US" sz="900" b="1" dirty="0">
              <a:solidFill>
                <a:srgbClr val="46DAF8"/>
              </a:solidFill>
            </a:endParaRPr>
          </a:p>
          <a:p>
            <a:r>
              <a:rPr lang="en-US" sz="2400" b="1" dirty="0">
                <a:solidFill>
                  <a:srgbClr val="46DAF8"/>
                </a:solidFill>
              </a:rPr>
              <a:t>Blur Mode:	</a:t>
            </a:r>
            <a:endParaRPr lang="en-US" sz="2000" dirty="0">
              <a:solidFill>
                <a:srgbClr val="E46E7D"/>
              </a:solidFill>
            </a:endParaRPr>
          </a:p>
          <a:p>
            <a:pPr lvl="2"/>
            <a:r>
              <a:rPr lang="en-US" sz="2000" dirty="0"/>
              <a:t>Left Eye</a:t>
            </a:r>
          </a:p>
          <a:p>
            <a:pPr marL="228600" lvl="1" indent="0">
              <a:buFont typeface="System Font Regular"/>
              <a:buNone/>
            </a:pPr>
            <a:endParaRPr lang="en-US" sz="1600" dirty="0"/>
          </a:p>
          <a:p>
            <a:pPr marL="228600" lvl="1" indent="0">
              <a:buFont typeface="System Font Regular"/>
              <a:buNone/>
            </a:pPr>
            <a:endParaRPr lang="en-US" sz="1600" dirty="0"/>
          </a:p>
          <a:p>
            <a:pPr lvl="2"/>
            <a:r>
              <a:rPr lang="en-US" sz="2000" b="1" dirty="0"/>
              <a:t>Right Eye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325212-09E6-5A96-9577-12D1CDF0CBF7}"/>
              </a:ext>
            </a:extLst>
          </p:cNvPr>
          <p:cNvSpPr txBox="1"/>
          <p:nvPr/>
        </p:nvSpPr>
        <p:spPr>
          <a:xfrm>
            <a:off x="5550665" y="5790855"/>
            <a:ext cx="1356705" cy="41498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i="1" dirty="0"/>
              <a:t>Applied Blur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8CD99E-0ADB-1BB3-F1EE-7A2509C4B732}"/>
              </a:ext>
            </a:extLst>
          </p:cNvPr>
          <p:cNvSpPr txBox="1"/>
          <p:nvPr/>
        </p:nvSpPr>
        <p:spPr>
          <a:xfrm>
            <a:off x="3806376" y="2923299"/>
            <a:ext cx="1163165" cy="45082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sz="2000" i="1" dirty="0">
                <a:solidFill>
                  <a:srgbClr val="E47582"/>
                </a:solidFill>
              </a:rPr>
              <a:t>left view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CF71DF-BB8A-C256-D128-7DC1B7599795}"/>
              </a:ext>
            </a:extLst>
          </p:cNvPr>
          <p:cNvSpPr txBox="1"/>
          <p:nvPr/>
        </p:nvSpPr>
        <p:spPr>
          <a:xfrm>
            <a:off x="5550665" y="2923298"/>
            <a:ext cx="1212636" cy="45082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sz="2000" i="1" dirty="0">
                <a:solidFill>
                  <a:srgbClr val="5980CE"/>
                </a:solidFill>
              </a:rPr>
              <a:t>right view</a:t>
            </a:r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0CD0D00D-5FE4-E713-7E5B-8E57C5E9E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15F3C-ACFF-49B9-ACCB-A1D8322DA02D}" type="datetime1">
              <a:rPr lang="en-US" smtClean="0"/>
              <a:t>9/22/2026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467381-38F1-6EBB-606B-154DCE4C4A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95" r="2063"/>
          <a:stretch/>
        </p:blipFill>
        <p:spPr>
          <a:xfrm>
            <a:off x="5624534" y="4789003"/>
            <a:ext cx="971456" cy="103077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E1FE5E8-EB8E-E7AE-2288-85A114B7BC8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02" r="2356"/>
          <a:stretch/>
        </p:blipFill>
        <p:spPr>
          <a:xfrm>
            <a:off x="3803744" y="4803634"/>
            <a:ext cx="971456" cy="10161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385B851-64CD-684A-CCA5-F8420C62023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02" r="2356"/>
          <a:stretch/>
        </p:blipFill>
        <p:spPr>
          <a:xfrm>
            <a:off x="5624534" y="3473240"/>
            <a:ext cx="971456" cy="10161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2028029-0D48-2A0A-5CB0-58DD73BA47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95" r="2063"/>
          <a:stretch/>
        </p:blipFill>
        <p:spPr>
          <a:xfrm>
            <a:off x="3803744" y="3458609"/>
            <a:ext cx="971456" cy="1030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383446"/>
      </p:ext>
    </p:extLst>
  </p:cSld>
  <p:clrMapOvr>
    <a:masterClrMapping/>
  </p:clrMapOvr>
  <p:transition>
    <p:fade/>
  </p:transition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832EDF9A-3DD4-E704-2FF6-4011867F0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6522AB-04DF-5C08-EB7D-F99029BCF1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/>
          </a:p>
          <a:p>
            <a:endParaRPr lang="en-US" sz="2400" dirty="0"/>
          </a:p>
          <a:p>
            <a:endParaRPr lang="en-US" sz="200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330A3E-EB58-E885-5827-C26494EB1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110</a:t>
            </a:fld>
            <a:endParaRPr lang="en-US" dirty="0"/>
          </a:p>
        </p:txBody>
      </p:sp>
      <p:sp>
        <p:nvSpPr>
          <p:cNvPr id="26" name="Content Placeholder 1">
            <a:extLst>
              <a:ext uri="{FF2B5EF4-FFF2-40B4-BE49-F238E27FC236}">
                <a16:creationId xmlns:a16="http://schemas.microsoft.com/office/drawing/2014/main" id="{5DA006CA-1C0B-859D-AD38-4E63399F3F77}"/>
              </a:ext>
            </a:extLst>
          </p:cNvPr>
          <p:cNvSpPr txBox="1">
            <a:spLocks/>
          </p:cNvSpPr>
          <p:nvPr/>
        </p:nvSpPr>
        <p:spPr>
          <a:xfrm>
            <a:off x="411480" y="1841498"/>
            <a:ext cx="11368246" cy="4140201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System Font Regular"/>
              <a:buChar char="−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System Font Regular"/>
              <a:buChar char="−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C00000"/>
                </a:solidFill>
              </a:rPr>
              <a:t>Fixation Points</a:t>
            </a:r>
            <a:r>
              <a:rPr lang="en-US" sz="2400" b="1" dirty="0"/>
              <a:t> </a:t>
            </a:r>
          </a:p>
          <a:p>
            <a:pPr lvl="1"/>
            <a:r>
              <a:rPr lang="en-US" sz="2200" dirty="0"/>
              <a:t>Horizontal: </a:t>
            </a:r>
            <a:r>
              <a:rPr lang="en-US" sz="2200" dirty="0">
                <a:solidFill>
                  <a:srgbClr val="C00000"/>
                </a:solidFill>
              </a:rPr>
              <a:t>-15</a:t>
            </a:r>
            <a:r>
              <a:rPr lang="en-US" sz="2400" b="0" i="0" dirty="0">
                <a:solidFill>
                  <a:srgbClr val="C00000"/>
                </a:solidFill>
                <a:effectLst/>
              </a:rPr>
              <a:t>°</a:t>
            </a:r>
            <a:r>
              <a:rPr lang="en-US" sz="2200" dirty="0">
                <a:solidFill>
                  <a:srgbClr val="C00000"/>
                </a:solidFill>
              </a:rPr>
              <a:t>, 0</a:t>
            </a:r>
            <a:r>
              <a:rPr lang="en-US" sz="2400" b="0" i="0" dirty="0">
                <a:solidFill>
                  <a:srgbClr val="C00000"/>
                </a:solidFill>
                <a:effectLst/>
              </a:rPr>
              <a:t>°</a:t>
            </a:r>
            <a:r>
              <a:rPr lang="en-US" sz="2200" dirty="0">
                <a:solidFill>
                  <a:srgbClr val="C00000"/>
                </a:solidFill>
              </a:rPr>
              <a:t>, +15</a:t>
            </a:r>
            <a:r>
              <a:rPr lang="en-US" sz="2400" b="0" i="0" dirty="0">
                <a:solidFill>
                  <a:srgbClr val="C00000"/>
                </a:solidFill>
                <a:effectLst/>
              </a:rPr>
              <a:t>°</a:t>
            </a:r>
            <a:endParaRPr lang="en-US" sz="2200" dirty="0">
              <a:solidFill>
                <a:srgbClr val="C00000"/>
              </a:solidFill>
            </a:endParaRPr>
          </a:p>
          <a:p>
            <a:pPr lvl="2"/>
            <a:r>
              <a:rPr lang="en-US" sz="2000" dirty="0"/>
              <a:t>Common visual saccade ranges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12889E3-2DAE-320A-E47F-BBCBF6EB5B93}"/>
              </a:ext>
            </a:extLst>
          </p:cNvPr>
          <p:cNvGrpSpPr/>
          <p:nvPr/>
        </p:nvGrpSpPr>
        <p:grpSpPr>
          <a:xfrm>
            <a:off x="6682744" y="2486025"/>
            <a:ext cx="4408522" cy="2495628"/>
            <a:chOff x="6682744" y="2486025"/>
            <a:chExt cx="4408522" cy="2495628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45F1CF5-7F20-01F7-801E-C8EAD71F4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82744" y="2486025"/>
              <a:ext cx="4408522" cy="2495628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7C8404B-6C4E-1DB7-B566-DDBA70A733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82744" y="2486025"/>
              <a:ext cx="4408522" cy="2495628"/>
            </a:xfrm>
            <a:prstGeom prst="rect">
              <a:avLst/>
            </a:prstGeom>
          </p:spPr>
        </p:pic>
      </p:grp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9A87604E-A058-10F6-F3D5-FCCDAB222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4D2F0-91DB-4102-A751-3F4865B1FAAB}" type="datetime1">
              <a:rPr lang="en-US" smtClean="0"/>
              <a:t>9/22/2026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152771"/>
      </p:ext>
    </p:extLst>
  </p:cSld>
  <p:clrMapOvr>
    <a:masterClrMapping/>
  </p:clrMapOvr>
  <p:transition/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429DD90F-2121-EE5C-12C7-E81AAAFD8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6522AB-04DF-5C08-EB7D-F99029BCF1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/>
          </a:p>
          <a:p>
            <a:endParaRPr lang="en-US" sz="2400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E4544F0-1370-FF66-4BB3-CA8ED158B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111</a:t>
            </a:fld>
            <a:endParaRPr lang="en-US" dirty="0"/>
          </a:p>
        </p:txBody>
      </p:sp>
      <p:sp>
        <p:nvSpPr>
          <p:cNvPr id="26" name="Content Placeholder 1">
            <a:extLst>
              <a:ext uri="{FF2B5EF4-FFF2-40B4-BE49-F238E27FC236}">
                <a16:creationId xmlns:a16="http://schemas.microsoft.com/office/drawing/2014/main" id="{5DA006CA-1C0B-859D-AD38-4E63399F3F77}"/>
              </a:ext>
            </a:extLst>
          </p:cNvPr>
          <p:cNvSpPr txBox="1">
            <a:spLocks/>
          </p:cNvSpPr>
          <p:nvPr/>
        </p:nvSpPr>
        <p:spPr>
          <a:xfrm>
            <a:off x="411480" y="1841498"/>
            <a:ext cx="11368246" cy="4140201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System Font Regular"/>
              <a:buChar char="−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System Font Regular"/>
              <a:buChar char="−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C00000"/>
                </a:solidFill>
              </a:rPr>
              <a:t>Fixation Points</a:t>
            </a:r>
            <a:r>
              <a:rPr lang="en-US" sz="2400" b="1" dirty="0"/>
              <a:t> </a:t>
            </a:r>
          </a:p>
          <a:p>
            <a:pPr lvl="1"/>
            <a:r>
              <a:rPr lang="en-US" sz="2200" dirty="0"/>
              <a:t>Horizontal: </a:t>
            </a:r>
            <a:r>
              <a:rPr lang="en-US" sz="2200" dirty="0">
                <a:solidFill>
                  <a:srgbClr val="C00000"/>
                </a:solidFill>
              </a:rPr>
              <a:t>-15</a:t>
            </a:r>
            <a:r>
              <a:rPr lang="en-US" sz="2400" b="0" i="0" dirty="0">
                <a:solidFill>
                  <a:srgbClr val="C00000"/>
                </a:solidFill>
                <a:effectLst/>
              </a:rPr>
              <a:t>°</a:t>
            </a:r>
            <a:r>
              <a:rPr lang="en-US" sz="2200" dirty="0">
                <a:solidFill>
                  <a:srgbClr val="C00000"/>
                </a:solidFill>
              </a:rPr>
              <a:t>, 0</a:t>
            </a:r>
            <a:r>
              <a:rPr lang="en-US" sz="2400" b="0" i="0" dirty="0">
                <a:solidFill>
                  <a:srgbClr val="C00000"/>
                </a:solidFill>
                <a:effectLst/>
              </a:rPr>
              <a:t>°</a:t>
            </a:r>
            <a:r>
              <a:rPr lang="en-US" sz="2200" dirty="0">
                <a:solidFill>
                  <a:srgbClr val="C00000"/>
                </a:solidFill>
              </a:rPr>
              <a:t>, +15</a:t>
            </a:r>
            <a:r>
              <a:rPr lang="en-US" sz="2400" b="0" i="0" dirty="0">
                <a:solidFill>
                  <a:srgbClr val="C00000"/>
                </a:solidFill>
                <a:effectLst/>
              </a:rPr>
              <a:t>°</a:t>
            </a:r>
            <a:endParaRPr lang="en-US" sz="2200" dirty="0">
              <a:solidFill>
                <a:srgbClr val="C00000"/>
              </a:solidFill>
            </a:endParaRPr>
          </a:p>
          <a:p>
            <a:pPr marL="457200" lvl="2" indent="0">
              <a:buNone/>
            </a:pPr>
            <a:endParaRPr lang="en-US" sz="2000" b="1" dirty="0">
              <a:solidFill>
                <a:srgbClr val="C00000"/>
              </a:solidFill>
            </a:endParaRPr>
          </a:p>
          <a:p>
            <a:r>
              <a:rPr lang="en-US" sz="2400" b="1" dirty="0">
                <a:solidFill>
                  <a:srgbClr val="00B050"/>
                </a:solidFill>
              </a:rPr>
              <a:t>Stimulus Location</a:t>
            </a:r>
          </a:p>
          <a:p>
            <a:pPr lvl="1"/>
            <a:r>
              <a:rPr lang="en-US" sz="2000" dirty="0"/>
              <a:t>Horizontal: </a:t>
            </a:r>
            <a:r>
              <a:rPr lang="en-US" sz="2000" dirty="0">
                <a:solidFill>
                  <a:srgbClr val="00B050"/>
                </a:solidFill>
              </a:rPr>
              <a:t>±5</a:t>
            </a:r>
            <a:r>
              <a:rPr lang="en-US" sz="2000" b="0" i="0" dirty="0">
                <a:solidFill>
                  <a:srgbClr val="00B050"/>
                </a:solidFill>
                <a:effectLst/>
              </a:rPr>
              <a:t>°</a:t>
            </a:r>
            <a:r>
              <a:rPr lang="en-US" sz="2000" dirty="0">
                <a:solidFill>
                  <a:srgbClr val="00B050"/>
                </a:solidFill>
              </a:rPr>
              <a:t>, ±10</a:t>
            </a:r>
            <a:r>
              <a:rPr lang="en-US" sz="2000" b="0" i="0" dirty="0">
                <a:solidFill>
                  <a:srgbClr val="00B050"/>
                </a:solidFill>
                <a:effectLst/>
              </a:rPr>
              <a:t>°, </a:t>
            </a:r>
            <a:r>
              <a:rPr lang="en-US" sz="2000" dirty="0">
                <a:solidFill>
                  <a:srgbClr val="00B050"/>
                </a:solidFill>
              </a:rPr>
              <a:t>±15</a:t>
            </a:r>
            <a:r>
              <a:rPr lang="en-US" sz="2000" b="0" i="0" dirty="0">
                <a:solidFill>
                  <a:srgbClr val="00B050"/>
                </a:solidFill>
                <a:effectLst/>
              </a:rPr>
              <a:t>°</a:t>
            </a:r>
            <a:r>
              <a:rPr lang="en-US" sz="2000" dirty="0">
                <a:solidFill>
                  <a:srgbClr val="00B050"/>
                </a:solidFill>
              </a:rPr>
              <a:t>, ±20</a:t>
            </a:r>
            <a:r>
              <a:rPr lang="en-US" sz="2000" b="0" i="0" dirty="0">
                <a:solidFill>
                  <a:srgbClr val="00B050"/>
                </a:solidFill>
                <a:effectLst/>
              </a:rPr>
              <a:t>°</a:t>
            </a:r>
            <a:endParaRPr lang="en-US" sz="2000" dirty="0">
              <a:solidFill>
                <a:srgbClr val="00B05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C08E3C7-4D6D-FC87-47FC-E1A87023A182}"/>
              </a:ext>
            </a:extLst>
          </p:cNvPr>
          <p:cNvGrpSpPr/>
          <p:nvPr/>
        </p:nvGrpSpPr>
        <p:grpSpPr>
          <a:xfrm>
            <a:off x="6682744" y="2486023"/>
            <a:ext cx="4408522" cy="2495629"/>
            <a:chOff x="6682744" y="2486023"/>
            <a:chExt cx="4408522" cy="2495629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3E331B62-7FD6-E10B-AE09-78B223B930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82744" y="2486024"/>
              <a:ext cx="4408522" cy="2495628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17B872E-0B70-2425-1510-FEE752A806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82744" y="2486023"/>
              <a:ext cx="4408522" cy="2495628"/>
            </a:xfrm>
            <a:prstGeom prst="rect">
              <a:avLst/>
            </a:prstGeom>
          </p:spPr>
        </p:pic>
      </p:grp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0680EE51-8A81-C827-1828-8A9D782DB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07385-3401-4DD8-B55D-62DB3BBFE941}" type="datetime1">
              <a:rPr lang="en-US" smtClean="0"/>
              <a:t>9/22/2026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3499022"/>
      </p:ext>
    </p:extLst>
  </p:cSld>
  <p:clrMapOvr>
    <a:masterClrMapping/>
  </p:clrMapOvr>
  <p:transition>
    <p:fade/>
  </p:transition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8606F182-E8E6-9654-0AC5-B70A9C5BC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6522AB-04DF-5C08-EB7D-F99029BCF1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D2CEC5E-5571-ACB2-FF0E-F01830A7C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112</a:t>
            </a:fld>
            <a:endParaRPr lang="en-US" dirty="0"/>
          </a:p>
        </p:txBody>
      </p:sp>
      <p:sp>
        <p:nvSpPr>
          <p:cNvPr id="26" name="Content Placeholder 1">
            <a:extLst>
              <a:ext uri="{FF2B5EF4-FFF2-40B4-BE49-F238E27FC236}">
                <a16:creationId xmlns:a16="http://schemas.microsoft.com/office/drawing/2014/main" id="{5DA006CA-1C0B-859D-AD38-4E63399F3F77}"/>
              </a:ext>
            </a:extLst>
          </p:cNvPr>
          <p:cNvSpPr txBox="1">
            <a:spLocks/>
          </p:cNvSpPr>
          <p:nvPr/>
        </p:nvSpPr>
        <p:spPr>
          <a:xfrm>
            <a:off x="411480" y="1841498"/>
            <a:ext cx="11368246" cy="4140201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System Font Regular"/>
              <a:buChar char="−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System Font Regular"/>
              <a:buChar char="−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C00000"/>
                </a:solidFill>
              </a:rPr>
              <a:t>Fixation Points</a:t>
            </a:r>
            <a:r>
              <a:rPr lang="en-US" sz="2400" b="1" dirty="0"/>
              <a:t> </a:t>
            </a:r>
          </a:p>
          <a:p>
            <a:pPr lvl="1"/>
            <a:r>
              <a:rPr lang="en-US" sz="2200" dirty="0"/>
              <a:t>Horizontal: </a:t>
            </a:r>
            <a:r>
              <a:rPr lang="en-US" sz="2200" dirty="0">
                <a:solidFill>
                  <a:srgbClr val="C00000"/>
                </a:solidFill>
              </a:rPr>
              <a:t>-15</a:t>
            </a:r>
            <a:r>
              <a:rPr lang="en-US" sz="2400" b="0" i="0" dirty="0">
                <a:solidFill>
                  <a:srgbClr val="C00000"/>
                </a:solidFill>
                <a:effectLst/>
              </a:rPr>
              <a:t>°</a:t>
            </a:r>
            <a:r>
              <a:rPr lang="en-US" sz="2200" dirty="0">
                <a:solidFill>
                  <a:srgbClr val="C00000"/>
                </a:solidFill>
              </a:rPr>
              <a:t>, 0</a:t>
            </a:r>
            <a:r>
              <a:rPr lang="en-US" sz="2400" b="0" i="0" dirty="0">
                <a:solidFill>
                  <a:srgbClr val="C00000"/>
                </a:solidFill>
                <a:effectLst/>
              </a:rPr>
              <a:t>°</a:t>
            </a:r>
            <a:r>
              <a:rPr lang="en-US" sz="2200" dirty="0">
                <a:solidFill>
                  <a:srgbClr val="C00000"/>
                </a:solidFill>
              </a:rPr>
              <a:t>, +15</a:t>
            </a:r>
            <a:r>
              <a:rPr lang="en-US" sz="2400" b="0" i="0" dirty="0">
                <a:solidFill>
                  <a:srgbClr val="C00000"/>
                </a:solidFill>
                <a:effectLst/>
              </a:rPr>
              <a:t>°</a:t>
            </a:r>
            <a:endParaRPr lang="en-US" sz="2200" dirty="0">
              <a:solidFill>
                <a:srgbClr val="C00000"/>
              </a:solidFill>
            </a:endParaRPr>
          </a:p>
          <a:p>
            <a:pPr marL="457200" lvl="2" indent="0">
              <a:buNone/>
            </a:pPr>
            <a:endParaRPr lang="en-US" sz="2000" b="1" dirty="0">
              <a:solidFill>
                <a:srgbClr val="C00000"/>
              </a:solidFill>
            </a:endParaRPr>
          </a:p>
          <a:p>
            <a:r>
              <a:rPr lang="en-US" sz="2400" b="1" dirty="0">
                <a:solidFill>
                  <a:srgbClr val="00B050"/>
                </a:solidFill>
              </a:rPr>
              <a:t>Stimulus Location</a:t>
            </a:r>
          </a:p>
          <a:p>
            <a:pPr lvl="1"/>
            <a:r>
              <a:rPr lang="en-US" sz="2000" dirty="0"/>
              <a:t>Horizontal: </a:t>
            </a:r>
            <a:r>
              <a:rPr lang="en-US" sz="2000" dirty="0">
                <a:solidFill>
                  <a:srgbClr val="00B050"/>
                </a:solidFill>
              </a:rPr>
              <a:t>±5</a:t>
            </a:r>
            <a:r>
              <a:rPr lang="en-US" sz="2000" b="0" i="0" dirty="0">
                <a:solidFill>
                  <a:srgbClr val="00B050"/>
                </a:solidFill>
                <a:effectLst/>
              </a:rPr>
              <a:t>°</a:t>
            </a:r>
            <a:r>
              <a:rPr lang="en-US" sz="2000" dirty="0">
                <a:solidFill>
                  <a:srgbClr val="00B050"/>
                </a:solidFill>
              </a:rPr>
              <a:t>, ±10</a:t>
            </a:r>
            <a:r>
              <a:rPr lang="en-US" sz="2000" b="0" i="0" dirty="0">
                <a:solidFill>
                  <a:srgbClr val="00B050"/>
                </a:solidFill>
                <a:effectLst/>
              </a:rPr>
              <a:t>°, </a:t>
            </a:r>
            <a:r>
              <a:rPr lang="en-US" sz="2000" dirty="0">
                <a:solidFill>
                  <a:srgbClr val="00B050"/>
                </a:solidFill>
              </a:rPr>
              <a:t>±15</a:t>
            </a:r>
            <a:r>
              <a:rPr lang="en-US" sz="2000" b="0" i="0" dirty="0">
                <a:solidFill>
                  <a:srgbClr val="00B050"/>
                </a:solidFill>
                <a:effectLst/>
              </a:rPr>
              <a:t>°</a:t>
            </a:r>
            <a:r>
              <a:rPr lang="en-US" sz="2000" dirty="0">
                <a:solidFill>
                  <a:srgbClr val="00B050"/>
                </a:solidFill>
              </a:rPr>
              <a:t>, ±20</a:t>
            </a:r>
            <a:r>
              <a:rPr lang="en-US" sz="2000" b="0" i="0" dirty="0">
                <a:solidFill>
                  <a:srgbClr val="00B050"/>
                </a:solidFill>
                <a:effectLst/>
              </a:rPr>
              <a:t>°</a:t>
            </a:r>
            <a:endParaRPr lang="en-US" sz="2000" dirty="0">
              <a:solidFill>
                <a:srgbClr val="00B050"/>
              </a:solidFill>
            </a:endParaRPr>
          </a:p>
          <a:p>
            <a:pPr lvl="1"/>
            <a:r>
              <a:rPr lang="en-US" sz="2000" dirty="0"/>
              <a:t>Vertical: </a:t>
            </a:r>
            <a:r>
              <a:rPr lang="en-US" sz="2000" dirty="0">
                <a:solidFill>
                  <a:srgbClr val="00B050"/>
                </a:solidFill>
              </a:rPr>
              <a:t>±5</a:t>
            </a:r>
            <a:r>
              <a:rPr lang="en-US" sz="2000" b="0" i="0" dirty="0">
                <a:solidFill>
                  <a:srgbClr val="00B050"/>
                </a:solidFill>
                <a:effectLst/>
              </a:rPr>
              <a:t>°, </a:t>
            </a:r>
            <a:r>
              <a:rPr lang="en-US" sz="2000" dirty="0">
                <a:solidFill>
                  <a:srgbClr val="00B050"/>
                </a:solidFill>
              </a:rPr>
              <a:t>±10</a:t>
            </a:r>
            <a:r>
              <a:rPr lang="en-US" sz="2000" b="0" i="0" dirty="0">
                <a:solidFill>
                  <a:srgbClr val="00B050"/>
                </a:solidFill>
                <a:effectLst/>
              </a:rPr>
              <a:t>°, </a:t>
            </a:r>
            <a:r>
              <a:rPr lang="en-US" sz="2000" dirty="0">
                <a:solidFill>
                  <a:srgbClr val="00B050"/>
                </a:solidFill>
              </a:rPr>
              <a:t>±15</a:t>
            </a:r>
            <a:r>
              <a:rPr lang="en-US" sz="2000" b="0" i="0" dirty="0">
                <a:solidFill>
                  <a:srgbClr val="00B050"/>
                </a:solidFill>
                <a:effectLst/>
              </a:rPr>
              <a:t>°</a:t>
            </a:r>
            <a:endParaRPr lang="en-US" sz="20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7ACBDDB-D14B-7D0F-B4DD-A716CE1634E9}"/>
              </a:ext>
            </a:extLst>
          </p:cNvPr>
          <p:cNvGrpSpPr/>
          <p:nvPr/>
        </p:nvGrpSpPr>
        <p:grpSpPr>
          <a:xfrm>
            <a:off x="6682744" y="2486021"/>
            <a:ext cx="4408522" cy="2495629"/>
            <a:chOff x="6682744" y="2486021"/>
            <a:chExt cx="4408522" cy="2495629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B85D98B-815D-BABD-5E7F-A89DF5E4F6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82744" y="2486022"/>
              <a:ext cx="4408522" cy="2495628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A38D730-E62F-7FE6-9226-780260DC6C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82744" y="2486021"/>
              <a:ext cx="4408522" cy="2495628"/>
            </a:xfrm>
            <a:prstGeom prst="rect">
              <a:avLst/>
            </a:prstGeom>
          </p:spPr>
        </p:pic>
      </p:grp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97816056-C1AA-4287-A2F8-32E9A7491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6B7C8-0EA7-40C2-81CA-022A10D3D37A}" type="datetime1">
              <a:rPr lang="en-US" smtClean="0"/>
              <a:t>9/22/2026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287356"/>
      </p:ext>
    </p:extLst>
  </p:cSld>
  <p:clrMapOvr>
    <a:masterClrMapping/>
  </p:clrMapOvr>
  <p:transition>
    <p:fade/>
  </p:transition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8193B5F2-41C6-17DA-AA92-C4D017552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6522AB-04DF-5C08-EB7D-F99029BCF1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A0C140-0060-D436-B948-BF1638D57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113</a:t>
            </a:fld>
            <a:endParaRPr lang="en-US" dirty="0"/>
          </a:p>
        </p:txBody>
      </p:sp>
      <p:sp>
        <p:nvSpPr>
          <p:cNvPr id="26" name="Content Placeholder 1">
            <a:extLst>
              <a:ext uri="{FF2B5EF4-FFF2-40B4-BE49-F238E27FC236}">
                <a16:creationId xmlns:a16="http://schemas.microsoft.com/office/drawing/2014/main" id="{5DA006CA-1C0B-859D-AD38-4E63399F3F77}"/>
              </a:ext>
            </a:extLst>
          </p:cNvPr>
          <p:cNvSpPr txBox="1">
            <a:spLocks/>
          </p:cNvSpPr>
          <p:nvPr/>
        </p:nvSpPr>
        <p:spPr>
          <a:xfrm>
            <a:off x="411480" y="1841498"/>
            <a:ext cx="11368246" cy="4140201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System Font Regular"/>
              <a:buChar char="−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System Font Regular"/>
              <a:buChar char="−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C00000"/>
                </a:solidFill>
              </a:rPr>
              <a:t>Fixation Points</a:t>
            </a:r>
            <a:r>
              <a:rPr lang="en-US" sz="2400" b="1" dirty="0"/>
              <a:t> </a:t>
            </a:r>
          </a:p>
          <a:p>
            <a:pPr lvl="1"/>
            <a:r>
              <a:rPr lang="en-US" sz="2200" dirty="0"/>
              <a:t>Horizontal: </a:t>
            </a:r>
            <a:r>
              <a:rPr lang="en-US" sz="2200" dirty="0">
                <a:solidFill>
                  <a:srgbClr val="C00000"/>
                </a:solidFill>
              </a:rPr>
              <a:t>-15</a:t>
            </a:r>
            <a:r>
              <a:rPr lang="en-US" sz="2400" b="0" i="0" dirty="0">
                <a:solidFill>
                  <a:srgbClr val="C00000"/>
                </a:solidFill>
                <a:effectLst/>
              </a:rPr>
              <a:t>°</a:t>
            </a:r>
            <a:r>
              <a:rPr lang="en-US" sz="2200" dirty="0">
                <a:solidFill>
                  <a:srgbClr val="C00000"/>
                </a:solidFill>
              </a:rPr>
              <a:t>, 0</a:t>
            </a:r>
            <a:r>
              <a:rPr lang="en-US" sz="2400" b="0" i="0" dirty="0">
                <a:solidFill>
                  <a:srgbClr val="C00000"/>
                </a:solidFill>
                <a:effectLst/>
              </a:rPr>
              <a:t>°</a:t>
            </a:r>
            <a:r>
              <a:rPr lang="en-US" sz="2200" dirty="0">
                <a:solidFill>
                  <a:srgbClr val="C00000"/>
                </a:solidFill>
              </a:rPr>
              <a:t>, +15</a:t>
            </a:r>
            <a:r>
              <a:rPr lang="en-US" sz="2400" b="0" i="0" dirty="0">
                <a:solidFill>
                  <a:srgbClr val="C00000"/>
                </a:solidFill>
                <a:effectLst/>
              </a:rPr>
              <a:t>°</a:t>
            </a:r>
            <a:endParaRPr lang="en-US" sz="2200" dirty="0">
              <a:solidFill>
                <a:srgbClr val="C00000"/>
              </a:solidFill>
            </a:endParaRPr>
          </a:p>
          <a:p>
            <a:pPr marL="457200" lvl="2" indent="0">
              <a:buNone/>
            </a:pPr>
            <a:endParaRPr lang="en-US" sz="2000" b="1" dirty="0">
              <a:solidFill>
                <a:srgbClr val="C00000"/>
              </a:solidFill>
            </a:endParaRPr>
          </a:p>
          <a:p>
            <a:r>
              <a:rPr lang="en-US" sz="2400" b="1" dirty="0">
                <a:solidFill>
                  <a:srgbClr val="00B050"/>
                </a:solidFill>
              </a:rPr>
              <a:t>Stimulus Location</a:t>
            </a:r>
          </a:p>
          <a:p>
            <a:pPr lvl="1"/>
            <a:r>
              <a:rPr lang="en-US" sz="2000" dirty="0"/>
              <a:t>Horizontal: </a:t>
            </a:r>
            <a:r>
              <a:rPr lang="en-US" sz="2000" dirty="0">
                <a:solidFill>
                  <a:srgbClr val="00B050"/>
                </a:solidFill>
              </a:rPr>
              <a:t>±5</a:t>
            </a:r>
            <a:r>
              <a:rPr lang="en-US" sz="2000" b="0" i="0" dirty="0">
                <a:solidFill>
                  <a:srgbClr val="00B050"/>
                </a:solidFill>
                <a:effectLst/>
              </a:rPr>
              <a:t>°</a:t>
            </a:r>
            <a:r>
              <a:rPr lang="en-US" sz="2000" dirty="0">
                <a:solidFill>
                  <a:srgbClr val="00B050"/>
                </a:solidFill>
              </a:rPr>
              <a:t>, ±10</a:t>
            </a:r>
            <a:r>
              <a:rPr lang="en-US" sz="2000" b="0" i="0" dirty="0">
                <a:solidFill>
                  <a:srgbClr val="00B050"/>
                </a:solidFill>
                <a:effectLst/>
              </a:rPr>
              <a:t>°, </a:t>
            </a:r>
            <a:r>
              <a:rPr lang="en-US" sz="2000" dirty="0">
                <a:solidFill>
                  <a:srgbClr val="00B050"/>
                </a:solidFill>
              </a:rPr>
              <a:t>±15</a:t>
            </a:r>
            <a:r>
              <a:rPr lang="en-US" sz="2000" b="0" i="0" dirty="0">
                <a:solidFill>
                  <a:srgbClr val="00B050"/>
                </a:solidFill>
                <a:effectLst/>
              </a:rPr>
              <a:t>°</a:t>
            </a:r>
            <a:r>
              <a:rPr lang="en-US" sz="2000" dirty="0">
                <a:solidFill>
                  <a:srgbClr val="00B050"/>
                </a:solidFill>
              </a:rPr>
              <a:t>, ±20</a:t>
            </a:r>
            <a:r>
              <a:rPr lang="en-US" sz="2000" b="0" i="0" dirty="0">
                <a:solidFill>
                  <a:srgbClr val="00B050"/>
                </a:solidFill>
                <a:effectLst/>
              </a:rPr>
              <a:t>°</a:t>
            </a:r>
            <a:endParaRPr lang="en-US" sz="2000" dirty="0">
              <a:solidFill>
                <a:srgbClr val="00B050"/>
              </a:solidFill>
            </a:endParaRPr>
          </a:p>
          <a:p>
            <a:pPr lvl="1"/>
            <a:r>
              <a:rPr lang="en-US" sz="2000" dirty="0"/>
              <a:t>Vertical: </a:t>
            </a:r>
            <a:r>
              <a:rPr lang="en-US" sz="2000" dirty="0">
                <a:solidFill>
                  <a:srgbClr val="00B050"/>
                </a:solidFill>
              </a:rPr>
              <a:t>±5</a:t>
            </a:r>
            <a:r>
              <a:rPr lang="en-US" sz="2000" b="0" i="0" dirty="0">
                <a:solidFill>
                  <a:srgbClr val="00B050"/>
                </a:solidFill>
                <a:effectLst/>
              </a:rPr>
              <a:t>°, </a:t>
            </a:r>
            <a:r>
              <a:rPr lang="en-US" sz="2000" dirty="0">
                <a:solidFill>
                  <a:srgbClr val="00B050"/>
                </a:solidFill>
              </a:rPr>
              <a:t>±10</a:t>
            </a:r>
            <a:r>
              <a:rPr lang="en-US" sz="2000" b="0" i="0" dirty="0">
                <a:solidFill>
                  <a:srgbClr val="00B050"/>
                </a:solidFill>
                <a:effectLst/>
              </a:rPr>
              <a:t>°, </a:t>
            </a:r>
            <a:r>
              <a:rPr lang="en-US" sz="2000" dirty="0">
                <a:solidFill>
                  <a:srgbClr val="00B050"/>
                </a:solidFill>
              </a:rPr>
              <a:t>±15</a:t>
            </a:r>
            <a:r>
              <a:rPr lang="en-US" sz="2000" b="0" i="0" dirty="0">
                <a:solidFill>
                  <a:srgbClr val="00B050"/>
                </a:solidFill>
                <a:effectLst/>
              </a:rPr>
              <a:t>°</a:t>
            </a:r>
            <a:endParaRPr lang="en-US" sz="2000" dirty="0"/>
          </a:p>
          <a:p>
            <a:pPr lvl="1"/>
            <a:r>
              <a:rPr lang="en-US" sz="2000" dirty="0"/>
              <a:t>Diagonal: </a:t>
            </a:r>
            <a:r>
              <a:rPr lang="en-US" sz="2000" dirty="0">
                <a:solidFill>
                  <a:srgbClr val="00B050"/>
                </a:solidFill>
              </a:rPr>
              <a:t>(±5</a:t>
            </a:r>
            <a:r>
              <a:rPr lang="en-US" sz="2000" b="0" i="0" dirty="0">
                <a:solidFill>
                  <a:srgbClr val="00B050"/>
                </a:solidFill>
                <a:effectLst/>
              </a:rPr>
              <a:t>°</a:t>
            </a:r>
            <a:r>
              <a:rPr lang="en-US" sz="2000" dirty="0">
                <a:solidFill>
                  <a:srgbClr val="00B050"/>
                </a:solidFill>
              </a:rPr>
              <a:t>, ±5</a:t>
            </a:r>
            <a:r>
              <a:rPr lang="en-US" sz="2000" b="0" i="0" dirty="0">
                <a:solidFill>
                  <a:srgbClr val="00B050"/>
                </a:solidFill>
                <a:effectLst/>
              </a:rPr>
              <a:t>°</a:t>
            </a:r>
            <a:r>
              <a:rPr lang="en-US" sz="2000" dirty="0">
                <a:solidFill>
                  <a:srgbClr val="00B050"/>
                </a:solidFill>
              </a:rPr>
              <a:t>), (±10</a:t>
            </a:r>
            <a:r>
              <a:rPr lang="en-US" sz="2000" b="0" i="0" dirty="0">
                <a:solidFill>
                  <a:srgbClr val="00B050"/>
                </a:solidFill>
                <a:effectLst/>
              </a:rPr>
              <a:t>°</a:t>
            </a:r>
            <a:r>
              <a:rPr lang="en-US" sz="2000" dirty="0">
                <a:solidFill>
                  <a:srgbClr val="00B050"/>
                </a:solidFill>
              </a:rPr>
              <a:t>, ±10</a:t>
            </a:r>
            <a:r>
              <a:rPr lang="en-US" sz="2000" b="0" i="0" dirty="0">
                <a:solidFill>
                  <a:srgbClr val="00B050"/>
                </a:solidFill>
                <a:effectLst/>
              </a:rPr>
              <a:t>°</a:t>
            </a:r>
            <a:r>
              <a:rPr lang="en-US" sz="2000" dirty="0">
                <a:solidFill>
                  <a:srgbClr val="00B050"/>
                </a:solidFill>
              </a:rPr>
              <a:t>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FD9F62B-3ADC-ACB3-5409-C94B04B55C4F}"/>
              </a:ext>
            </a:extLst>
          </p:cNvPr>
          <p:cNvGrpSpPr/>
          <p:nvPr/>
        </p:nvGrpSpPr>
        <p:grpSpPr>
          <a:xfrm>
            <a:off x="6682744" y="2486020"/>
            <a:ext cx="4408522" cy="2495628"/>
            <a:chOff x="6682744" y="2486020"/>
            <a:chExt cx="4408522" cy="2495628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3A32FE0-8091-8C51-B048-9FB0C0E69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82744" y="2486020"/>
              <a:ext cx="4408522" cy="2495628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E7FB3E33-ED4D-7B71-0E41-4FF5328E1B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82744" y="2486020"/>
              <a:ext cx="4408522" cy="2495628"/>
            </a:xfrm>
            <a:prstGeom prst="rect">
              <a:avLst/>
            </a:prstGeom>
          </p:spPr>
        </p:pic>
      </p:grp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6E94467-ED3E-17B5-AEFC-F487C78ED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736F8-190B-4905-8D45-CD123832D68A}" type="datetime1">
              <a:rPr lang="en-US" smtClean="0"/>
              <a:t>9/22/2026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833556"/>
      </p:ext>
    </p:extLst>
  </p:cSld>
  <p:clrMapOvr>
    <a:masterClrMapping/>
  </p:clrMapOvr>
  <p:transition>
    <p:fade/>
  </p:transition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9919A4BE-AFDB-3DB0-1E5A-553EFBC28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Study: Procedure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6522AB-04DF-5C08-EB7D-F99029BCF1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	                 Reference</a:t>
            </a:r>
            <a:r>
              <a:rPr lang="en-US" sz="2400" dirty="0"/>
              <a:t> </a:t>
            </a:r>
            <a:r>
              <a:rPr lang="en-US" sz="2400" dirty="0">
                <a:sym typeface="Wingdings" panose="05000000000000000000" pitchFamily="2" charset="2"/>
              </a:rPr>
              <a:t> Case 1  Reference  Case 2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lvl="1"/>
            <a:r>
              <a:rPr lang="en-US" sz="2000" b="1" dirty="0"/>
              <a:t>Reference</a:t>
            </a:r>
          </a:p>
          <a:p>
            <a:endParaRPr lang="en-US" sz="2200" dirty="0"/>
          </a:p>
          <a:p>
            <a:endParaRPr lang="en-US" sz="1600" dirty="0"/>
          </a:p>
          <a:p>
            <a:pPr lvl="1"/>
            <a:r>
              <a:rPr lang="en-US" sz="2000" dirty="0"/>
              <a:t>Case 1 </a:t>
            </a:r>
            <a:r>
              <a:rPr lang="en-US" sz="2000" dirty="0">
                <a:sym typeface="Wingdings" panose="05000000000000000000" pitchFamily="2" charset="2"/>
              </a:rPr>
              <a:t> </a:t>
            </a:r>
            <a:r>
              <a:rPr lang="en-US" sz="2000" dirty="0"/>
              <a:t>Left Eye Blur</a:t>
            </a:r>
          </a:p>
          <a:p>
            <a:endParaRPr lang="en-US" sz="2200" dirty="0"/>
          </a:p>
          <a:p>
            <a:endParaRPr lang="en-US" sz="2000" dirty="0"/>
          </a:p>
          <a:p>
            <a:pPr lvl="1"/>
            <a:r>
              <a:rPr lang="en-US" sz="2000" dirty="0"/>
              <a:t>Case 2 </a:t>
            </a:r>
            <a:r>
              <a:rPr lang="en-US" sz="2000" dirty="0">
                <a:sym typeface="Wingdings" panose="05000000000000000000" pitchFamily="2" charset="2"/>
              </a:rPr>
              <a:t> Right Eye Blur</a:t>
            </a:r>
            <a:endParaRPr lang="en-US" sz="2000" dirty="0"/>
          </a:p>
          <a:p>
            <a:endParaRPr lang="en-US" sz="2000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7955C8B-54A1-1AD1-AC74-74AAB2F87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114</a:t>
            </a:fld>
            <a:endParaRPr lang="en-US" dirty="0"/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2DC0C46F-8B33-EA2B-F5B5-DF329D9EC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047C3-6C0F-4E2B-A6CD-5F73C68DBF1A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A1B9DD-760C-6961-7ED7-B93A1B5F921F}"/>
              </a:ext>
            </a:extLst>
          </p:cNvPr>
          <p:cNvSpPr txBox="1"/>
          <p:nvPr/>
        </p:nvSpPr>
        <p:spPr>
          <a:xfrm>
            <a:off x="5232066" y="2275799"/>
            <a:ext cx="1135530" cy="45082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sz="2000" i="1" dirty="0">
                <a:solidFill>
                  <a:srgbClr val="E47582"/>
                </a:solidFill>
              </a:rPr>
              <a:t>left view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D51525-EC01-FA33-098C-99F947849C13}"/>
              </a:ext>
            </a:extLst>
          </p:cNvPr>
          <p:cNvSpPr txBox="1"/>
          <p:nvPr/>
        </p:nvSpPr>
        <p:spPr>
          <a:xfrm>
            <a:off x="6505049" y="2277167"/>
            <a:ext cx="1212636" cy="45082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sz="2000" i="1" dirty="0">
                <a:solidFill>
                  <a:srgbClr val="5980CE"/>
                </a:solidFill>
              </a:rPr>
              <a:t>right view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06A7B93-D154-9339-55AC-6C79018B9E4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02" r="2356"/>
          <a:stretch/>
        </p:blipFill>
        <p:spPr>
          <a:xfrm>
            <a:off x="5232066" y="5158883"/>
            <a:ext cx="920750" cy="9631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3754654-12BC-8E7B-4825-1AD67192F0C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595" r="2063"/>
          <a:stretch/>
        </p:blipFill>
        <p:spPr>
          <a:xfrm>
            <a:off x="6578950" y="5151948"/>
            <a:ext cx="920750" cy="97697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74F614D-6526-0ABB-AF0F-16C09BB77F0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02" r="2356"/>
          <a:stretch/>
        </p:blipFill>
        <p:spPr>
          <a:xfrm>
            <a:off x="5232066" y="2828065"/>
            <a:ext cx="920750" cy="96310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8B771FB-BFB2-B3FD-3649-DC5B2A50926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02" r="2356"/>
          <a:stretch/>
        </p:blipFill>
        <p:spPr>
          <a:xfrm>
            <a:off x="6578950" y="2837091"/>
            <a:ext cx="920750" cy="96310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47D5E3C-CB37-A557-3CD4-76DB47DC58E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595" r="2063"/>
          <a:stretch/>
        </p:blipFill>
        <p:spPr>
          <a:xfrm>
            <a:off x="5232066" y="3986540"/>
            <a:ext cx="920750" cy="97697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A6D9821-F840-2815-2F55-736B9762C41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02" r="2356"/>
          <a:stretch/>
        </p:blipFill>
        <p:spPr>
          <a:xfrm>
            <a:off x="6578950" y="3993473"/>
            <a:ext cx="920750" cy="963109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A7DBD87-883B-CFCB-21A2-8681D331584B}"/>
              </a:ext>
            </a:extLst>
          </p:cNvPr>
          <p:cNvSpPr/>
          <p:nvPr/>
        </p:nvSpPr>
        <p:spPr>
          <a:xfrm>
            <a:off x="5112948" y="3837600"/>
            <a:ext cx="2509295" cy="1146148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1E2FA1F-9651-8F1A-21CD-F321739AD42E}"/>
              </a:ext>
            </a:extLst>
          </p:cNvPr>
          <p:cNvSpPr/>
          <p:nvPr/>
        </p:nvSpPr>
        <p:spPr>
          <a:xfrm>
            <a:off x="5112948" y="5040119"/>
            <a:ext cx="2509295" cy="1146148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888610"/>
      </p:ext>
    </p:extLst>
  </p:cSld>
  <p:clrMapOvr>
    <a:masterClrMapping/>
  </p:clrMapOvr>
  <p:transition/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915EC81E-1CD2-3507-151B-98B1961EB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Study: Procedure</a:t>
            </a:r>
          </a:p>
        </p:txBody>
      </p:sp>
      <p:sp>
        <p:nvSpPr>
          <p:cNvPr id="30" name="Content Placeholder 1">
            <a:extLst>
              <a:ext uri="{FF2B5EF4-FFF2-40B4-BE49-F238E27FC236}">
                <a16:creationId xmlns:a16="http://schemas.microsoft.com/office/drawing/2014/main" id="{ED8D46F3-C348-BCB6-54A8-3BDB74664C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	                 </a:t>
            </a:r>
            <a:r>
              <a:rPr lang="en-US" sz="2400" dirty="0"/>
              <a:t>Reference </a:t>
            </a:r>
            <a:r>
              <a:rPr lang="en-US" sz="2400" dirty="0">
                <a:sym typeface="Wingdings" panose="05000000000000000000" pitchFamily="2" charset="2"/>
              </a:rPr>
              <a:t> </a:t>
            </a:r>
            <a:r>
              <a:rPr lang="en-US" sz="2400" b="1" dirty="0">
                <a:sym typeface="Wingdings" panose="05000000000000000000" pitchFamily="2" charset="2"/>
              </a:rPr>
              <a:t>Case 1 </a:t>
            </a:r>
            <a:r>
              <a:rPr lang="en-US" sz="2400" dirty="0">
                <a:sym typeface="Wingdings" panose="05000000000000000000" pitchFamily="2" charset="2"/>
              </a:rPr>
              <a:t> Reference  Case 2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lvl="1"/>
            <a:r>
              <a:rPr lang="en-US" sz="2000" dirty="0"/>
              <a:t>Reference</a:t>
            </a:r>
          </a:p>
          <a:p>
            <a:endParaRPr lang="en-US" sz="2200" dirty="0"/>
          </a:p>
          <a:p>
            <a:endParaRPr lang="en-US" sz="1600" dirty="0"/>
          </a:p>
          <a:p>
            <a:pPr lvl="1"/>
            <a:r>
              <a:rPr lang="en-US" sz="2000" b="1" dirty="0"/>
              <a:t>Case 1 </a:t>
            </a:r>
            <a:r>
              <a:rPr lang="en-US" sz="2000" b="1" dirty="0">
                <a:sym typeface="Wingdings" panose="05000000000000000000" pitchFamily="2" charset="2"/>
              </a:rPr>
              <a:t> </a:t>
            </a:r>
            <a:r>
              <a:rPr lang="en-US" sz="2000" b="1" dirty="0"/>
              <a:t>Left Eye Blur</a:t>
            </a:r>
          </a:p>
          <a:p>
            <a:endParaRPr lang="en-US" sz="2200" dirty="0"/>
          </a:p>
          <a:p>
            <a:endParaRPr lang="en-US" sz="2000" dirty="0"/>
          </a:p>
          <a:p>
            <a:pPr lvl="1"/>
            <a:r>
              <a:rPr lang="en-US" sz="2000" dirty="0"/>
              <a:t>Case 2 </a:t>
            </a:r>
            <a:r>
              <a:rPr lang="en-US" sz="2000" dirty="0">
                <a:sym typeface="Wingdings" panose="05000000000000000000" pitchFamily="2" charset="2"/>
              </a:rPr>
              <a:t> Right Eye Blur</a:t>
            </a:r>
            <a:endParaRPr lang="en-US" sz="2000" dirty="0"/>
          </a:p>
          <a:p>
            <a:endParaRPr lang="en-US" sz="2000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7AE2878-0EC0-AECE-4A52-93F3C5A58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115</a:t>
            </a:fld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BD9D558B-9ED7-0ED1-9D1B-F28C77A8D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4BF96-A6F0-4128-A4D3-F0B5C15E2174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7E8DA2-BE6F-A9AA-58DC-B8E9B40BA6F1}"/>
              </a:ext>
            </a:extLst>
          </p:cNvPr>
          <p:cNvSpPr txBox="1"/>
          <p:nvPr/>
        </p:nvSpPr>
        <p:spPr>
          <a:xfrm>
            <a:off x="5232066" y="2275799"/>
            <a:ext cx="1135530" cy="45082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sz="2000" i="1" dirty="0">
                <a:solidFill>
                  <a:srgbClr val="E47582"/>
                </a:solidFill>
              </a:rPr>
              <a:t>left view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B9C0E5-CB23-E529-98D8-BDC5998ACC00}"/>
              </a:ext>
            </a:extLst>
          </p:cNvPr>
          <p:cNvSpPr txBox="1"/>
          <p:nvPr/>
        </p:nvSpPr>
        <p:spPr>
          <a:xfrm>
            <a:off x="6505049" y="2277167"/>
            <a:ext cx="1212636" cy="45082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sz="2000" i="1" dirty="0">
                <a:solidFill>
                  <a:srgbClr val="5980CE"/>
                </a:solidFill>
              </a:rPr>
              <a:t>right view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06D8344-C04C-BFF6-55A8-9B03B93B66B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02" r="2356"/>
          <a:stretch/>
        </p:blipFill>
        <p:spPr>
          <a:xfrm>
            <a:off x="5232066" y="5158883"/>
            <a:ext cx="920750" cy="96310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C34F3D6-49C8-FE5B-A708-23ADEE5C786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595" r="2063"/>
          <a:stretch/>
        </p:blipFill>
        <p:spPr>
          <a:xfrm>
            <a:off x="6578950" y="5151948"/>
            <a:ext cx="920750" cy="97697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3D55E96-89BD-0986-D9A7-81748A1192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02" r="2356"/>
          <a:stretch/>
        </p:blipFill>
        <p:spPr>
          <a:xfrm>
            <a:off x="5232066" y="2828065"/>
            <a:ext cx="920750" cy="96310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71BC071-93C4-1FE4-312A-C1434C06FF9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02" r="2356"/>
          <a:stretch/>
        </p:blipFill>
        <p:spPr>
          <a:xfrm>
            <a:off x="6578950" y="2837091"/>
            <a:ext cx="920750" cy="96310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43C804F-CFFA-76C6-DDF3-98533550308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595" r="2063"/>
          <a:stretch/>
        </p:blipFill>
        <p:spPr>
          <a:xfrm>
            <a:off x="5232066" y="3986540"/>
            <a:ext cx="920750" cy="97697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09CB4BA-6230-D030-B0FA-0A8D705C2F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02" r="2356"/>
          <a:stretch/>
        </p:blipFill>
        <p:spPr>
          <a:xfrm>
            <a:off x="6578950" y="3993473"/>
            <a:ext cx="920750" cy="96310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DE36CA7-26F8-E778-179A-E6966E669748}"/>
              </a:ext>
            </a:extLst>
          </p:cNvPr>
          <p:cNvSpPr/>
          <p:nvPr/>
        </p:nvSpPr>
        <p:spPr>
          <a:xfrm>
            <a:off x="5112948" y="2732618"/>
            <a:ext cx="2509295" cy="1146148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2575FEC-0549-A733-FB3A-DE5FF1219DF5}"/>
              </a:ext>
            </a:extLst>
          </p:cNvPr>
          <p:cNvSpPr/>
          <p:nvPr/>
        </p:nvSpPr>
        <p:spPr>
          <a:xfrm>
            <a:off x="5112948" y="5045285"/>
            <a:ext cx="2509295" cy="1146148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771578"/>
      </p:ext>
    </p:extLst>
  </p:cSld>
  <p:clrMapOvr>
    <a:masterClrMapping/>
  </p:clrMapOvr>
  <p:transition>
    <p:fade/>
  </p:transition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98C11798-9282-7144-9340-C8CFB2F90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Study: Procedure</a:t>
            </a:r>
          </a:p>
        </p:txBody>
      </p:sp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A8F2DFE7-B1C8-8B91-258D-2B798F5D39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	                 </a:t>
            </a:r>
            <a:r>
              <a:rPr lang="en-US" sz="2400" dirty="0"/>
              <a:t>Reference </a:t>
            </a:r>
            <a:r>
              <a:rPr lang="en-US" sz="2400" dirty="0">
                <a:sym typeface="Wingdings" panose="05000000000000000000" pitchFamily="2" charset="2"/>
              </a:rPr>
              <a:t> Case 1  </a:t>
            </a:r>
            <a:r>
              <a:rPr lang="en-US" sz="2400" b="1" dirty="0">
                <a:sym typeface="Wingdings" panose="05000000000000000000" pitchFamily="2" charset="2"/>
              </a:rPr>
              <a:t>Reference</a:t>
            </a:r>
            <a:r>
              <a:rPr lang="en-US" sz="2400" dirty="0">
                <a:sym typeface="Wingdings" panose="05000000000000000000" pitchFamily="2" charset="2"/>
              </a:rPr>
              <a:t>  Case 2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lvl="1"/>
            <a:r>
              <a:rPr lang="en-US" sz="2000" b="1" dirty="0"/>
              <a:t>Reference</a:t>
            </a:r>
          </a:p>
          <a:p>
            <a:endParaRPr lang="en-US" sz="2200" dirty="0"/>
          </a:p>
          <a:p>
            <a:endParaRPr lang="en-US" sz="1600" dirty="0"/>
          </a:p>
          <a:p>
            <a:pPr lvl="1"/>
            <a:r>
              <a:rPr lang="en-US" sz="2000" dirty="0"/>
              <a:t>Case 1 </a:t>
            </a:r>
            <a:r>
              <a:rPr lang="en-US" sz="2000" dirty="0">
                <a:sym typeface="Wingdings" panose="05000000000000000000" pitchFamily="2" charset="2"/>
              </a:rPr>
              <a:t> </a:t>
            </a:r>
            <a:r>
              <a:rPr lang="en-US" sz="2000" dirty="0"/>
              <a:t>Left Eye Blur</a:t>
            </a:r>
          </a:p>
          <a:p>
            <a:endParaRPr lang="en-US" sz="2200" dirty="0"/>
          </a:p>
          <a:p>
            <a:endParaRPr lang="en-US" sz="2000" dirty="0"/>
          </a:p>
          <a:p>
            <a:pPr lvl="1"/>
            <a:r>
              <a:rPr lang="en-US" sz="2000" dirty="0"/>
              <a:t>Case 2 </a:t>
            </a:r>
            <a:r>
              <a:rPr lang="en-US" sz="2000" dirty="0">
                <a:sym typeface="Wingdings" panose="05000000000000000000" pitchFamily="2" charset="2"/>
              </a:rPr>
              <a:t> Right Eye Blur</a:t>
            </a:r>
            <a:endParaRPr lang="en-US" sz="2000" dirty="0"/>
          </a:p>
          <a:p>
            <a:endParaRPr lang="en-US" sz="20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73A4B9A-475C-E139-4566-98A383195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116</a:t>
            </a:fld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67924B94-E837-B79A-43A2-D4D27B8B8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DAB9B-CB91-43D9-9160-C2E86A249DE1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F99D37-CFD7-BA04-8D92-6EA257C67B7C}"/>
              </a:ext>
            </a:extLst>
          </p:cNvPr>
          <p:cNvSpPr txBox="1"/>
          <p:nvPr/>
        </p:nvSpPr>
        <p:spPr>
          <a:xfrm>
            <a:off x="5232066" y="2275799"/>
            <a:ext cx="1135530" cy="45082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sz="2000" i="1" dirty="0">
                <a:solidFill>
                  <a:srgbClr val="E47582"/>
                </a:solidFill>
              </a:rPr>
              <a:t>left view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0871E98-78C8-803D-380D-10E4BEFA9641}"/>
              </a:ext>
            </a:extLst>
          </p:cNvPr>
          <p:cNvSpPr txBox="1"/>
          <p:nvPr/>
        </p:nvSpPr>
        <p:spPr>
          <a:xfrm>
            <a:off x="6505049" y="2277167"/>
            <a:ext cx="1212636" cy="45082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sz="2000" i="1" dirty="0">
                <a:solidFill>
                  <a:srgbClr val="5980CE"/>
                </a:solidFill>
              </a:rPr>
              <a:t>right view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D29BFE3-A4ED-9C69-CF49-48D8F7C7A6C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02" r="2356"/>
          <a:stretch/>
        </p:blipFill>
        <p:spPr>
          <a:xfrm>
            <a:off x="5232066" y="5158883"/>
            <a:ext cx="920750" cy="96310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AEAF07E-59A2-A60C-6D9C-42CDA417804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595" r="2063"/>
          <a:stretch/>
        </p:blipFill>
        <p:spPr>
          <a:xfrm>
            <a:off x="6578950" y="5151948"/>
            <a:ext cx="920750" cy="97697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7180FA1-8BDF-CD68-BCF2-83767C0A086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02" r="2356"/>
          <a:stretch/>
        </p:blipFill>
        <p:spPr>
          <a:xfrm>
            <a:off x="5232066" y="2828065"/>
            <a:ext cx="920750" cy="96310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7A714CB-C4F2-2DC1-7E11-1AD7473C3D1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02" r="2356"/>
          <a:stretch/>
        </p:blipFill>
        <p:spPr>
          <a:xfrm>
            <a:off x="6578950" y="2837091"/>
            <a:ext cx="920750" cy="96310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AA68843-38AF-8465-E72E-B05285439D1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595" r="2063"/>
          <a:stretch/>
        </p:blipFill>
        <p:spPr>
          <a:xfrm>
            <a:off x="5232066" y="3986540"/>
            <a:ext cx="920750" cy="97697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50C2C4A-E902-342A-BBEF-C1D4038258E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02" r="2356"/>
          <a:stretch/>
        </p:blipFill>
        <p:spPr>
          <a:xfrm>
            <a:off x="6578950" y="3993473"/>
            <a:ext cx="920750" cy="963109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831E674E-E04F-3CA5-6260-876E6F1E0DA9}"/>
              </a:ext>
            </a:extLst>
          </p:cNvPr>
          <p:cNvSpPr/>
          <p:nvPr/>
        </p:nvSpPr>
        <p:spPr>
          <a:xfrm>
            <a:off x="5112947" y="3897837"/>
            <a:ext cx="2509295" cy="1146148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016E915-12F5-C0FA-7F6A-D5D4797BF2A8}"/>
              </a:ext>
            </a:extLst>
          </p:cNvPr>
          <p:cNvSpPr/>
          <p:nvPr/>
        </p:nvSpPr>
        <p:spPr>
          <a:xfrm>
            <a:off x="5112948" y="5045285"/>
            <a:ext cx="2509295" cy="1146148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057569"/>
      </p:ext>
    </p:extLst>
  </p:cSld>
  <p:clrMapOvr>
    <a:masterClrMapping/>
  </p:clrMapOvr>
  <p:transition>
    <p:fade/>
  </p:transition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43925008-A730-DDBA-62E9-3EBC39116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Study: Procedure</a:t>
            </a: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57CBAFCE-7A73-DB45-F3A1-EA1C5302C9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	                 </a:t>
            </a:r>
            <a:r>
              <a:rPr lang="en-US" sz="2400" dirty="0"/>
              <a:t>Reference </a:t>
            </a:r>
            <a:r>
              <a:rPr lang="en-US" sz="2400" dirty="0">
                <a:sym typeface="Wingdings" panose="05000000000000000000" pitchFamily="2" charset="2"/>
              </a:rPr>
              <a:t> Case 1  Reference  </a:t>
            </a:r>
            <a:r>
              <a:rPr lang="en-US" sz="2400" b="1" dirty="0">
                <a:sym typeface="Wingdings" panose="05000000000000000000" pitchFamily="2" charset="2"/>
              </a:rPr>
              <a:t>Case 2</a:t>
            </a:r>
            <a:endParaRPr lang="en-US" sz="2400" b="1" dirty="0"/>
          </a:p>
          <a:p>
            <a:endParaRPr lang="en-US" sz="2400" dirty="0"/>
          </a:p>
          <a:p>
            <a:endParaRPr lang="en-US" sz="2400" dirty="0"/>
          </a:p>
          <a:p>
            <a:pPr lvl="1"/>
            <a:r>
              <a:rPr lang="en-US" sz="2000" dirty="0"/>
              <a:t>Reference</a:t>
            </a:r>
          </a:p>
          <a:p>
            <a:endParaRPr lang="en-US" sz="2200" dirty="0"/>
          </a:p>
          <a:p>
            <a:endParaRPr lang="en-US" sz="1600" dirty="0"/>
          </a:p>
          <a:p>
            <a:pPr lvl="1"/>
            <a:r>
              <a:rPr lang="en-US" sz="2000" dirty="0"/>
              <a:t>Case 1 </a:t>
            </a:r>
            <a:r>
              <a:rPr lang="en-US" sz="2000" dirty="0">
                <a:sym typeface="Wingdings" panose="05000000000000000000" pitchFamily="2" charset="2"/>
              </a:rPr>
              <a:t> </a:t>
            </a:r>
            <a:r>
              <a:rPr lang="en-US" sz="2000" dirty="0"/>
              <a:t>Left Eye Blur</a:t>
            </a:r>
          </a:p>
          <a:p>
            <a:endParaRPr lang="en-US" sz="2200" dirty="0"/>
          </a:p>
          <a:p>
            <a:endParaRPr lang="en-US" sz="2000" dirty="0"/>
          </a:p>
          <a:p>
            <a:pPr lvl="1"/>
            <a:r>
              <a:rPr lang="en-US" sz="2000" b="1" dirty="0"/>
              <a:t>Case 2 </a:t>
            </a:r>
            <a:r>
              <a:rPr lang="en-US" sz="2000" b="1" dirty="0">
                <a:sym typeface="Wingdings" panose="05000000000000000000" pitchFamily="2" charset="2"/>
              </a:rPr>
              <a:t> Right Eye Blur</a:t>
            </a:r>
            <a:endParaRPr lang="en-US" sz="2000" b="1" dirty="0"/>
          </a:p>
          <a:p>
            <a:endParaRPr lang="en-US" sz="2000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0B94B00-8013-9D70-DD82-34105D592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117</a:t>
            </a:fld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69F2A738-158B-B05C-185F-AD6EE5EBD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1E1F0-4C1A-4E23-AB9B-DB6D7A2D3C25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125AF11-D550-69C1-E3C2-15886AB037A9}"/>
              </a:ext>
            </a:extLst>
          </p:cNvPr>
          <p:cNvSpPr txBox="1"/>
          <p:nvPr/>
        </p:nvSpPr>
        <p:spPr>
          <a:xfrm>
            <a:off x="5232066" y="2275799"/>
            <a:ext cx="1135530" cy="45082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sz="2000" i="1" dirty="0">
                <a:solidFill>
                  <a:srgbClr val="E47582"/>
                </a:solidFill>
              </a:rPr>
              <a:t>left view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267F30-91AD-D91A-A076-19BF364EC49E}"/>
              </a:ext>
            </a:extLst>
          </p:cNvPr>
          <p:cNvSpPr txBox="1"/>
          <p:nvPr/>
        </p:nvSpPr>
        <p:spPr>
          <a:xfrm>
            <a:off x="6505049" y="2277167"/>
            <a:ext cx="1212636" cy="45082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sz="2000" i="1" dirty="0">
                <a:solidFill>
                  <a:srgbClr val="5980CE"/>
                </a:solidFill>
              </a:rPr>
              <a:t>right view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EAD8EDA-7447-3790-B785-3C06C3543A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02" r="2356"/>
          <a:stretch/>
        </p:blipFill>
        <p:spPr>
          <a:xfrm>
            <a:off x="5232066" y="5158883"/>
            <a:ext cx="920750" cy="96310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0B9F12E-A8CE-AA2A-5AB1-5A99762693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595" r="2063"/>
          <a:stretch/>
        </p:blipFill>
        <p:spPr>
          <a:xfrm>
            <a:off x="6578950" y="5151948"/>
            <a:ext cx="920750" cy="97697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CB98A8B-FF1C-C9CD-00B1-50DB290EE5A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02" r="2356"/>
          <a:stretch/>
        </p:blipFill>
        <p:spPr>
          <a:xfrm>
            <a:off x="5232066" y="2828065"/>
            <a:ext cx="920750" cy="96310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A2114CC-C166-9334-7DC0-82BDC226E3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02" r="2356"/>
          <a:stretch/>
        </p:blipFill>
        <p:spPr>
          <a:xfrm>
            <a:off x="6578950" y="2837091"/>
            <a:ext cx="920750" cy="96310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22A211E-C0EE-CBFF-5E2B-BC1056E7C9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595" r="2063"/>
          <a:stretch/>
        </p:blipFill>
        <p:spPr>
          <a:xfrm>
            <a:off x="5232066" y="3986540"/>
            <a:ext cx="920750" cy="97697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EE5D639-49EE-6035-24A4-54B4047761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02" r="2356"/>
          <a:stretch/>
        </p:blipFill>
        <p:spPr>
          <a:xfrm>
            <a:off x="6578950" y="3993473"/>
            <a:ext cx="920750" cy="963109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95D2B85-C250-0644-2816-D7CB2F2D747A}"/>
              </a:ext>
            </a:extLst>
          </p:cNvPr>
          <p:cNvSpPr/>
          <p:nvPr/>
        </p:nvSpPr>
        <p:spPr>
          <a:xfrm>
            <a:off x="5112948" y="2732618"/>
            <a:ext cx="2509295" cy="1146148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73FB606-3FE6-9FAB-48DE-2267280B0682}"/>
              </a:ext>
            </a:extLst>
          </p:cNvPr>
          <p:cNvSpPr/>
          <p:nvPr/>
        </p:nvSpPr>
        <p:spPr>
          <a:xfrm>
            <a:off x="5112948" y="3935137"/>
            <a:ext cx="2509295" cy="1146148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717179"/>
      </p:ext>
    </p:extLst>
  </p:cSld>
  <p:clrMapOvr>
    <a:masterClrMapping/>
  </p:clrMapOvr>
  <p:transition>
    <p:fade/>
  </p:transition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>
            <a:extLst>
              <a:ext uri="{FF2B5EF4-FFF2-40B4-BE49-F238E27FC236}">
                <a16:creationId xmlns:a16="http://schemas.microsoft.com/office/drawing/2014/main" id="{38439A12-FFC6-34B9-5DDB-368EE19D9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Study: Procedure</a:t>
            </a:r>
          </a:p>
        </p:txBody>
      </p:sp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3AA2383B-0F70-2ECA-2790-DE31C4ECD1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	                 </a:t>
            </a:r>
            <a:r>
              <a:rPr lang="en-US" sz="2400" dirty="0"/>
              <a:t>Reference </a:t>
            </a:r>
            <a:r>
              <a:rPr lang="en-US" sz="2400" dirty="0">
                <a:sym typeface="Wingdings" panose="05000000000000000000" pitchFamily="2" charset="2"/>
              </a:rPr>
              <a:t> Case 1  Reference  Case 2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lvl="1"/>
            <a:r>
              <a:rPr lang="en-US" sz="2000" dirty="0"/>
              <a:t>Reference</a:t>
            </a:r>
          </a:p>
          <a:p>
            <a:endParaRPr lang="en-US" sz="2200" dirty="0"/>
          </a:p>
          <a:p>
            <a:endParaRPr lang="en-US" sz="1600" dirty="0"/>
          </a:p>
          <a:p>
            <a:pPr lvl="1"/>
            <a:r>
              <a:rPr lang="en-US" sz="2000" dirty="0"/>
              <a:t>Case 1 </a:t>
            </a:r>
            <a:r>
              <a:rPr lang="en-US" sz="2000" dirty="0">
                <a:sym typeface="Wingdings" panose="05000000000000000000" pitchFamily="2" charset="2"/>
              </a:rPr>
              <a:t> </a:t>
            </a:r>
            <a:r>
              <a:rPr lang="en-US" sz="2000" dirty="0"/>
              <a:t>Left Eye Blur</a:t>
            </a:r>
          </a:p>
          <a:p>
            <a:endParaRPr lang="en-US" sz="2200" dirty="0"/>
          </a:p>
          <a:p>
            <a:endParaRPr lang="en-US" sz="2000" dirty="0"/>
          </a:p>
          <a:p>
            <a:pPr lvl="1"/>
            <a:r>
              <a:rPr lang="en-US" sz="2000" dirty="0"/>
              <a:t>Case 2 </a:t>
            </a:r>
            <a:r>
              <a:rPr lang="en-US" sz="2000" dirty="0">
                <a:sym typeface="Wingdings" panose="05000000000000000000" pitchFamily="2" charset="2"/>
              </a:rPr>
              <a:t> Right Eye Blur</a:t>
            </a:r>
            <a:endParaRPr lang="en-US" sz="20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272A6D6-DB5F-1063-2CC8-694D73E35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III. Dynamic Visual Dominance in Stereoscopic Foveation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118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9EF4C3-14CE-2C9E-09F6-57671F60EAFD}"/>
              </a:ext>
            </a:extLst>
          </p:cNvPr>
          <p:cNvSpPr txBox="1"/>
          <p:nvPr/>
        </p:nvSpPr>
        <p:spPr>
          <a:xfrm>
            <a:off x="7717685" y="4493260"/>
            <a:ext cx="4928615" cy="94051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sz="2000" u="sng" dirty="0">
                <a:solidFill>
                  <a:srgbClr val="A53699"/>
                </a:solidFill>
              </a:rPr>
              <a:t>Task:</a:t>
            </a:r>
            <a:r>
              <a:rPr lang="en-US" sz="2000" dirty="0">
                <a:solidFill>
                  <a:srgbClr val="A53699"/>
                </a:solidFill>
              </a:rPr>
              <a:t> </a:t>
            </a:r>
          </a:p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sz="2000" dirty="0">
                <a:solidFill>
                  <a:srgbClr val="A53699"/>
                </a:solidFill>
              </a:rPr>
              <a:t>Which Case looks </a:t>
            </a:r>
            <a:r>
              <a:rPr lang="en-US" sz="2000" i="1" dirty="0">
                <a:solidFill>
                  <a:srgbClr val="A53699"/>
                </a:solidFill>
              </a:rPr>
              <a:t>closer</a:t>
            </a:r>
            <a:r>
              <a:rPr lang="en-US" sz="2000" dirty="0">
                <a:solidFill>
                  <a:srgbClr val="A53699"/>
                </a:solidFill>
              </a:rPr>
              <a:t> to Reference?</a:t>
            </a:r>
          </a:p>
        </p:txBody>
      </p:sp>
      <p:sp>
        <p:nvSpPr>
          <p:cNvPr id="21" name="Date Placeholder 20">
            <a:extLst>
              <a:ext uri="{FF2B5EF4-FFF2-40B4-BE49-F238E27FC236}">
                <a16:creationId xmlns:a16="http://schemas.microsoft.com/office/drawing/2014/main" id="{C63DC446-8188-CCC9-FE0D-44EAA7F08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C030F-C71B-4B9B-AA78-C2B8E0C5F741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9415762-B066-8900-5060-5C4828FB0041}"/>
              </a:ext>
            </a:extLst>
          </p:cNvPr>
          <p:cNvSpPr txBox="1"/>
          <p:nvPr/>
        </p:nvSpPr>
        <p:spPr>
          <a:xfrm>
            <a:off x="5232066" y="2275799"/>
            <a:ext cx="1135530" cy="45082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sz="2000" i="1" dirty="0">
                <a:solidFill>
                  <a:srgbClr val="E47582"/>
                </a:solidFill>
              </a:rPr>
              <a:t>left view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0B132D9-16FA-E0D1-C128-92B9F83158FA}"/>
              </a:ext>
            </a:extLst>
          </p:cNvPr>
          <p:cNvSpPr txBox="1"/>
          <p:nvPr/>
        </p:nvSpPr>
        <p:spPr>
          <a:xfrm>
            <a:off x="6505049" y="2277167"/>
            <a:ext cx="1212636" cy="45082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sz="2000" i="1" dirty="0">
                <a:solidFill>
                  <a:srgbClr val="5980CE"/>
                </a:solidFill>
              </a:rPr>
              <a:t>right view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F1DCC91-87E5-0D27-5E63-008DC6DBD7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02" r="2356"/>
          <a:stretch/>
        </p:blipFill>
        <p:spPr>
          <a:xfrm>
            <a:off x="5232066" y="5158883"/>
            <a:ext cx="920750" cy="9631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09FE9A4-F492-D21C-8602-FEF67D3ABCE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595" r="2063"/>
          <a:stretch/>
        </p:blipFill>
        <p:spPr>
          <a:xfrm>
            <a:off x="6578950" y="5151948"/>
            <a:ext cx="920750" cy="97697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508CFCF-E2CD-5D74-3E82-5A328B260D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02" r="2356"/>
          <a:stretch/>
        </p:blipFill>
        <p:spPr>
          <a:xfrm>
            <a:off x="5232066" y="2828065"/>
            <a:ext cx="920750" cy="96310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6570A14-230D-6D5F-19AA-63D57E9BD5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02" r="2356"/>
          <a:stretch/>
        </p:blipFill>
        <p:spPr>
          <a:xfrm>
            <a:off x="6578950" y="2837091"/>
            <a:ext cx="920750" cy="96310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79ACB0F-A4B0-F02C-0901-EBD3F026AC5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595" r="2063"/>
          <a:stretch/>
        </p:blipFill>
        <p:spPr>
          <a:xfrm>
            <a:off x="5232066" y="3986540"/>
            <a:ext cx="920750" cy="97697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0A34BE1-712C-9E99-1E9B-D8A6130A781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02" r="2356"/>
          <a:stretch/>
        </p:blipFill>
        <p:spPr>
          <a:xfrm>
            <a:off x="6578950" y="3993473"/>
            <a:ext cx="920750" cy="963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398046"/>
      </p:ext>
    </p:extLst>
  </p:cSld>
  <p:clrMapOvr>
    <a:masterClrMapping/>
  </p:clrMapOvr>
  <p:transition>
    <p:fade/>
  </p:transition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23999" y="2054653"/>
            <a:ext cx="9144000" cy="137434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000" dirty="0"/>
              <a:t>III. Dynamic Visual Dominance in Stereoscopic Foveation</a:t>
            </a:r>
            <a:endParaRPr sz="8000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14F67ACB-C3D2-F58B-0B65-EAD1F62DF1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4079875"/>
            <a:ext cx="9144000" cy="460320"/>
          </a:xfrm>
        </p:spPr>
        <p:txBody>
          <a:bodyPr>
            <a:normAutofit/>
          </a:bodyPr>
          <a:lstStyle/>
          <a:p>
            <a:r>
              <a:rPr lang="en-US" dirty="0"/>
              <a:t>User Study - Results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CE0AB7-548F-7D4D-DE4F-856B6099A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119</a:t>
            </a:fld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FCF8ABA0-206F-B317-F250-863C7B346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32AC6-2938-4923-A2C8-338A415A59A7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AD2786-F775-C3FF-D2F5-67FA886EF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618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D308F54-8196-4C04-3684-85C7A5A1D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Study: Results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6522AB-04DF-5C08-EB7D-F99029BCF1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Blur Mode Selection Ratio: [1, -1]</a:t>
            </a:r>
            <a:endParaRPr lang="en-US" sz="700" b="1" dirty="0">
              <a:solidFill>
                <a:srgbClr val="E47B88"/>
              </a:solidFill>
            </a:endParaRPr>
          </a:p>
          <a:p>
            <a:pPr lvl="1"/>
            <a:endParaRPr lang="en-US" sz="700" b="1" dirty="0">
              <a:solidFill>
                <a:srgbClr val="E47B88"/>
              </a:solidFill>
            </a:endParaRPr>
          </a:p>
          <a:p>
            <a:pPr marL="228600" lvl="1" indent="0">
              <a:buNone/>
            </a:pPr>
            <a:endParaRPr lang="en-US" sz="18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sz="1400" b="1" dirty="0"/>
          </a:p>
          <a:p>
            <a:pPr marL="228600" lvl="1" indent="0">
              <a:buNone/>
            </a:pPr>
            <a:endParaRPr lang="en-US" sz="1800" dirty="0">
              <a:solidFill>
                <a:srgbClr val="5A81CF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9215DE-D853-AE13-8C9C-6648A46E9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120</a:t>
            </a:fld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1377CD2-0369-3D0D-5D88-F3EEF7572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A8C95-3F41-4B31-8A1B-60617FC3B777}" type="datetime1">
              <a:rPr lang="en-US" smtClean="0"/>
              <a:t>9/22/2026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413898"/>
      </p:ext>
    </p:extLst>
  </p:cSld>
  <p:clrMapOvr>
    <a:masterClrMapping/>
  </p:clrMapOvr>
  <p:transition/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E606145E-B8D6-E106-0AE7-5C7CA4090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Study: Results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6522AB-04DF-5C08-EB7D-F99029BCF1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Blur Mode Selection Ratio: [1, -1]</a:t>
            </a:r>
          </a:p>
          <a:p>
            <a:pPr marL="0" indent="0">
              <a:buNone/>
            </a:pPr>
            <a:endParaRPr lang="en-US" sz="600" b="1" dirty="0">
              <a:solidFill>
                <a:srgbClr val="C00000"/>
              </a:solidFill>
            </a:endParaRPr>
          </a:p>
          <a:p>
            <a:r>
              <a:rPr lang="en-US" sz="2000" dirty="0"/>
              <a:t>Right Eye Blur         1</a:t>
            </a:r>
            <a:endParaRPr lang="en-US" sz="2000" dirty="0">
              <a:sym typeface="Wingdings" panose="05000000000000000000" pitchFamily="2" charset="2"/>
            </a:endParaRPr>
          </a:p>
          <a:p>
            <a:pPr lvl="1"/>
            <a:r>
              <a:rPr lang="en-US" sz="1800" dirty="0"/>
              <a:t>Left Eye Dominance</a:t>
            </a:r>
            <a:endParaRPr lang="en-US" sz="1800" dirty="0">
              <a:sym typeface="Wingdings" panose="05000000000000000000" pitchFamily="2" charset="2"/>
            </a:endParaRPr>
          </a:p>
          <a:p>
            <a:pPr lvl="1"/>
            <a:endParaRPr lang="en-US" sz="1800" b="1" dirty="0">
              <a:solidFill>
                <a:srgbClr val="E47B88"/>
              </a:solidFill>
            </a:endParaRPr>
          </a:p>
          <a:p>
            <a:pPr lvl="1"/>
            <a:endParaRPr lang="en-US" sz="700" b="1" dirty="0">
              <a:solidFill>
                <a:srgbClr val="E47B88"/>
              </a:solidFill>
            </a:endParaRPr>
          </a:p>
          <a:p>
            <a:pPr lvl="1"/>
            <a:endParaRPr lang="en-US" sz="700" b="1" dirty="0">
              <a:solidFill>
                <a:srgbClr val="E47B88"/>
              </a:solidFill>
            </a:endParaRPr>
          </a:p>
          <a:p>
            <a:pPr marL="228600" lvl="1" indent="0">
              <a:buNone/>
            </a:pPr>
            <a:endParaRPr lang="en-US" sz="18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sz="1400" b="1" dirty="0"/>
          </a:p>
          <a:p>
            <a:pPr marL="228600" lvl="1" indent="0">
              <a:buNone/>
            </a:pPr>
            <a:endParaRPr lang="en-US" sz="1800" dirty="0">
              <a:solidFill>
                <a:srgbClr val="5A81CF"/>
              </a:solidFill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4B2CC3C-812E-28FC-B5BB-854326755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121</a:t>
            </a:fld>
            <a:endParaRPr lang="en-US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55D17527-8411-7E93-5A42-AF12C5D8A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1616B-491E-41B0-B4A4-B2264645C013}" type="datetime1">
              <a:rPr lang="en-US" smtClean="0"/>
              <a:t>9/22/2026</a:t>
            </a:fld>
            <a:endParaRPr lang="en-US"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A9ED1A24-D8DE-1A99-7332-B5F40D0C138E}"/>
              </a:ext>
            </a:extLst>
          </p:cNvPr>
          <p:cNvCxnSpPr/>
          <p:nvPr/>
        </p:nvCxnSpPr>
        <p:spPr>
          <a:xfrm>
            <a:off x="2697650" y="2608402"/>
            <a:ext cx="33497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A72C91DB-EF54-8F10-ED97-7772A20A5C6B}"/>
              </a:ext>
            </a:extLst>
          </p:cNvPr>
          <p:cNvSpPr txBox="1"/>
          <p:nvPr/>
        </p:nvSpPr>
        <p:spPr>
          <a:xfrm>
            <a:off x="4319937" y="2157574"/>
            <a:ext cx="1115120" cy="45082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sz="2000" i="1" dirty="0">
                <a:solidFill>
                  <a:srgbClr val="E47582"/>
                </a:solidFill>
              </a:rPr>
              <a:t>left view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1AEF75B-FE59-64CC-B60A-D05509440B89}"/>
              </a:ext>
            </a:extLst>
          </p:cNvPr>
          <p:cNvSpPr txBox="1"/>
          <p:nvPr/>
        </p:nvSpPr>
        <p:spPr>
          <a:xfrm>
            <a:off x="5539928" y="2157573"/>
            <a:ext cx="1212636" cy="45082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sz="2000" i="1" dirty="0">
                <a:solidFill>
                  <a:srgbClr val="5980CE"/>
                </a:solidFill>
              </a:rPr>
              <a:t>right view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EF7AB2-9A5D-D061-CF71-6EB463E691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02" r="2356"/>
          <a:stretch/>
        </p:blipFill>
        <p:spPr>
          <a:xfrm>
            <a:off x="4280083" y="2779921"/>
            <a:ext cx="920750" cy="9631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C29891-68C0-0D9D-1E88-2B58C2B9852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595" r="2063"/>
          <a:stretch/>
        </p:blipFill>
        <p:spPr>
          <a:xfrm>
            <a:off x="5626967" y="2772986"/>
            <a:ext cx="920750" cy="97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40902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ADA85272-E877-C2AD-3F98-7337849E8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Study: Results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6522AB-04DF-5C08-EB7D-F99029BCF1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Blur Mode Selection Ratio: [1, -1]</a:t>
            </a:r>
          </a:p>
          <a:p>
            <a:pPr marL="0" indent="0">
              <a:buNone/>
            </a:pPr>
            <a:endParaRPr lang="en-US" sz="600" b="1" dirty="0">
              <a:solidFill>
                <a:srgbClr val="C00000"/>
              </a:solidFill>
            </a:endParaRPr>
          </a:p>
          <a:p>
            <a:r>
              <a:rPr lang="en-US" sz="2000" dirty="0"/>
              <a:t>Right Eye Blur         1</a:t>
            </a:r>
            <a:endParaRPr lang="en-US" sz="2000" dirty="0">
              <a:sym typeface="Wingdings" panose="05000000000000000000" pitchFamily="2" charset="2"/>
            </a:endParaRPr>
          </a:p>
          <a:p>
            <a:pPr lvl="1"/>
            <a:r>
              <a:rPr lang="en-US" sz="1800" dirty="0"/>
              <a:t>Left Eye Dominance</a:t>
            </a:r>
            <a:endParaRPr lang="en-US" sz="1800" dirty="0">
              <a:sym typeface="Wingdings" panose="05000000000000000000" pitchFamily="2" charset="2"/>
            </a:endParaRPr>
          </a:p>
          <a:p>
            <a:pPr lvl="1"/>
            <a:endParaRPr lang="en-US" sz="1800" dirty="0">
              <a:solidFill>
                <a:srgbClr val="E47B88"/>
              </a:solidFill>
            </a:endParaRPr>
          </a:p>
          <a:p>
            <a:pPr lvl="1"/>
            <a:endParaRPr lang="en-US" sz="700" dirty="0">
              <a:solidFill>
                <a:srgbClr val="E47B88"/>
              </a:solidFill>
            </a:endParaRPr>
          </a:p>
          <a:p>
            <a:pPr lvl="1"/>
            <a:endParaRPr lang="en-US" sz="700" dirty="0">
              <a:solidFill>
                <a:srgbClr val="E47B88"/>
              </a:solidFill>
            </a:endParaRPr>
          </a:p>
          <a:p>
            <a:r>
              <a:rPr lang="en-US" sz="2000" dirty="0"/>
              <a:t>Left Eye Blur </a:t>
            </a:r>
            <a:r>
              <a:rPr lang="en-US" sz="2000" dirty="0">
                <a:sym typeface="Wingdings" panose="05000000000000000000" pitchFamily="2" charset="2"/>
              </a:rPr>
              <a:t>         </a:t>
            </a:r>
            <a:r>
              <a:rPr lang="en-US" sz="2000" dirty="0"/>
              <a:t>-1</a:t>
            </a:r>
            <a:endParaRPr lang="en-US" sz="2000" dirty="0">
              <a:sym typeface="Wingdings" panose="05000000000000000000" pitchFamily="2" charset="2"/>
            </a:endParaRPr>
          </a:p>
          <a:p>
            <a:pPr lvl="1"/>
            <a:r>
              <a:rPr lang="en-US" sz="1800" dirty="0">
                <a:sym typeface="Wingdings" panose="05000000000000000000" pitchFamily="2" charset="2"/>
              </a:rPr>
              <a:t>R</a:t>
            </a:r>
            <a:r>
              <a:rPr lang="en-US" sz="1800" dirty="0"/>
              <a:t>ight Eye Dominance</a:t>
            </a:r>
          </a:p>
          <a:p>
            <a:pPr marL="228600" lvl="1" indent="0">
              <a:buNone/>
            </a:pPr>
            <a:endParaRPr lang="en-US" sz="18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sz="1400" b="1" dirty="0"/>
          </a:p>
          <a:p>
            <a:pPr marL="228600" lvl="1" indent="0">
              <a:buNone/>
            </a:pPr>
            <a:endParaRPr lang="en-US" sz="1800" dirty="0">
              <a:solidFill>
                <a:srgbClr val="5A81CF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82CAF9-9817-F9F0-E2FF-C7DF08A8D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122</a:t>
            </a:fld>
            <a:endParaRPr lang="en-US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C8AB60D-9613-A9FA-E363-7E98DB70D4BD}"/>
              </a:ext>
            </a:extLst>
          </p:cNvPr>
          <p:cNvCxnSpPr/>
          <p:nvPr/>
        </p:nvCxnSpPr>
        <p:spPr>
          <a:xfrm>
            <a:off x="2697650" y="2608402"/>
            <a:ext cx="33497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7D93347-0873-0CF5-A799-56201B00C873}"/>
              </a:ext>
            </a:extLst>
          </p:cNvPr>
          <p:cNvCxnSpPr/>
          <p:nvPr/>
        </p:nvCxnSpPr>
        <p:spPr>
          <a:xfrm>
            <a:off x="2593818" y="3976042"/>
            <a:ext cx="33497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F613E10E-5D02-AF5E-3A1F-D3929F606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3E57-7E07-4FD8-9544-6A1864EB4F02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DD12DA0-805D-A38E-3966-A4C230F9F10C}"/>
              </a:ext>
            </a:extLst>
          </p:cNvPr>
          <p:cNvSpPr txBox="1"/>
          <p:nvPr/>
        </p:nvSpPr>
        <p:spPr>
          <a:xfrm>
            <a:off x="4319937" y="2157574"/>
            <a:ext cx="1115120" cy="45082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sz="2000" i="1" dirty="0">
                <a:solidFill>
                  <a:srgbClr val="E47582"/>
                </a:solidFill>
              </a:rPr>
              <a:t>left view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1C43A3E-CD3F-0D5D-88D8-DF9825637D29}"/>
              </a:ext>
            </a:extLst>
          </p:cNvPr>
          <p:cNvSpPr txBox="1"/>
          <p:nvPr/>
        </p:nvSpPr>
        <p:spPr>
          <a:xfrm>
            <a:off x="5539928" y="2157573"/>
            <a:ext cx="1212636" cy="45082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sz="2000" i="1" dirty="0">
                <a:solidFill>
                  <a:srgbClr val="5980CE"/>
                </a:solidFill>
              </a:rPr>
              <a:t>right view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54B8BD1-C744-BAC5-B3F0-D8F3DE114E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02" r="2356"/>
          <a:stretch/>
        </p:blipFill>
        <p:spPr>
          <a:xfrm>
            <a:off x="4280083" y="2779921"/>
            <a:ext cx="920750" cy="96310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1422719-930A-4CD3-C2FE-80DAEB99BD7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595" r="2063"/>
          <a:stretch/>
        </p:blipFill>
        <p:spPr>
          <a:xfrm>
            <a:off x="5626967" y="2772986"/>
            <a:ext cx="920750" cy="97697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7E75705-24F7-CE8E-0235-8C0478D518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02" r="2356"/>
          <a:stretch/>
        </p:blipFill>
        <p:spPr>
          <a:xfrm>
            <a:off x="5685871" y="4368131"/>
            <a:ext cx="920750" cy="96310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A93C3D7-41FE-7590-9B4E-E4C3337D01C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595" r="2063"/>
          <a:stretch/>
        </p:blipFill>
        <p:spPr>
          <a:xfrm>
            <a:off x="4280083" y="4361196"/>
            <a:ext cx="920750" cy="97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895970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>
            <a:extLst>
              <a:ext uri="{FF2B5EF4-FFF2-40B4-BE49-F238E27FC236}">
                <a16:creationId xmlns:a16="http://schemas.microsoft.com/office/drawing/2014/main" id="{C3CE337A-D200-726F-1F9C-0F171C4245FE}"/>
              </a:ext>
            </a:extLst>
          </p:cNvPr>
          <p:cNvGrpSpPr/>
          <p:nvPr/>
        </p:nvGrpSpPr>
        <p:grpSpPr>
          <a:xfrm>
            <a:off x="3944019" y="2343141"/>
            <a:ext cx="4490402" cy="3393701"/>
            <a:chOff x="3944019" y="2343142"/>
            <a:chExt cx="4490402" cy="3393701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14F74FCD-1FE5-6C43-F4CC-9E4E7786922C}"/>
                </a:ext>
              </a:extLst>
            </p:cNvPr>
            <p:cNvGrpSpPr/>
            <p:nvPr/>
          </p:nvGrpSpPr>
          <p:grpSpPr>
            <a:xfrm>
              <a:off x="3944019" y="2438393"/>
              <a:ext cx="4490402" cy="3298450"/>
              <a:chOff x="3944019" y="2438393"/>
              <a:chExt cx="4490402" cy="3298450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2AD26C8F-F761-C268-FC9C-D08198A962EF}"/>
                  </a:ext>
                </a:extLst>
              </p:cNvPr>
              <p:cNvGrpSpPr/>
              <p:nvPr/>
            </p:nvGrpSpPr>
            <p:grpSpPr>
              <a:xfrm>
                <a:off x="3944019" y="2438393"/>
                <a:ext cx="4490402" cy="3298450"/>
                <a:chOff x="3460274" y="2533643"/>
                <a:chExt cx="4490402" cy="3298450"/>
              </a:xfrm>
            </p:grpSpPr>
            <p:pic>
              <p:nvPicPr>
                <p:cNvPr id="31" name="Picture 30">
                  <a:extLst>
                    <a:ext uri="{FF2B5EF4-FFF2-40B4-BE49-F238E27FC236}">
                      <a16:creationId xmlns:a16="http://schemas.microsoft.com/office/drawing/2014/main" id="{1CB70033-73DD-A865-6F83-B222176D23C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l="32739" r="38772"/>
                <a:stretch/>
              </p:blipFill>
              <p:spPr>
                <a:xfrm>
                  <a:off x="3848100" y="2533644"/>
                  <a:ext cx="3238500" cy="3203199"/>
                </a:xfrm>
                <a:prstGeom prst="rect">
                  <a:avLst/>
                </a:prstGeom>
              </p:spPr>
            </p:pic>
            <p:pic>
              <p:nvPicPr>
                <p:cNvPr id="32" name="Picture 31">
                  <a:extLst>
                    <a:ext uri="{FF2B5EF4-FFF2-40B4-BE49-F238E27FC236}">
                      <a16:creationId xmlns:a16="http://schemas.microsoft.com/office/drawing/2014/main" id="{EA5BBB8E-9432-843B-68A9-67EE45E6C5D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r="96588"/>
                <a:stretch/>
              </p:blipFill>
              <p:spPr>
                <a:xfrm>
                  <a:off x="3460274" y="2533643"/>
                  <a:ext cx="387826" cy="3203199"/>
                </a:xfrm>
                <a:prstGeom prst="rect">
                  <a:avLst/>
                </a:prstGeom>
              </p:spPr>
            </p:pic>
            <p:pic>
              <p:nvPicPr>
                <p:cNvPr id="33" name="Picture 32">
                  <a:extLst>
                    <a:ext uri="{FF2B5EF4-FFF2-40B4-BE49-F238E27FC236}">
                      <a16:creationId xmlns:a16="http://schemas.microsoft.com/office/drawing/2014/main" id="{1CB609D3-79FB-73A4-6C09-EE92DC836DD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l="92399"/>
                <a:stretch/>
              </p:blipFill>
              <p:spPr>
                <a:xfrm>
                  <a:off x="7086600" y="2628894"/>
                  <a:ext cx="864076" cy="3203199"/>
                </a:xfrm>
                <a:prstGeom prst="rect">
                  <a:avLst/>
                </a:prstGeom>
              </p:spPr>
            </p:pic>
          </p:grpSp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D7EC862F-3446-2C50-4615-806A7EFC31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30649" y="2705099"/>
                <a:ext cx="3239696" cy="2560477"/>
              </a:xfrm>
              <a:prstGeom prst="rect">
                <a:avLst/>
              </a:prstGeom>
            </p:spPr>
          </p:pic>
        </p:grp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9D7CE4E3-D9D8-D346-3C7A-BBF5E8D327EC}"/>
                </a:ext>
              </a:extLst>
            </p:cNvPr>
            <p:cNvSpPr/>
            <p:nvPr/>
          </p:nvSpPr>
          <p:spPr>
            <a:xfrm>
              <a:off x="3944019" y="2343142"/>
              <a:ext cx="3679130" cy="32984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" name="Title 8">
            <a:extLst>
              <a:ext uri="{FF2B5EF4-FFF2-40B4-BE49-F238E27FC236}">
                <a16:creationId xmlns:a16="http://schemas.microsoft.com/office/drawing/2014/main" id="{04614BC9-DD7A-F182-B4C5-55F24629F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Study: Results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6522AB-04DF-5C08-EB7D-F99029BCF1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Blur Mode Selection Ratio: [</a:t>
            </a:r>
            <a:r>
              <a:rPr lang="en-US" sz="2000" b="1" dirty="0">
                <a:solidFill>
                  <a:srgbClr val="E47B88"/>
                </a:solidFill>
              </a:rPr>
              <a:t>1</a:t>
            </a:r>
            <a:r>
              <a:rPr lang="en-US" sz="2000" b="1" dirty="0"/>
              <a:t>, </a:t>
            </a:r>
            <a:r>
              <a:rPr lang="en-US" sz="2000" b="1" dirty="0">
                <a:solidFill>
                  <a:srgbClr val="5980CE"/>
                </a:solidFill>
              </a:rPr>
              <a:t>-1</a:t>
            </a:r>
            <a:r>
              <a:rPr lang="en-US" sz="2000" b="1" dirty="0"/>
              <a:t>]</a:t>
            </a:r>
          </a:p>
          <a:p>
            <a:pPr marL="0" indent="0">
              <a:buNone/>
            </a:pPr>
            <a:endParaRPr lang="en-US" sz="600" dirty="0">
              <a:solidFill>
                <a:srgbClr val="C00000"/>
              </a:solidFill>
            </a:endParaRPr>
          </a:p>
          <a:p>
            <a:r>
              <a:rPr lang="en-US" sz="2000" dirty="0"/>
              <a:t>Right Eye Blur         </a:t>
            </a:r>
            <a:r>
              <a:rPr lang="en-US" sz="2000" dirty="0">
                <a:solidFill>
                  <a:srgbClr val="E47B88"/>
                </a:solidFill>
              </a:rPr>
              <a:t>1</a:t>
            </a:r>
            <a:endParaRPr lang="en-US" sz="2000" dirty="0">
              <a:solidFill>
                <a:srgbClr val="E47B88"/>
              </a:solidFill>
              <a:sym typeface="Wingdings" panose="05000000000000000000" pitchFamily="2" charset="2"/>
            </a:endParaRPr>
          </a:p>
          <a:p>
            <a:pPr lvl="1"/>
            <a:r>
              <a:rPr lang="en-US" sz="1800" dirty="0">
                <a:solidFill>
                  <a:srgbClr val="E47B88"/>
                </a:solidFill>
              </a:rPr>
              <a:t>Left Eye Dominance</a:t>
            </a:r>
            <a:endParaRPr lang="en-US" sz="1800" dirty="0">
              <a:solidFill>
                <a:srgbClr val="E47B88"/>
              </a:solidFill>
              <a:sym typeface="Wingdings" panose="05000000000000000000" pitchFamily="2" charset="2"/>
            </a:endParaRPr>
          </a:p>
          <a:p>
            <a:pPr lvl="1"/>
            <a:endParaRPr lang="en-US" sz="1800" dirty="0">
              <a:solidFill>
                <a:srgbClr val="E47B88"/>
              </a:solidFill>
            </a:endParaRPr>
          </a:p>
          <a:p>
            <a:pPr lvl="1"/>
            <a:endParaRPr lang="en-US" sz="700" dirty="0">
              <a:solidFill>
                <a:srgbClr val="E47B88"/>
              </a:solidFill>
            </a:endParaRPr>
          </a:p>
          <a:p>
            <a:pPr lvl="1"/>
            <a:endParaRPr lang="en-US" sz="700" dirty="0">
              <a:solidFill>
                <a:srgbClr val="E47B88"/>
              </a:solidFill>
            </a:endParaRPr>
          </a:p>
          <a:p>
            <a:r>
              <a:rPr lang="en-US" sz="2000" dirty="0"/>
              <a:t>Left Eye Blur </a:t>
            </a:r>
            <a:r>
              <a:rPr lang="en-US" sz="2000" dirty="0">
                <a:sym typeface="Wingdings" panose="05000000000000000000" pitchFamily="2" charset="2"/>
              </a:rPr>
              <a:t>         </a:t>
            </a:r>
            <a:r>
              <a:rPr lang="en-US" sz="2000" dirty="0">
                <a:solidFill>
                  <a:srgbClr val="5980CE"/>
                </a:solidFill>
              </a:rPr>
              <a:t>-1</a:t>
            </a:r>
            <a:endParaRPr lang="en-US" sz="2000" dirty="0">
              <a:solidFill>
                <a:srgbClr val="5980CE"/>
              </a:solidFill>
              <a:sym typeface="Wingdings" panose="05000000000000000000" pitchFamily="2" charset="2"/>
            </a:endParaRPr>
          </a:p>
          <a:p>
            <a:pPr lvl="1"/>
            <a:r>
              <a:rPr lang="en-US" sz="1800" dirty="0">
                <a:solidFill>
                  <a:srgbClr val="5980CE"/>
                </a:solidFill>
                <a:sym typeface="Wingdings" panose="05000000000000000000" pitchFamily="2" charset="2"/>
              </a:rPr>
              <a:t>R</a:t>
            </a:r>
            <a:r>
              <a:rPr lang="en-US" sz="1800" dirty="0">
                <a:solidFill>
                  <a:srgbClr val="5980CE"/>
                </a:solidFill>
              </a:rPr>
              <a:t>ight Eye Dominance</a:t>
            </a:r>
          </a:p>
          <a:p>
            <a:pPr marL="228600" lvl="1" indent="0">
              <a:buNone/>
            </a:pPr>
            <a:endParaRPr lang="en-US" sz="18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sz="1400" b="1" dirty="0"/>
          </a:p>
          <a:p>
            <a:pPr marL="228600" lvl="1" indent="0">
              <a:buNone/>
            </a:pPr>
            <a:endParaRPr lang="en-US" sz="1800" dirty="0">
              <a:solidFill>
                <a:srgbClr val="5A81CF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1B649C-1A57-3719-EAFE-02B3B59F2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123</a:t>
            </a:fld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6C4AD09-1392-F6E3-3D29-C952FC3EAAA5}"/>
              </a:ext>
            </a:extLst>
          </p:cNvPr>
          <p:cNvSpPr/>
          <p:nvPr/>
        </p:nvSpPr>
        <p:spPr>
          <a:xfrm>
            <a:off x="8201025" y="2871788"/>
            <a:ext cx="304800" cy="22546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4AA05B5-4010-F3E2-43F5-4D7D84F44E5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837" t="50656" r="362" b="20500"/>
          <a:stretch/>
        </p:blipFill>
        <p:spPr>
          <a:xfrm>
            <a:off x="8279296" y="3582537"/>
            <a:ext cx="204788" cy="92392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C413C0B-558C-E255-41D6-0B6DF77490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591" t="35945" r="498" b="50971"/>
          <a:stretch/>
        </p:blipFill>
        <p:spPr>
          <a:xfrm rot="5400000">
            <a:off x="7724074" y="5298943"/>
            <a:ext cx="217250" cy="41910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F432E5D-9976-50CF-F109-6301AA64279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894" t="13438" r="745" b="77077"/>
          <a:stretch/>
        </p:blipFill>
        <p:spPr>
          <a:xfrm rot="5400000">
            <a:off x="7698835" y="2303106"/>
            <a:ext cx="157200" cy="308573"/>
          </a:xfrm>
          <a:prstGeom prst="rect">
            <a:avLst/>
          </a:prstGeom>
        </p:spPr>
      </p:pic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2FF68400-CBA8-01FD-22AC-6F5EF8B2C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20809-53F0-459C-975A-8515CA970238}" type="datetime1">
              <a:rPr lang="en-US" smtClean="0"/>
              <a:t>9/22/2026</a:t>
            </a:fld>
            <a:endParaRPr lang="en-US"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5C2C04E-F0E3-5053-0BD9-1FE1D7BCB22D}"/>
              </a:ext>
            </a:extLst>
          </p:cNvPr>
          <p:cNvCxnSpPr/>
          <p:nvPr/>
        </p:nvCxnSpPr>
        <p:spPr>
          <a:xfrm>
            <a:off x="2697650" y="2608402"/>
            <a:ext cx="33497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98A73EAC-A208-F1F4-93D6-654A0CE0EF7F}"/>
              </a:ext>
            </a:extLst>
          </p:cNvPr>
          <p:cNvCxnSpPr/>
          <p:nvPr/>
        </p:nvCxnSpPr>
        <p:spPr>
          <a:xfrm>
            <a:off x="2593818" y="3976042"/>
            <a:ext cx="33497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D4C503E-4714-70D5-1E2A-6E114E4AF410}"/>
              </a:ext>
            </a:extLst>
          </p:cNvPr>
          <p:cNvSpPr txBox="1"/>
          <p:nvPr/>
        </p:nvSpPr>
        <p:spPr>
          <a:xfrm>
            <a:off x="4319937" y="2157574"/>
            <a:ext cx="1115120" cy="460126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sz="2000" i="1" dirty="0"/>
              <a:t>left view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7BAA9D-7601-FB6F-9ED0-0AB772E6F704}"/>
              </a:ext>
            </a:extLst>
          </p:cNvPr>
          <p:cNvSpPr txBox="1"/>
          <p:nvPr/>
        </p:nvSpPr>
        <p:spPr>
          <a:xfrm>
            <a:off x="5539928" y="2157573"/>
            <a:ext cx="1212636" cy="460126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sz="2000" i="1" dirty="0"/>
              <a:t>right view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E505298-DACA-73AB-2F49-7C9F5AC2C70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302" r="2356"/>
          <a:stretch/>
        </p:blipFill>
        <p:spPr>
          <a:xfrm>
            <a:off x="4280083" y="2779921"/>
            <a:ext cx="920750" cy="96310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E85A5C5-BD60-CF0F-F4AB-7783608BA32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595" r="2063"/>
          <a:stretch/>
        </p:blipFill>
        <p:spPr>
          <a:xfrm>
            <a:off x="5626967" y="2772986"/>
            <a:ext cx="920750" cy="97697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21FEDB8-8435-2A53-94BF-6C320356496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302" r="2356"/>
          <a:stretch/>
        </p:blipFill>
        <p:spPr>
          <a:xfrm>
            <a:off x="5685871" y="4368131"/>
            <a:ext cx="920750" cy="96310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F7BE552-0F83-52E9-3567-696585EA071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595" r="2063"/>
          <a:stretch/>
        </p:blipFill>
        <p:spPr>
          <a:xfrm>
            <a:off x="4280083" y="4361196"/>
            <a:ext cx="920750" cy="97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609197"/>
      </p:ext>
    </p:extLst>
  </p:cSld>
  <p:clrMapOvr>
    <a:masterClrMapping/>
  </p:clrMapOvr>
  <p:transition>
    <p:fade/>
  </p:transition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ED600AE5-5CFA-A1B6-AFD7-0595F1DE7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Study: Results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6522AB-04DF-5C08-EB7D-F99029BCF1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C00000"/>
                </a:solidFill>
              </a:rPr>
              <a:t>Fixation at (0,0)</a:t>
            </a:r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D037767B-7A7B-0014-0A62-44BD15F32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124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2AD1F09-E88F-D4D0-6C75-0540BEBEC1A6}"/>
              </a:ext>
            </a:extLst>
          </p:cNvPr>
          <p:cNvGrpSpPr/>
          <p:nvPr/>
        </p:nvGrpSpPr>
        <p:grpSpPr>
          <a:xfrm>
            <a:off x="3944018" y="2438393"/>
            <a:ext cx="4490403" cy="3298450"/>
            <a:chOff x="3944018" y="2438393"/>
            <a:chExt cx="4490403" cy="329845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4EB65E8-F36D-9DD5-6FF3-7172ABFC9FF3}"/>
                </a:ext>
              </a:extLst>
            </p:cNvPr>
            <p:cNvGrpSpPr/>
            <p:nvPr/>
          </p:nvGrpSpPr>
          <p:grpSpPr>
            <a:xfrm>
              <a:off x="3944019" y="2438393"/>
              <a:ext cx="4490402" cy="3298450"/>
              <a:chOff x="3944019" y="2438393"/>
              <a:chExt cx="4490402" cy="3298450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CC92ADA8-D6BA-E1A9-9449-5764E650DD5E}"/>
                  </a:ext>
                </a:extLst>
              </p:cNvPr>
              <p:cNvGrpSpPr/>
              <p:nvPr/>
            </p:nvGrpSpPr>
            <p:grpSpPr>
              <a:xfrm>
                <a:off x="3944019" y="2438393"/>
                <a:ext cx="4490402" cy="3298450"/>
                <a:chOff x="3460274" y="2533643"/>
                <a:chExt cx="4490402" cy="3298450"/>
              </a:xfrm>
            </p:grpSpPr>
            <p:pic>
              <p:nvPicPr>
                <p:cNvPr id="17" name="Picture 16">
                  <a:extLst>
                    <a:ext uri="{FF2B5EF4-FFF2-40B4-BE49-F238E27FC236}">
                      <a16:creationId xmlns:a16="http://schemas.microsoft.com/office/drawing/2014/main" id="{228B9DC2-7226-B729-CF54-F0CF6E68BC6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l="32739" r="38772"/>
                <a:stretch/>
              </p:blipFill>
              <p:spPr>
                <a:xfrm>
                  <a:off x="3848100" y="2533644"/>
                  <a:ext cx="3238500" cy="3203199"/>
                </a:xfrm>
                <a:prstGeom prst="rect">
                  <a:avLst/>
                </a:prstGeom>
              </p:spPr>
            </p:pic>
            <p:pic>
              <p:nvPicPr>
                <p:cNvPr id="18" name="Picture 17">
                  <a:extLst>
                    <a:ext uri="{FF2B5EF4-FFF2-40B4-BE49-F238E27FC236}">
                      <a16:creationId xmlns:a16="http://schemas.microsoft.com/office/drawing/2014/main" id="{3E56C91D-A583-D045-E8AB-EAF3D6D1DC9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r="96588"/>
                <a:stretch/>
              </p:blipFill>
              <p:spPr>
                <a:xfrm>
                  <a:off x="3460274" y="2533643"/>
                  <a:ext cx="387826" cy="3203199"/>
                </a:xfrm>
                <a:prstGeom prst="rect">
                  <a:avLst/>
                </a:prstGeom>
              </p:spPr>
            </p:pic>
            <p:pic>
              <p:nvPicPr>
                <p:cNvPr id="19" name="Picture 18">
                  <a:extLst>
                    <a:ext uri="{FF2B5EF4-FFF2-40B4-BE49-F238E27FC236}">
                      <a16:creationId xmlns:a16="http://schemas.microsoft.com/office/drawing/2014/main" id="{CDD58B97-DD99-54C8-98BD-BACEFF3D0A6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l="92399"/>
                <a:stretch/>
              </p:blipFill>
              <p:spPr>
                <a:xfrm>
                  <a:off x="7086600" y="2628894"/>
                  <a:ext cx="864076" cy="3203199"/>
                </a:xfrm>
                <a:prstGeom prst="rect">
                  <a:avLst/>
                </a:prstGeom>
              </p:spPr>
            </p:pic>
          </p:grpSp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00DD1CCD-BD9B-B4F8-1ABF-1026B2FBF1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30649" y="2705099"/>
                <a:ext cx="3239696" cy="2560477"/>
              </a:xfrm>
              <a:prstGeom prst="rect">
                <a:avLst/>
              </a:prstGeom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1DD40E0-7301-C2F8-987C-1A222254FAFC}"/>
                </a:ext>
              </a:extLst>
            </p:cNvPr>
            <p:cNvSpPr/>
            <p:nvPr/>
          </p:nvSpPr>
          <p:spPr>
            <a:xfrm>
              <a:off x="3944018" y="2673607"/>
              <a:ext cx="3652078" cy="11303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CC0F369-A830-DA84-9B8A-5A0E9528AEC1}"/>
                </a:ext>
              </a:extLst>
            </p:cNvPr>
            <p:cNvSpPr/>
            <p:nvPr/>
          </p:nvSpPr>
          <p:spPr>
            <a:xfrm>
              <a:off x="3944019" y="4158837"/>
              <a:ext cx="3660847" cy="10763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F753C1D-F51F-DA11-674E-2BCD444F4EC5}"/>
                </a:ext>
              </a:extLst>
            </p:cNvPr>
            <p:cNvSpPr/>
            <p:nvPr/>
          </p:nvSpPr>
          <p:spPr>
            <a:xfrm>
              <a:off x="3944020" y="3784964"/>
              <a:ext cx="1844968" cy="37387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887F9D0-C9C0-4648-1F16-D8BFBF060B84}"/>
                </a:ext>
              </a:extLst>
            </p:cNvPr>
            <p:cNvSpPr/>
            <p:nvPr/>
          </p:nvSpPr>
          <p:spPr>
            <a:xfrm>
              <a:off x="6140625" y="3784964"/>
              <a:ext cx="1442595" cy="37387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39EE0FAE-2817-714C-98B1-5FA00BE280EE}"/>
              </a:ext>
            </a:extLst>
          </p:cNvPr>
          <p:cNvSpPr/>
          <p:nvPr/>
        </p:nvSpPr>
        <p:spPr>
          <a:xfrm>
            <a:off x="8201025" y="2871788"/>
            <a:ext cx="304800" cy="22546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2C48721-B482-84FB-9CAA-2692BBD8D1D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837" t="50656" r="362" b="20500"/>
          <a:stretch/>
        </p:blipFill>
        <p:spPr>
          <a:xfrm>
            <a:off x="8279296" y="3582537"/>
            <a:ext cx="204788" cy="9239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D2266A6-D77B-5579-C71F-F65C88FD85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591" t="35945" r="498" b="50971"/>
          <a:stretch/>
        </p:blipFill>
        <p:spPr>
          <a:xfrm rot="5400000">
            <a:off x="7724074" y="5298943"/>
            <a:ext cx="217250" cy="41910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7377989-D8FD-6409-1E16-50039E26434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894" t="13438" r="745" b="77077"/>
          <a:stretch/>
        </p:blipFill>
        <p:spPr>
          <a:xfrm rot="5400000">
            <a:off x="7698835" y="2303106"/>
            <a:ext cx="157200" cy="308573"/>
          </a:xfrm>
          <a:prstGeom prst="rect">
            <a:avLst/>
          </a:prstGeom>
        </p:spPr>
      </p:pic>
      <p:sp>
        <p:nvSpPr>
          <p:cNvPr id="25" name="Date Placeholder 24">
            <a:extLst>
              <a:ext uri="{FF2B5EF4-FFF2-40B4-BE49-F238E27FC236}">
                <a16:creationId xmlns:a16="http://schemas.microsoft.com/office/drawing/2014/main" id="{F76076B7-A0FE-24E2-B01A-A8B2A006E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F32F0-1045-4A6D-84B9-102B664E61A9}" type="datetime1">
              <a:rPr lang="en-US" smtClean="0"/>
              <a:t>9/22/2026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78010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B174019A-6ABE-C668-05E6-8BB8C1A0C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Study: Results</a:t>
            </a:r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3EB97F5F-DA91-3B5A-D98D-F9CCE3D9B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125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F2AA5F6-5741-4BA4-C8AB-0D94E68D8254}"/>
              </a:ext>
            </a:extLst>
          </p:cNvPr>
          <p:cNvGrpSpPr/>
          <p:nvPr/>
        </p:nvGrpSpPr>
        <p:grpSpPr>
          <a:xfrm>
            <a:off x="3873260" y="2438393"/>
            <a:ext cx="4561161" cy="3298450"/>
            <a:chOff x="3873260" y="2438393"/>
            <a:chExt cx="4561161" cy="329845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7955563-8634-4954-031A-E3AEE66686E0}"/>
                </a:ext>
              </a:extLst>
            </p:cNvPr>
            <p:cNvGrpSpPr/>
            <p:nvPr/>
          </p:nvGrpSpPr>
          <p:grpSpPr>
            <a:xfrm>
              <a:off x="3944019" y="2438393"/>
              <a:ext cx="4490402" cy="3298450"/>
              <a:chOff x="3944019" y="2438393"/>
              <a:chExt cx="4490402" cy="329845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26386A00-C93B-BF17-D982-A110851CA502}"/>
                  </a:ext>
                </a:extLst>
              </p:cNvPr>
              <p:cNvGrpSpPr/>
              <p:nvPr/>
            </p:nvGrpSpPr>
            <p:grpSpPr>
              <a:xfrm>
                <a:off x="3944019" y="2438393"/>
                <a:ext cx="4490402" cy="3298450"/>
                <a:chOff x="3460274" y="2533643"/>
                <a:chExt cx="4490402" cy="3298450"/>
              </a:xfrm>
            </p:grpSpPr>
            <p:pic>
              <p:nvPicPr>
                <p:cNvPr id="10" name="Picture 9">
                  <a:extLst>
                    <a:ext uri="{FF2B5EF4-FFF2-40B4-BE49-F238E27FC236}">
                      <a16:creationId xmlns:a16="http://schemas.microsoft.com/office/drawing/2014/main" id="{B9907A09-E111-1895-3144-85AC46689AA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l="32739" r="38772"/>
                <a:stretch/>
              </p:blipFill>
              <p:spPr>
                <a:xfrm>
                  <a:off x="3848100" y="2533644"/>
                  <a:ext cx="3238500" cy="3203199"/>
                </a:xfrm>
                <a:prstGeom prst="rect">
                  <a:avLst/>
                </a:prstGeom>
              </p:spPr>
            </p:pic>
            <p:pic>
              <p:nvPicPr>
                <p:cNvPr id="12" name="Picture 11">
                  <a:extLst>
                    <a:ext uri="{FF2B5EF4-FFF2-40B4-BE49-F238E27FC236}">
                      <a16:creationId xmlns:a16="http://schemas.microsoft.com/office/drawing/2014/main" id="{15F5E0EB-7805-5F19-27D5-8A9F46B4724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r="96588"/>
                <a:stretch/>
              </p:blipFill>
              <p:spPr>
                <a:xfrm>
                  <a:off x="3460274" y="2533643"/>
                  <a:ext cx="387826" cy="3203199"/>
                </a:xfrm>
                <a:prstGeom prst="rect">
                  <a:avLst/>
                </a:prstGeom>
              </p:spPr>
            </p:pic>
            <p:pic>
              <p:nvPicPr>
                <p:cNvPr id="19" name="Picture 18">
                  <a:extLst>
                    <a:ext uri="{FF2B5EF4-FFF2-40B4-BE49-F238E27FC236}">
                      <a16:creationId xmlns:a16="http://schemas.microsoft.com/office/drawing/2014/main" id="{141890CD-6437-1FA4-98DD-9F71DB575D7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l="92399"/>
                <a:stretch/>
              </p:blipFill>
              <p:spPr>
                <a:xfrm>
                  <a:off x="7086600" y="2628894"/>
                  <a:ext cx="864076" cy="3203199"/>
                </a:xfrm>
                <a:prstGeom prst="rect">
                  <a:avLst/>
                </a:prstGeom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629A1ABF-5DEC-67B7-3CB2-14D7719CBC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30649" y="2705099"/>
                <a:ext cx="3239696" cy="2560477"/>
              </a:xfrm>
              <a:prstGeom prst="rect">
                <a:avLst/>
              </a:prstGeom>
            </p:spPr>
          </p:pic>
        </p:grp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9CF37EF-AA15-8399-7000-FE9770CC745A}"/>
                </a:ext>
              </a:extLst>
            </p:cNvPr>
            <p:cNvSpPr/>
            <p:nvPr/>
          </p:nvSpPr>
          <p:spPr>
            <a:xfrm>
              <a:off x="3873260" y="3784964"/>
              <a:ext cx="1199073" cy="37387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597BFB8-722D-BA98-3546-E88AB645FA39}"/>
                </a:ext>
              </a:extLst>
            </p:cNvPr>
            <p:cNvSpPr/>
            <p:nvPr/>
          </p:nvSpPr>
          <p:spPr>
            <a:xfrm>
              <a:off x="6853238" y="3789171"/>
              <a:ext cx="709837" cy="37387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32A1470-1B58-215B-58AD-064A89DF1480}"/>
                </a:ext>
              </a:extLst>
            </p:cNvPr>
            <p:cNvSpPr/>
            <p:nvPr/>
          </p:nvSpPr>
          <p:spPr>
            <a:xfrm>
              <a:off x="3944018" y="2673607"/>
              <a:ext cx="3652078" cy="11303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95BCA10-7534-F00F-615D-0A58DA732856}"/>
                </a:ext>
              </a:extLst>
            </p:cNvPr>
            <p:cNvSpPr/>
            <p:nvPr/>
          </p:nvSpPr>
          <p:spPr>
            <a:xfrm>
              <a:off x="3944019" y="4158837"/>
              <a:ext cx="3660847" cy="10763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B68A0991-88D2-2A7D-4B25-C3599F3957D5}"/>
              </a:ext>
            </a:extLst>
          </p:cNvPr>
          <p:cNvSpPr/>
          <p:nvPr/>
        </p:nvSpPr>
        <p:spPr>
          <a:xfrm>
            <a:off x="8201025" y="2871788"/>
            <a:ext cx="304800" cy="22546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2096D78-69DB-F91D-A58E-54B77EB3D4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837" t="50656" r="362" b="20500"/>
          <a:stretch/>
        </p:blipFill>
        <p:spPr>
          <a:xfrm>
            <a:off x="8279296" y="3582537"/>
            <a:ext cx="204788" cy="9239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A2DB66-6030-A0DB-8827-6F0E7EE4A1C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591" t="35945" r="498" b="50971"/>
          <a:stretch/>
        </p:blipFill>
        <p:spPr>
          <a:xfrm rot="5400000">
            <a:off x="7724074" y="5298943"/>
            <a:ext cx="217250" cy="41910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80D83B6-BA5C-0825-9AFC-F7A6DA78981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894" t="13438" r="745" b="77077"/>
          <a:stretch/>
        </p:blipFill>
        <p:spPr>
          <a:xfrm rot="5400000">
            <a:off x="7698835" y="2303106"/>
            <a:ext cx="157200" cy="308573"/>
          </a:xfrm>
          <a:prstGeom prst="rect">
            <a:avLst/>
          </a:prstGeom>
        </p:spPr>
      </p:pic>
      <p:sp>
        <p:nvSpPr>
          <p:cNvPr id="21" name="Date Placeholder 20">
            <a:extLst>
              <a:ext uri="{FF2B5EF4-FFF2-40B4-BE49-F238E27FC236}">
                <a16:creationId xmlns:a16="http://schemas.microsoft.com/office/drawing/2014/main" id="{508918FD-2140-F8C8-8C37-AB8A41A46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E0AD6-D77A-4ED3-8985-5DAAB0BB96EC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6522AB-04DF-5C08-EB7D-F99029BCF1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C00000"/>
                </a:solidFill>
              </a:rPr>
              <a:t>Fixation at (0,0)</a:t>
            </a:r>
          </a:p>
          <a:p>
            <a:pPr marL="0" indent="0">
              <a:buNone/>
            </a:pPr>
            <a:endParaRPr lang="en-US" sz="1400" b="1" dirty="0"/>
          </a:p>
          <a:p>
            <a:r>
              <a:rPr lang="en-US" sz="2000" b="1" dirty="0"/>
              <a:t>Around fovea</a:t>
            </a:r>
          </a:p>
          <a:p>
            <a:pPr lvl="1"/>
            <a:r>
              <a:rPr lang="en-US" sz="1800" dirty="0">
                <a:solidFill>
                  <a:srgbClr val="5A81CF"/>
                </a:solidFill>
              </a:rPr>
              <a:t>Slight Right Eye Dominance</a:t>
            </a:r>
          </a:p>
          <a:p>
            <a:pPr marL="228600" lvl="1" indent="0">
              <a:buNone/>
            </a:pPr>
            <a:endParaRPr lang="en-US" sz="1800" dirty="0">
              <a:solidFill>
                <a:srgbClr val="5A81C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598428"/>
      </p:ext>
    </p:extLst>
  </p:cSld>
  <p:clrMapOvr>
    <a:masterClrMapping/>
  </p:clrMapOvr>
  <p:transition>
    <p:fade/>
  </p:transition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9295D7EC-A1DE-7E38-98DD-978103A5C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Study: Results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0DE9AECE-8895-BA71-BC22-915DB6291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126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9C1DAFE-61AF-D757-888C-3F9559EA18E6}"/>
              </a:ext>
            </a:extLst>
          </p:cNvPr>
          <p:cNvGrpSpPr/>
          <p:nvPr/>
        </p:nvGrpSpPr>
        <p:grpSpPr>
          <a:xfrm>
            <a:off x="3909497" y="2438393"/>
            <a:ext cx="4524924" cy="3298450"/>
            <a:chOff x="3909497" y="2438393"/>
            <a:chExt cx="4524924" cy="329845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C92A4FE-1CA6-B677-EF99-DFD58FC62EBF}"/>
                </a:ext>
              </a:extLst>
            </p:cNvPr>
            <p:cNvGrpSpPr/>
            <p:nvPr/>
          </p:nvGrpSpPr>
          <p:grpSpPr>
            <a:xfrm>
              <a:off x="3944019" y="2438393"/>
              <a:ext cx="4490402" cy="3298450"/>
              <a:chOff x="3944019" y="2438393"/>
              <a:chExt cx="4490402" cy="329845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9FB327B4-AAFD-34C1-EE17-9A5E2F550761}"/>
                  </a:ext>
                </a:extLst>
              </p:cNvPr>
              <p:cNvGrpSpPr/>
              <p:nvPr/>
            </p:nvGrpSpPr>
            <p:grpSpPr>
              <a:xfrm>
                <a:off x="3944019" y="2438393"/>
                <a:ext cx="4490402" cy="3298450"/>
                <a:chOff x="3460274" y="2533643"/>
                <a:chExt cx="4490402" cy="3298450"/>
              </a:xfrm>
            </p:grpSpPr>
            <p:pic>
              <p:nvPicPr>
                <p:cNvPr id="10" name="Picture 9">
                  <a:extLst>
                    <a:ext uri="{FF2B5EF4-FFF2-40B4-BE49-F238E27FC236}">
                      <a16:creationId xmlns:a16="http://schemas.microsoft.com/office/drawing/2014/main" id="{45DD82B1-8E8B-09F7-EBAB-9D9F57FC2C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l="32739" r="38772"/>
                <a:stretch/>
              </p:blipFill>
              <p:spPr>
                <a:xfrm>
                  <a:off x="3848100" y="2533644"/>
                  <a:ext cx="3238500" cy="3203199"/>
                </a:xfrm>
                <a:prstGeom prst="rect">
                  <a:avLst/>
                </a:prstGeom>
              </p:spPr>
            </p:pic>
            <p:pic>
              <p:nvPicPr>
                <p:cNvPr id="12" name="Picture 11">
                  <a:extLst>
                    <a:ext uri="{FF2B5EF4-FFF2-40B4-BE49-F238E27FC236}">
                      <a16:creationId xmlns:a16="http://schemas.microsoft.com/office/drawing/2014/main" id="{86F19C32-ED38-E278-7B16-AAD7D9DCBD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r="96588"/>
                <a:stretch/>
              </p:blipFill>
              <p:spPr>
                <a:xfrm>
                  <a:off x="3460274" y="2533643"/>
                  <a:ext cx="387826" cy="3203199"/>
                </a:xfrm>
                <a:prstGeom prst="rect">
                  <a:avLst/>
                </a:prstGeom>
              </p:spPr>
            </p:pic>
            <p:pic>
              <p:nvPicPr>
                <p:cNvPr id="18" name="Picture 17">
                  <a:extLst>
                    <a:ext uri="{FF2B5EF4-FFF2-40B4-BE49-F238E27FC236}">
                      <a16:creationId xmlns:a16="http://schemas.microsoft.com/office/drawing/2014/main" id="{CFB007DF-AB6C-87B9-2216-96105A91FFD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l="92399"/>
                <a:stretch/>
              </p:blipFill>
              <p:spPr>
                <a:xfrm>
                  <a:off x="7086600" y="2628894"/>
                  <a:ext cx="864076" cy="3203199"/>
                </a:xfrm>
                <a:prstGeom prst="rect">
                  <a:avLst/>
                </a:prstGeom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FB251AA4-FFE8-A7FE-4EB2-7ACC15FD7D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30649" y="2705099"/>
                <a:ext cx="3239696" cy="2560477"/>
              </a:xfrm>
              <a:prstGeom prst="rect">
                <a:avLst/>
              </a:prstGeom>
            </p:spPr>
          </p:pic>
        </p:grp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79A49E7-2D5E-F0E2-2CC4-17A7660112C8}"/>
                </a:ext>
              </a:extLst>
            </p:cNvPr>
            <p:cNvSpPr/>
            <p:nvPr/>
          </p:nvSpPr>
          <p:spPr>
            <a:xfrm>
              <a:off x="3909497" y="3803908"/>
              <a:ext cx="1162836" cy="35493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F4E9513-DE14-EE4D-5D63-669382D46A8F}"/>
                </a:ext>
              </a:extLst>
            </p:cNvPr>
            <p:cNvSpPr/>
            <p:nvPr/>
          </p:nvSpPr>
          <p:spPr>
            <a:xfrm>
              <a:off x="3944018" y="2673607"/>
              <a:ext cx="3652078" cy="11303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AEBB56F-2577-77D4-1602-282365DCDAD0}"/>
                </a:ext>
              </a:extLst>
            </p:cNvPr>
            <p:cNvSpPr/>
            <p:nvPr/>
          </p:nvSpPr>
          <p:spPr>
            <a:xfrm>
              <a:off x="3944019" y="4158837"/>
              <a:ext cx="3660847" cy="10763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Oval 23">
            <a:extLst>
              <a:ext uri="{FF2B5EF4-FFF2-40B4-BE49-F238E27FC236}">
                <a16:creationId xmlns:a16="http://schemas.microsoft.com/office/drawing/2014/main" id="{F8934590-39D7-C02D-F65C-6E0C274BCF09}"/>
              </a:ext>
            </a:extLst>
          </p:cNvPr>
          <p:cNvSpPr/>
          <p:nvPr/>
        </p:nvSpPr>
        <p:spPr>
          <a:xfrm>
            <a:off x="6829857" y="3783887"/>
            <a:ext cx="370299" cy="370299"/>
          </a:xfrm>
          <a:prstGeom prst="ellipse">
            <a:avLst/>
          </a:prstGeom>
          <a:noFill/>
          <a:ln w="28575">
            <a:solidFill>
              <a:srgbClr val="990033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93B8805-F4F7-66A1-90BE-D9EBE3D80EC1}"/>
              </a:ext>
            </a:extLst>
          </p:cNvPr>
          <p:cNvSpPr/>
          <p:nvPr/>
        </p:nvSpPr>
        <p:spPr>
          <a:xfrm>
            <a:off x="8201025" y="2871788"/>
            <a:ext cx="304800" cy="22546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1029B2B4-6CA5-CEF1-E2C3-BE2D47C4805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837" t="50656" r="362" b="20500"/>
          <a:stretch/>
        </p:blipFill>
        <p:spPr>
          <a:xfrm>
            <a:off x="8279296" y="3582537"/>
            <a:ext cx="204788" cy="92392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8F0B1F6A-49EE-F748-BC8B-01B3F6C9D1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591" t="35945" r="498" b="50971"/>
          <a:stretch/>
        </p:blipFill>
        <p:spPr>
          <a:xfrm rot="5400000">
            <a:off x="7724074" y="5298943"/>
            <a:ext cx="217250" cy="41910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4D06FD4E-F6E7-836D-6EA0-4F36895220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894" t="13438" r="745" b="77077"/>
          <a:stretch/>
        </p:blipFill>
        <p:spPr>
          <a:xfrm rot="5400000">
            <a:off x="7698835" y="2303106"/>
            <a:ext cx="157200" cy="308573"/>
          </a:xfrm>
          <a:prstGeom prst="rect">
            <a:avLst/>
          </a:prstGeom>
        </p:spPr>
      </p:pic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5BCE14DD-2DCB-9BE1-454F-8FC4120AF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34E64-FCEE-4D10-840C-540EB76F7D7D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6522AB-04DF-5C08-EB7D-F99029BCF1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C00000"/>
                </a:solidFill>
              </a:rPr>
              <a:t>Fixation at (0,0)</a:t>
            </a:r>
          </a:p>
          <a:p>
            <a:pPr marL="0" indent="0">
              <a:buNone/>
            </a:pPr>
            <a:endParaRPr lang="en-US" sz="1400" b="1" dirty="0"/>
          </a:p>
          <a:p>
            <a:r>
              <a:rPr lang="en-US" sz="2000" dirty="0"/>
              <a:t>Around fovea</a:t>
            </a:r>
          </a:p>
          <a:p>
            <a:pPr lvl="1"/>
            <a:r>
              <a:rPr lang="en-US" sz="1800" dirty="0">
                <a:solidFill>
                  <a:srgbClr val="5A81CF"/>
                </a:solidFill>
              </a:rPr>
              <a:t>Slight Right Eye Dominance</a:t>
            </a:r>
          </a:p>
          <a:p>
            <a:pPr lvl="1"/>
            <a:endParaRPr lang="en-US" dirty="0">
              <a:solidFill>
                <a:srgbClr val="5A81CF"/>
              </a:solidFill>
            </a:endParaRPr>
          </a:p>
          <a:p>
            <a:r>
              <a:rPr lang="en-US" sz="2000" dirty="0"/>
              <a:t>At </a:t>
            </a:r>
            <a:r>
              <a:rPr lang="en-US" sz="2000" b="1" dirty="0"/>
              <a:t>E = +15</a:t>
            </a:r>
            <a:r>
              <a:rPr lang="en-US" sz="2000" b="1" i="0" dirty="0">
                <a:effectLst/>
              </a:rPr>
              <a:t>°</a:t>
            </a:r>
            <a:endParaRPr lang="en-US" sz="2000" b="1" dirty="0"/>
          </a:p>
          <a:p>
            <a:pPr lvl="1"/>
            <a:r>
              <a:rPr lang="en-US" sz="1800" dirty="0">
                <a:solidFill>
                  <a:srgbClr val="990033"/>
                </a:solidFill>
              </a:rPr>
              <a:t>Right Eye Blind Spot</a:t>
            </a:r>
          </a:p>
          <a:p>
            <a:pPr lvl="1"/>
            <a:endParaRPr lang="en-US" sz="1600" dirty="0">
              <a:solidFill>
                <a:srgbClr val="E372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058696"/>
      </p:ext>
    </p:extLst>
  </p:cSld>
  <p:clrMapOvr>
    <a:masterClrMapping/>
  </p:clrMapOvr>
  <p:transition>
    <p:fade/>
  </p:transition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F9D3F054-1850-2631-733D-2A9A5B5A7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Study: Results</a:t>
            </a:r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1FF18B66-30E2-A155-BD23-5B47A382A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127</a:t>
            </a:fld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0108DD6-9FB3-39A4-A4DD-BE2891BFBA7C}"/>
              </a:ext>
            </a:extLst>
          </p:cNvPr>
          <p:cNvGrpSpPr/>
          <p:nvPr/>
        </p:nvGrpSpPr>
        <p:grpSpPr>
          <a:xfrm>
            <a:off x="3944018" y="2438393"/>
            <a:ext cx="4490403" cy="3298450"/>
            <a:chOff x="3944018" y="2438393"/>
            <a:chExt cx="4490403" cy="329845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BCF3DCA-0175-A8E6-46FE-1A524A767AD2}"/>
                </a:ext>
              </a:extLst>
            </p:cNvPr>
            <p:cNvGrpSpPr/>
            <p:nvPr/>
          </p:nvGrpSpPr>
          <p:grpSpPr>
            <a:xfrm>
              <a:off x="3944019" y="2438393"/>
              <a:ext cx="4490402" cy="3298450"/>
              <a:chOff x="3944019" y="2438393"/>
              <a:chExt cx="4490402" cy="329845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6CBC4830-9C56-D3B4-3BFC-FD9E38F02460}"/>
                  </a:ext>
                </a:extLst>
              </p:cNvPr>
              <p:cNvGrpSpPr/>
              <p:nvPr/>
            </p:nvGrpSpPr>
            <p:grpSpPr>
              <a:xfrm>
                <a:off x="3944019" y="2438393"/>
                <a:ext cx="4490402" cy="3298450"/>
                <a:chOff x="3460274" y="2533643"/>
                <a:chExt cx="4490402" cy="3298450"/>
              </a:xfrm>
            </p:grpSpPr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E02ACF4D-DC6C-B50F-D557-1A980F66489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l="32739" r="38772"/>
                <a:stretch/>
              </p:blipFill>
              <p:spPr>
                <a:xfrm>
                  <a:off x="3848100" y="2533644"/>
                  <a:ext cx="3238500" cy="3203199"/>
                </a:xfrm>
                <a:prstGeom prst="rect">
                  <a:avLst/>
                </a:prstGeom>
              </p:spPr>
            </p:pic>
            <p:pic>
              <p:nvPicPr>
                <p:cNvPr id="10" name="Picture 9">
                  <a:extLst>
                    <a:ext uri="{FF2B5EF4-FFF2-40B4-BE49-F238E27FC236}">
                      <a16:creationId xmlns:a16="http://schemas.microsoft.com/office/drawing/2014/main" id="{32865129-0C15-8E0B-A295-C9E3C87C09A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r="96588"/>
                <a:stretch/>
              </p:blipFill>
              <p:spPr>
                <a:xfrm>
                  <a:off x="3460274" y="2533643"/>
                  <a:ext cx="387826" cy="3203199"/>
                </a:xfrm>
                <a:prstGeom prst="rect">
                  <a:avLst/>
                </a:prstGeom>
              </p:spPr>
            </p:pic>
            <p:pic>
              <p:nvPicPr>
                <p:cNvPr id="17" name="Picture 16">
                  <a:extLst>
                    <a:ext uri="{FF2B5EF4-FFF2-40B4-BE49-F238E27FC236}">
                      <a16:creationId xmlns:a16="http://schemas.microsoft.com/office/drawing/2014/main" id="{57062B49-697C-3AA8-2BD3-C0908A92AF0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l="92399"/>
                <a:stretch/>
              </p:blipFill>
              <p:spPr>
                <a:xfrm>
                  <a:off x="7086600" y="2628894"/>
                  <a:ext cx="864076" cy="3203199"/>
                </a:xfrm>
                <a:prstGeom prst="rect">
                  <a:avLst/>
                </a:prstGeom>
              </p:spPr>
            </p:pic>
          </p:grpSp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14AC54C9-34A4-9EE6-27D2-3CAEF8B145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30649" y="2705099"/>
                <a:ext cx="3239696" cy="2560477"/>
              </a:xfrm>
              <a:prstGeom prst="rect">
                <a:avLst/>
              </a:prstGeom>
            </p:spPr>
          </p:pic>
        </p:grp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92ED14F-0A2B-03DC-818F-E6821177C894}"/>
                </a:ext>
              </a:extLst>
            </p:cNvPr>
            <p:cNvSpPr/>
            <p:nvPr/>
          </p:nvSpPr>
          <p:spPr>
            <a:xfrm>
              <a:off x="3944018" y="2673607"/>
              <a:ext cx="3652078" cy="11303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3E431EA-413E-C6E5-F510-7EB928CD4D46}"/>
                </a:ext>
              </a:extLst>
            </p:cNvPr>
            <p:cNvSpPr/>
            <p:nvPr/>
          </p:nvSpPr>
          <p:spPr>
            <a:xfrm>
              <a:off x="3944019" y="4158837"/>
              <a:ext cx="3660847" cy="10763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F4EDCD0A-6C02-E30F-C445-5808CB07F8FB}"/>
              </a:ext>
            </a:extLst>
          </p:cNvPr>
          <p:cNvSpPr/>
          <p:nvPr/>
        </p:nvSpPr>
        <p:spPr>
          <a:xfrm>
            <a:off x="3880150" y="3796224"/>
            <a:ext cx="486217" cy="36261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E5F141D-A65C-EB42-6073-22815491D7B6}"/>
              </a:ext>
            </a:extLst>
          </p:cNvPr>
          <p:cNvSpPr/>
          <p:nvPr/>
        </p:nvSpPr>
        <p:spPr>
          <a:xfrm>
            <a:off x="4718475" y="3796223"/>
            <a:ext cx="370299" cy="370299"/>
          </a:xfrm>
          <a:prstGeom prst="ellipse">
            <a:avLst/>
          </a:prstGeom>
          <a:noFill/>
          <a:ln w="28575">
            <a:solidFill>
              <a:srgbClr val="000066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796DDC-6AE4-46B5-0252-9A9319D2E333}"/>
              </a:ext>
            </a:extLst>
          </p:cNvPr>
          <p:cNvSpPr/>
          <p:nvPr/>
        </p:nvSpPr>
        <p:spPr>
          <a:xfrm>
            <a:off x="8201025" y="2871788"/>
            <a:ext cx="304800" cy="22546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B2FCD84-92E5-3E34-6D57-2C30781FD6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837" t="50656" r="362" b="20500"/>
          <a:stretch/>
        </p:blipFill>
        <p:spPr>
          <a:xfrm>
            <a:off x="8279296" y="3582537"/>
            <a:ext cx="204788" cy="9239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B2E7A3D-21D1-5275-A1B5-45D2C4DCA0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591" t="35945" r="498" b="50971"/>
          <a:stretch/>
        </p:blipFill>
        <p:spPr>
          <a:xfrm rot="5400000">
            <a:off x="7724074" y="5298943"/>
            <a:ext cx="217250" cy="41910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13584EB-6F2D-24B5-8715-BA3FC659F8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894" t="13438" r="745" b="77077"/>
          <a:stretch/>
        </p:blipFill>
        <p:spPr>
          <a:xfrm rot="5400000">
            <a:off x="7698835" y="2303106"/>
            <a:ext cx="157200" cy="308573"/>
          </a:xfrm>
          <a:prstGeom prst="rect">
            <a:avLst/>
          </a:prstGeom>
        </p:spPr>
      </p:pic>
      <p:sp>
        <p:nvSpPr>
          <p:cNvPr id="21" name="Date Placeholder 20">
            <a:extLst>
              <a:ext uri="{FF2B5EF4-FFF2-40B4-BE49-F238E27FC236}">
                <a16:creationId xmlns:a16="http://schemas.microsoft.com/office/drawing/2014/main" id="{0F3B8646-B5F1-5ED2-0FD4-399FF78DA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38539-1615-4FE9-B2B0-AE86C0E293AB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6522AB-04DF-5C08-EB7D-F99029BCF1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C00000"/>
                </a:solidFill>
              </a:rPr>
              <a:t>Fixation at (0,0)</a:t>
            </a:r>
          </a:p>
          <a:p>
            <a:pPr marL="0" indent="0">
              <a:buNone/>
            </a:pPr>
            <a:endParaRPr lang="en-US" sz="1400" b="1" dirty="0"/>
          </a:p>
          <a:p>
            <a:r>
              <a:rPr lang="en-US" sz="2000" dirty="0"/>
              <a:t>Around fovea</a:t>
            </a:r>
          </a:p>
          <a:p>
            <a:pPr lvl="1"/>
            <a:r>
              <a:rPr lang="en-US" sz="1800" dirty="0">
                <a:solidFill>
                  <a:srgbClr val="5A81CF"/>
                </a:solidFill>
              </a:rPr>
              <a:t>Slight Right Eye Dominance</a:t>
            </a:r>
          </a:p>
          <a:p>
            <a:pPr lvl="1"/>
            <a:endParaRPr lang="en-US" dirty="0">
              <a:solidFill>
                <a:srgbClr val="5A81CF"/>
              </a:solidFill>
            </a:endParaRPr>
          </a:p>
          <a:p>
            <a:r>
              <a:rPr lang="en-US" sz="2000" dirty="0"/>
              <a:t>At E = +15</a:t>
            </a:r>
            <a:r>
              <a:rPr lang="en-US" sz="2000" i="0" dirty="0">
                <a:effectLst/>
              </a:rPr>
              <a:t>°</a:t>
            </a:r>
            <a:endParaRPr lang="en-US" sz="2000" dirty="0"/>
          </a:p>
          <a:p>
            <a:pPr lvl="1"/>
            <a:r>
              <a:rPr lang="en-US" sz="1800" dirty="0">
                <a:solidFill>
                  <a:srgbClr val="990033"/>
                </a:solidFill>
              </a:rPr>
              <a:t>Right Eye Blind Spot</a:t>
            </a:r>
          </a:p>
          <a:p>
            <a:pPr lvl="1"/>
            <a:endParaRPr lang="en-US" sz="1200" dirty="0">
              <a:solidFill>
                <a:srgbClr val="E37280"/>
              </a:solidFill>
            </a:endParaRPr>
          </a:p>
          <a:p>
            <a:r>
              <a:rPr lang="en-US" sz="2000" dirty="0"/>
              <a:t>At </a:t>
            </a:r>
            <a:r>
              <a:rPr lang="en-US" sz="2000" b="1" dirty="0"/>
              <a:t>E = -15</a:t>
            </a:r>
            <a:r>
              <a:rPr lang="en-US" sz="2000" b="1" i="0" dirty="0">
                <a:effectLst/>
              </a:rPr>
              <a:t>°</a:t>
            </a:r>
            <a:endParaRPr lang="en-US" sz="2000" b="1" dirty="0"/>
          </a:p>
          <a:p>
            <a:pPr lvl="1"/>
            <a:r>
              <a:rPr lang="en-US" sz="1800" dirty="0">
                <a:solidFill>
                  <a:srgbClr val="000066"/>
                </a:solidFill>
              </a:rPr>
              <a:t>Left Eye Blind Spot</a:t>
            </a:r>
          </a:p>
          <a:p>
            <a:pPr lvl="1"/>
            <a:endParaRPr lang="en-US" sz="1600" dirty="0">
              <a:solidFill>
                <a:srgbClr val="E372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573646"/>
      </p:ext>
    </p:extLst>
  </p:cSld>
  <p:clrMapOvr>
    <a:masterClrMapping/>
  </p:clrMapOvr>
  <p:transition>
    <p:fade/>
  </p:transition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26">
            <a:extLst>
              <a:ext uri="{FF2B5EF4-FFF2-40B4-BE49-F238E27FC236}">
                <a16:creationId xmlns:a16="http://schemas.microsoft.com/office/drawing/2014/main" id="{D8818848-4EC4-D6A6-C681-B17468B04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Study: Results</a:t>
            </a:r>
          </a:p>
        </p:txBody>
      </p:sp>
      <p:sp>
        <p:nvSpPr>
          <p:cNvPr id="24" name="Content Placeholder 1">
            <a:extLst>
              <a:ext uri="{FF2B5EF4-FFF2-40B4-BE49-F238E27FC236}">
                <a16:creationId xmlns:a16="http://schemas.microsoft.com/office/drawing/2014/main" id="{8EB5EE17-A764-26BD-8D77-404F8CD58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C00000"/>
                </a:solidFill>
              </a:rPr>
              <a:t>Fixation at (15</a:t>
            </a:r>
            <a:r>
              <a:rPr lang="en-US" sz="2000" b="1" i="0" dirty="0">
                <a:solidFill>
                  <a:srgbClr val="C00000"/>
                </a:solidFill>
                <a:effectLst/>
              </a:rPr>
              <a:t>°</a:t>
            </a:r>
            <a:r>
              <a:rPr lang="en-US" sz="2000" b="1" dirty="0">
                <a:solidFill>
                  <a:srgbClr val="C00000"/>
                </a:solidFill>
              </a:rPr>
              <a:t>,0)</a:t>
            </a:r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E7D336B3-8AB0-29A5-94CA-2DD4CD318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128</a:t>
            </a:fld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2879A1-D212-5E42-90FC-C11BF491E009}"/>
              </a:ext>
            </a:extLst>
          </p:cNvPr>
          <p:cNvSpPr/>
          <p:nvPr/>
        </p:nvSpPr>
        <p:spPr>
          <a:xfrm>
            <a:off x="0" y="3255964"/>
            <a:ext cx="2909267" cy="34607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504EC73-3E7E-6ADC-4695-5960F4C053AC}"/>
              </a:ext>
            </a:extLst>
          </p:cNvPr>
          <p:cNvGrpSpPr/>
          <p:nvPr/>
        </p:nvGrpSpPr>
        <p:grpSpPr>
          <a:xfrm>
            <a:off x="3909496" y="2438392"/>
            <a:ext cx="4524925" cy="3298451"/>
            <a:chOff x="3909496" y="2438392"/>
            <a:chExt cx="4524925" cy="3298451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6D6B602-95F9-5B40-6807-645F5080CE1B}"/>
                </a:ext>
              </a:extLst>
            </p:cNvPr>
            <p:cNvGrpSpPr/>
            <p:nvPr/>
          </p:nvGrpSpPr>
          <p:grpSpPr>
            <a:xfrm>
              <a:off x="3944019" y="2438392"/>
              <a:ext cx="4490402" cy="3298451"/>
              <a:chOff x="3944019" y="2438392"/>
              <a:chExt cx="4490402" cy="3298451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2E92D2DE-E7D0-4CC7-9028-91F2F0DC2B93}"/>
                  </a:ext>
                </a:extLst>
              </p:cNvPr>
              <p:cNvGrpSpPr/>
              <p:nvPr/>
            </p:nvGrpSpPr>
            <p:grpSpPr>
              <a:xfrm>
                <a:off x="3944019" y="2438392"/>
                <a:ext cx="4490402" cy="3298451"/>
                <a:chOff x="3944019" y="2438392"/>
                <a:chExt cx="4490402" cy="3298451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FC83D3EC-5F02-4C50-EA15-025254E24239}"/>
                    </a:ext>
                  </a:extLst>
                </p:cNvPr>
                <p:cNvGrpSpPr/>
                <p:nvPr/>
              </p:nvGrpSpPr>
              <p:grpSpPr>
                <a:xfrm>
                  <a:off x="3944019" y="2438393"/>
                  <a:ext cx="4490402" cy="3298450"/>
                  <a:chOff x="3460274" y="2533643"/>
                  <a:chExt cx="4490402" cy="3298450"/>
                </a:xfrm>
              </p:grpSpPr>
              <p:pic>
                <p:nvPicPr>
                  <p:cNvPr id="8" name="Picture 7">
                    <a:extLst>
                      <a:ext uri="{FF2B5EF4-FFF2-40B4-BE49-F238E27FC236}">
                        <a16:creationId xmlns:a16="http://schemas.microsoft.com/office/drawing/2014/main" id="{9F67EDE1-7E0F-31B6-2A65-4C4BE455BC1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/>
                  <a:srcRect l="32739" r="38772"/>
                  <a:stretch/>
                </p:blipFill>
                <p:spPr>
                  <a:xfrm>
                    <a:off x="3848100" y="2533644"/>
                    <a:ext cx="3238500" cy="3203199"/>
                  </a:xfrm>
                  <a:prstGeom prst="rect">
                    <a:avLst/>
                  </a:prstGeom>
                </p:spPr>
              </p:pic>
              <p:pic>
                <p:nvPicPr>
                  <p:cNvPr id="9" name="Picture 8">
                    <a:extLst>
                      <a:ext uri="{FF2B5EF4-FFF2-40B4-BE49-F238E27FC236}">
                        <a16:creationId xmlns:a16="http://schemas.microsoft.com/office/drawing/2014/main" id="{CBF0BEA5-2A56-206B-75B4-24E92A3F602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/>
                  <a:srcRect r="96588"/>
                  <a:stretch/>
                </p:blipFill>
                <p:spPr>
                  <a:xfrm>
                    <a:off x="3460274" y="2533643"/>
                    <a:ext cx="387826" cy="3203199"/>
                  </a:xfrm>
                  <a:prstGeom prst="rect">
                    <a:avLst/>
                  </a:prstGeom>
                </p:spPr>
              </p:pic>
              <p:pic>
                <p:nvPicPr>
                  <p:cNvPr id="10" name="Picture 9">
                    <a:extLst>
                      <a:ext uri="{FF2B5EF4-FFF2-40B4-BE49-F238E27FC236}">
                        <a16:creationId xmlns:a16="http://schemas.microsoft.com/office/drawing/2014/main" id="{D0883D9C-4FB1-784F-D92E-C03573E779A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/>
                  <a:srcRect l="92399"/>
                  <a:stretch/>
                </p:blipFill>
                <p:spPr>
                  <a:xfrm>
                    <a:off x="7086600" y="2628894"/>
                    <a:ext cx="864076" cy="3203199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12" name="Picture 11">
                  <a:extLst>
                    <a:ext uri="{FF2B5EF4-FFF2-40B4-BE49-F238E27FC236}">
                      <a16:creationId xmlns:a16="http://schemas.microsoft.com/office/drawing/2014/main" id="{4E88B7EF-8AEB-81DA-B165-A13F9B09267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l="61713" r="9543"/>
                <a:stretch/>
              </p:blipFill>
              <p:spPr>
                <a:xfrm>
                  <a:off x="4317358" y="2438392"/>
                  <a:ext cx="3267473" cy="3203199"/>
                </a:xfrm>
                <a:prstGeom prst="rect">
                  <a:avLst/>
                </a:prstGeom>
              </p:spPr>
            </p:pic>
          </p:grpSp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317F032D-D399-EE21-476F-56045F7447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17357" y="2713553"/>
                <a:ext cx="3238500" cy="2535639"/>
              </a:xfrm>
              <a:prstGeom prst="rect">
                <a:avLst/>
              </a:prstGeom>
            </p:spPr>
          </p:pic>
        </p:grp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33A819F-8563-19C2-8B74-060A90C2A305}"/>
                </a:ext>
              </a:extLst>
            </p:cNvPr>
            <p:cNvSpPr/>
            <p:nvPr/>
          </p:nvSpPr>
          <p:spPr>
            <a:xfrm>
              <a:off x="3944018" y="2673607"/>
              <a:ext cx="3652078" cy="11303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BD57923-1811-525B-0FA5-A104981B1414}"/>
                </a:ext>
              </a:extLst>
            </p:cNvPr>
            <p:cNvSpPr/>
            <p:nvPr/>
          </p:nvSpPr>
          <p:spPr>
            <a:xfrm>
              <a:off x="3909496" y="3803908"/>
              <a:ext cx="2933263" cy="35493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30A829E-CBB8-3792-DED0-B74261945253}"/>
                </a:ext>
              </a:extLst>
            </p:cNvPr>
            <p:cNvSpPr/>
            <p:nvPr/>
          </p:nvSpPr>
          <p:spPr>
            <a:xfrm>
              <a:off x="3944019" y="4158839"/>
              <a:ext cx="3660847" cy="10503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49727B7-59C2-179F-F66A-DD7D67826691}"/>
                </a:ext>
              </a:extLst>
            </p:cNvPr>
            <p:cNvSpPr/>
            <p:nvPr/>
          </p:nvSpPr>
          <p:spPr>
            <a:xfrm>
              <a:off x="7193188" y="3803908"/>
              <a:ext cx="411678" cy="35493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A44EF277-A441-4F7B-DABB-F2599E846F06}"/>
              </a:ext>
            </a:extLst>
          </p:cNvPr>
          <p:cNvSpPr/>
          <p:nvPr/>
        </p:nvSpPr>
        <p:spPr>
          <a:xfrm>
            <a:off x="8201025" y="2871788"/>
            <a:ext cx="304800" cy="22546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2158625-9DD4-7E78-9264-4E44B1BDBB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837" t="50656" r="362" b="20500"/>
          <a:stretch/>
        </p:blipFill>
        <p:spPr>
          <a:xfrm>
            <a:off x="8279296" y="3582537"/>
            <a:ext cx="204788" cy="92392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FC71A86-2B4B-0345-E801-B5718F0A18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591" t="35945" r="498" b="50971"/>
          <a:stretch/>
        </p:blipFill>
        <p:spPr>
          <a:xfrm rot="5400000">
            <a:off x="7724074" y="5298943"/>
            <a:ext cx="217250" cy="41910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D642DBC-90F6-DC0B-19BA-29872DDA7E8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894" t="13438" r="745" b="77077"/>
          <a:stretch/>
        </p:blipFill>
        <p:spPr>
          <a:xfrm rot="5400000">
            <a:off x="7698835" y="2303106"/>
            <a:ext cx="157200" cy="308573"/>
          </a:xfrm>
          <a:prstGeom prst="rect">
            <a:avLst/>
          </a:prstGeom>
        </p:spPr>
      </p:pic>
      <p:sp>
        <p:nvSpPr>
          <p:cNvPr id="28" name="Date Placeholder 27">
            <a:extLst>
              <a:ext uri="{FF2B5EF4-FFF2-40B4-BE49-F238E27FC236}">
                <a16:creationId xmlns:a16="http://schemas.microsoft.com/office/drawing/2014/main" id="{C40BB410-D32F-1F59-D4AA-81C9CAD47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69116-7EC3-4DB4-B7B0-F1A4AA3701DF}" type="datetime1">
              <a:rPr lang="en-US" smtClean="0"/>
              <a:t>9/22/2026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868722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24">
            <a:extLst>
              <a:ext uri="{FF2B5EF4-FFF2-40B4-BE49-F238E27FC236}">
                <a16:creationId xmlns:a16="http://schemas.microsoft.com/office/drawing/2014/main" id="{3C91F590-3548-67BE-01C1-3F189ED69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Study: Results</a:t>
            </a:r>
          </a:p>
        </p:txBody>
      </p:sp>
      <p:sp>
        <p:nvSpPr>
          <p:cNvPr id="24" name="Content Placeholder 1">
            <a:extLst>
              <a:ext uri="{FF2B5EF4-FFF2-40B4-BE49-F238E27FC236}">
                <a16:creationId xmlns:a16="http://schemas.microsoft.com/office/drawing/2014/main" id="{8EB5EE17-A764-26BD-8D77-404F8CD58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C00000"/>
                </a:solidFill>
              </a:rPr>
              <a:t>Fixation at (15</a:t>
            </a:r>
            <a:r>
              <a:rPr lang="en-US" sz="2000" b="1" i="0" dirty="0">
                <a:solidFill>
                  <a:srgbClr val="C00000"/>
                </a:solidFill>
                <a:effectLst/>
              </a:rPr>
              <a:t>°</a:t>
            </a:r>
            <a:r>
              <a:rPr lang="en-US" sz="2000" b="1" dirty="0">
                <a:solidFill>
                  <a:srgbClr val="C00000"/>
                </a:solidFill>
              </a:rPr>
              <a:t>,0)</a:t>
            </a:r>
          </a:p>
          <a:p>
            <a:pPr marL="0" indent="0">
              <a:buNone/>
            </a:pPr>
            <a:endParaRPr lang="en-US" sz="1400" b="1" dirty="0"/>
          </a:p>
          <a:p>
            <a:r>
              <a:rPr lang="en-US" sz="2000" b="1" dirty="0"/>
              <a:t>Near fovea </a:t>
            </a:r>
            <a:r>
              <a:rPr lang="en-US" sz="2000" dirty="0"/>
              <a:t>until </a:t>
            </a:r>
            <a:r>
              <a:rPr lang="en-US" sz="2000" b="1" dirty="0"/>
              <a:t>E = -20</a:t>
            </a:r>
            <a:r>
              <a:rPr lang="en-US" sz="2000" b="1" i="0" dirty="0">
                <a:effectLst/>
              </a:rPr>
              <a:t>°</a:t>
            </a:r>
            <a:endParaRPr lang="en-US" sz="2000" b="1" dirty="0"/>
          </a:p>
          <a:p>
            <a:pPr lvl="1"/>
            <a:r>
              <a:rPr lang="en-US" sz="1800" dirty="0">
                <a:solidFill>
                  <a:srgbClr val="5A81CF"/>
                </a:solidFill>
              </a:rPr>
              <a:t>Right Eye Dominance</a:t>
            </a:r>
          </a:p>
          <a:p>
            <a:pPr lvl="2"/>
            <a:r>
              <a:rPr lang="en-US" sz="1600" dirty="0">
                <a:solidFill>
                  <a:srgbClr val="000066"/>
                </a:solidFill>
              </a:rPr>
              <a:t>Left Eye Blind Spot</a:t>
            </a:r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9EB3AAD7-E252-FF02-4E71-07C1DC891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129</a:t>
            </a:fld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CBDAAAC-79FE-E05A-D20D-3C813E450476}"/>
              </a:ext>
            </a:extLst>
          </p:cNvPr>
          <p:cNvGrpSpPr/>
          <p:nvPr/>
        </p:nvGrpSpPr>
        <p:grpSpPr>
          <a:xfrm>
            <a:off x="3944019" y="2438392"/>
            <a:ext cx="4490402" cy="3298451"/>
            <a:chOff x="3944019" y="2438392"/>
            <a:chExt cx="4490402" cy="329845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252BAEE-D67A-0C54-9686-77F6C865A9EA}"/>
                </a:ext>
              </a:extLst>
            </p:cNvPr>
            <p:cNvGrpSpPr/>
            <p:nvPr/>
          </p:nvGrpSpPr>
          <p:grpSpPr>
            <a:xfrm>
              <a:off x="3944019" y="2438392"/>
              <a:ext cx="4490402" cy="3298451"/>
              <a:chOff x="3944019" y="2438392"/>
              <a:chExt cx="4490402" cy="3298451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C05F935B-9415-C565-8670-3AD81B4E747F}"/>
                  </a:ext>
                </a:extLst>
              </p:cNvPr>
              <p:cNvGrpSpPr/>
              <p:nvPr/>
            </p:nvGrpSpPr>
            <p:grpSpPr>
              <a:xfrm>
                <a:off x="3944019" y="2438393"/>
                <a:ext cx="4490402" cy="3298450"/>
                <a:chOff x="3460274" y="2533643"/>
                <a:chExt cx="4490402" cy="3298450"/>
              </a:xfrm>
            </p:grpSpPr>
            <p:pic>
              <p:nvPicPr>
                <p:cNvPr id="10" name="Picture 9">
                  <a:extLst>
                    <a:ext uri="{FF2B5EF4-FFF2-40B4-BE49-F238E27FC236}">
                      <a16:creationId xmlns:a16="http://schemas.microsoft.com/office/drawing/2014/main" id="{30DA1749-8788-460C-0053-12913E5918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l="32739" r="38772"/>
                <a:stretch/>
              </p:blipFill>
              <p:spPr>
                <a:xfrm>
                  <a:off x="3848100" y="2533644"/>
                  <a:ext cx="3238500" cy="3203199"/>
                </a:xfrm>
                <a:prstGeom prst="rect">
                  <a:avLst/>
                </a:prstGeom>
              </p:spPr>
            </p:pic>
            <p:pic>
              <p:nvPicPr>
                <p:cNvPr id="11" name="Picture 10">
                  <a:extLst>
                    <a:ext uri="{FF2B5EF4-FFF2-40B4-BE49-F238E27FC236}">
                      <a16:creationId xmlns:a16="http://schemas.microsoft.com/office/drawing/2014/main" id="{A9BA1612-10E9-99DC-E11A-CC4772D9DB4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r="96588"/>
                <a:stretch/>
              </p:blipFill>
              <p:spPr>
                <a:xfrm>
                  <a:off x="3460274" y="2533643"/>
                  <a:ext cx="387826" cy="3203199"/>
                </a:xfrm>
                <a:prstGeom prst="rect">
                  <a:avLst/>
                </a:prstGeom>
              </p:spPr>
            </p:pic>
            <p:pic>
              <p:nvPicPr>
                <p:cNvPr id="12" name="Picture 11">
                  <a:extLst>
                    <a:ext uri="{FF2B5EF4-FFF2-40B4-BE49-F238E27FC236}">
                      <a16:creationId xmlns:a16="http://schemas.microsoft.com/office/drawing/2014/main" id="{2C9557A7-5A49-EC55-1328-9D1F52BD4F1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l="92399"/>
                <a:stretch/>
              </p:blipFill>
              <p:spPr>
                <a:xfrm>
                  <a:off x="7086600" y="2628894"/>
                  <a:ext cx="864076" cy="3203199"/>
                </a:xfrm>
                <a:prstGeom prst="rect">
                  <a:avLst/>
                </a:prstGeom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CC48C636-B11F-641B-7FC1-0A6C4004F9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61713" r="9543"/>
              <a:stretch/>
            </p:blipFill>
            <p:spPr>
              <a:xfrm>
                <a:off x="4317358" y="2438392"/>
                <a:ext cx="3267473" cy="3203199"/>
              </a:xfrm>
              <a:prstGeom prst="rect">
                <a:avLst/>
              </a:prstGeom>
            </p:spPr>
          </p:pic>
        </p:grp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12CB18F-F0CB-59F5-AAAB-7348FAE726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17357" y="2713553"/>
              <a:ext cx="3238500" cy="2535639"/>
            </a:xfrm>
            <a:prstGeom prst="rect">
              <a:avLst/>
            </a:prstGeom>
          </p:spPr>
        </p:pic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59AA35EF-31C6-9318-F779-D01CE40892F7}"/>
              </a:ext>
            </a:extLst>
          </p:cNvPr>
          <p:cNvSpPr/>
          <p:nvPr/>
        </p:nvSpPr>
        <p:spPr>
          <a:xfrm>
            <a:off x="3944018" y="2673607"/>
            <a:ext cx="3652078" cy="1130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7052F75-32FE-BEA2-C211-E2D20FEC365F}"/>
              </a:ext>
            </a:extLst>
          </p:cNvPr>
          <p:cNvSpPr/>
          <p:nvPr/>
        </p:nvSpPr>
        <p:spPr>
          <a:xfrm>
            <a:off x="3909497" y="3803908"/>
            <a:ext cx="1519754" cy="3549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247347D-566A-EACE-C7BA-9800FDBE3D1E}"/>
              </a:ext>
            </a:extLst>
          </p:cNvPr>
          <p:cNvSpPr/>
          <p:nvPr/>
        </p:nvSpPr>
        <p:spPr>
          <a:xfrm>
            <a:off x="3944019" y="4138613"/>
            <a:ext cx="3660847" cy="107055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C5EF575-F4A9-5FC5-F54F-4C91BC149C55}"/>
              </a:ext>
            </a:extLst>
          </p:cNvPr>
          <p:cNvSpPr/>
          <p:nvPr/>
        </p:nvSpPr>
        <p:spPr>
          <a:xfrm>
            <a:off x="7559146" y="3803908"/>
            <a:ext cx="45719" cy="3549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1DC4FADF-2227-B634-8AD0-B55113BFB177}"/>
              </a:ext>
            </a:extLst>
          </p:cNvPr>
          <p:cNvSpPr/>
          <p:nvPr/>
        </p:nvSpPr>
        <p:spPr>
          <a:xfrm>
            <a:off x="5765944" y="3801866"/>
            <a:ext cx="370299" cy="370299"/>
          </a:xfrm>
          <a:prstGeom prst="ellipse">
            <a:avLst/>
          </a:prstGeom>
          <a:noFill/>
          <a:ln w="28575">
            <a:solidFill>
              <a:srgbClr val="000066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EC5AFD-AD56-997C-45C3-9EAE8E71CC25}"/>
              </a:ext>
            </a:extLst>
          </p:cNvPr>
          <p:cNvSpPr/>
          <p:nvPr/>
        </p:nvSpPr>
        <p:spPr>
          <a:xfrm>
            <a:off x="8201025" y="2871788"/>
            <a:ext cx="304800" cy="22546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FC462B2-1880-BD10-62F1-0E44A696153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837" t="50656" r="362" b="20500"/>
          <a:stretch/>
        </p:blipFill>
        <p:spPr>
          <a:xfrm>
            <a:off x="8279296" y="3582537"/>
            <a:ext cx="204788" cy="92392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BA890BB-613F-8E0B-CD4D-464DABFACD8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591" t="35945" r="498" b="50971"/>
          <a:stretch/>
        </p:blipFill>
        <p:spPr>
          <a:xfrm rot="5400000">
            <a:off x="7724074" y="5298943"/>
            <a:ext cx="217250" cy="41910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976022F-D664-7946-AB59-93BD86D273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894" t="13438" r="745" b="77077"/>
          <a:stretch/>
        </p:blipFill>
        <p:spPr>
          <a:xfrm rot="5400000">
            <a:off x="7698835" y="2303106"/>
            <a:ext cx="157200" cy="308573"/>
          </a:xfrm>
          <a:prstGeom prst="rect">
            <a:avLst/>
          </a:prstGeom>
        </p:spPr>
      </p:pic>
      <p:sp>
        <p:nvSpPr>
          <p:cNvPr id="27" name="Date Placeholder 26">
            <a:extLst>
              <a:ext uri="{FF2B5EF4-FFF2-40B4-BE49-F238E27FC236}">
                <a16:creationId xmlns:a16="http://schemas.microsoft.com/office/drawing/2014/main" id="{ED333C4E-BA70-5529-AA34-D3D85A25B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03EBA-AD1D-4326-8644-E70726B8832F}" type="datetime1">
              <a:rPr lang="en-US" smtClean="0"/>
              <a:t>9/22/2026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032680"/>
      </p:ext>
    </p:extLst>
  </p:cSld>
  <p:clrMapOvr>
    <a:masterClrMapping/>
  </p:clrMapOvr>
  <p:transition>
    <p:fade/>
  </p:transition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E73B175C-C7E4-52A9-C740-CA4E7CEF1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Study: Results</a:t>
            </a:r>
          </a:p>
        </p:txBody>
      </p:sp>
      <p:sp>
        <p:nvSpPr>
          <p:cNvPr id="24" name="Content Placeholder 1">
            <a:extLst>
              <a:ext uri="{FF2B5EF4-FFF2-40B4-BE49-F238E27FC236}">
                <a16:creationId xmlns:a16="http://schemas.microsoft.com/office/drawing/2014/main" id="{8EB5EE17-A764-26BD-8D77-404F8CD58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C00000"/>
                </a:solidFill>
              </a:rPr>
              <a:t>Fixation at (15</a:t>
            </a:r>
            <a:r>
              <a:rPr lang="en-US" sz="2000" b="1" i="0" dirty="0">
                <a:solidFill>
                  <a:srgbClr val="C00000"/>
                </a:solidFill>
                <a:effectLst/>
              </a:rPr>
              <a:t>°</a:t>
            </a:r>
            <a:r>
              <a:rPr lang="en-US" sz="2000" b="1" dirty="0">
                <a:solidFill>
                  <a:srgbClr val="C00000"/>
                </a:solidFill>
              </a:rPr>
              <a:t>,0)</a:t>
            </a:r>
          </a:p>
          <a:p>
            <a:pPr marL="0" indent="0">
              <a:buNone/>
            </a:pPr>
            <a:endParaRPr lang="en-US" sz="1400" b="1" dirty="0"/>
          </a:p>
          <a:p>
            <a:r>
              <a:rPr lang="en-US" sz="2000" dirty="0"/>
              <a:t>Near fovea until E = -20</a:t>
            </a:r>
            <a:r>
              <a:rPr lang="en-US" sz="2000" i="0" dirty="0">
                <a:effectLst/>
              </a:rPr>
              <a:t>°</a:t>
            </a:r>
            <a:endParaRPr lang="en-US" sz="2000" dirty="0"/>
          </a:p>
          <a:p>
            <a:pPr lvl="1"/>
            <a:r>
              <a:rPr lang="en-US" sz="1800" dirty="0">
                <a:solidFill>
                  <a:srgbClr val="5A81CF"/>
                </a:solidFill>
              </a:rPr>
              <a:t>Right Eye Dominance</a:t>
            </a:r>
          </a:p>
          <a:p>
            <a:pPr marL="228600" lvl="1" indent="0">
              <a:buNone/>
            </a:pPr>
            <a:endParaRPr lang="en-US" sz="1800" dirty="0">
              <a:solidFill>
                <a:srgbClr val="5A81CF"/>
              </a:solidFill>
            </a:endParaRPr>
          </a:p>
          <a:p>
            <a:r>
              <a:rPr lang="en-US" sz="2000" b="1" dirty="0"/>
              <a:t>Over E = -20</a:t>
            </a:r>
            <a:r>
              <a:rPr lang="en-US" sz="2000" b="1" i="0" dirty="0">
                <a:effectLst/>
              </a:rPr>
              <a:t>°</a:t>
            </a:r>
            <a:r>
              <a:rPr lang="en-US" sz="2000" dirty="0"/>
              <a:t> </a:t>
            </a:r>
          </a:p>
          <a:p>
            <a:pPr lvl="1"/>
            <a:r>
              <a:rPr lang="en-US" sz="1800" dirty="0">
                <a:solidFill>
                  <a:srgbClr val="E37280"/>
                </a:solidFill>
              </a:rPr>
              <a:t>Left Eye Dominance</a:t>
            </a:r>
          </a:p>
          <a:p>
            <a:pPr lvl="2"/>
            <a:r>
              <a:rPr lang="en-US" sz="1600" dirty="0"/>
              <a:t>Temporal over nasal</a:t>
            </a:r>
            <a:endParaRPr lang="en-US" sz="1800" dirty="0">
              <a:solidFill>
                <a:srgbClr val="5A81CF"/>
              </a:solidFill>
            </a:endParaRP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66797A35-36C9-73FD-F407-E3CB20EA2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130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2B2F82F-C2CD-0E12-4DF1-E2452F189E2D}"/>
              </a:ext>
            </a:extLst>
          </p:cNvPr>
          <p:cNvGrpSpPr/>
          <p:nvPr/>
        </p:nvGrpSpPr>
        <p:grpSpPr>
          <a:xfrm>
            <a:off x="3944019" y="2438392"/>
            <a:ext cx="4490402" cy="3298451"/>
            <a:chOff x="3944019" y="2438392"/>
            <a:chExt cx="4490402" cy="3298451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6A7F3EE-3533-3637-B637-A9459AC4B879}"/>
                </a:ext>
              </a:extLst>
            </p:cNvPr>
            <p:cNvGrpSpPr/>
            <p:nvPr/>
          </p:nvGrpSpPr>
          <p:grpSpPr>
            <a:xfrm>
              <a:off x="3944019" y="2438392"/>
              <a:ext cx="4490402" cy="3298451"/>
              <a:chOff x="3944019" y="2438392"/>
              <a:chExt cx="4490402" cy="3298451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AA388268-2DAF-4D07-BA93-FBA378104599}"/>
                  </a:ext>
                </a:extLst>
              </p:cNvPr>
              <p:cNvGrpSpPr/>
              <p:nvPr/>
            </p:nvGrpSpPr>
            <p:grpSpPr>
              <a:xfrm>
                <a:off x="3944019" y="2438393"/>
                <a:ext cx="4490402" cy="3298450"/>
                <a:chOff x="3460274" y="2533643"/>
                <a:chExt cx="4490402" cy="3298450"/>
              </a:xfrm>
            </p:grpSpPr>
            <p:pic>
              <p:nvPicPr>
                <p:cNvPr id="20" name="Picture 19">
                  <a:extLst>
                    <a:ext uri="{FF2B5EF4-FFF2-40B4-BE49-F238E27FC236}">
                      <a16:creationId xmlns:a16="http://schemas.microsoft.com/office/drawing/2014/main" id="{A20BDE44-B42D-03DC-B5C6-284AEE6DDC9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l="32739" r="38772"/>
                <a:stretch/>
              </p:blipFill>
              <p:spPr>
                <a:xfrm>
                  <a:off x="3848100" y="2533644"/>
                  <a:ext cx="3238500" cy="3203199"/>
                </a:xfrm>
                <a:prstGeom prst="rect">
                  <a:avLst/>
                </a:prstGeom>
              </p:spPr>
            </p:pic>
            <p:pic>
              <p:nvPicPr>
                <p:cNvPr id="21" name="Picture 20">
                  <a:extLst>
                    <a:ext uri="{FF2B5EF4-FFF2-40B4-BE49-F238E27FC236}">
                      <a16:creationId xmlns:a16="http://schemas.microsoft.com/office/drawing/2014/main" id="{0339BB91-CC0E-3A54-2F1C-2D52C885D28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r="96588"/>
                <a:stretch/>
              </p:blipFill>
              <p:spPr>
                <a:xfrm>
                  <a:off x="3460274" y="2533643"/>
                  <a:ext cx="387826" cy="3203199"/>
                </a:xfrm>
                <a:prstGeom prst="rect">
                  <a:avLst/>
                </a:prstGeom>
              </p:spPr>
            </p:pic>
            <p:pic>
              <p:nvPicPr>
                <p:cNvPr id="22" name="Picture 21">
                  <a:extLst>
                    <a:ext uri="{FF2B5EF4-FFF2-40B4-BE49-F238E27FC236}">
                      <a16:creationId xmlns:a16="http://schemas.microsoft.com/office/drawing/2014/main" id="{10B21B92-8F9F-538E-438A-1E35C028DD7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l="92399"/>
                <a:stretch/>
              </p:blipFill>
              <p:spPr>
                <a:xfrm>
                  <a:off x="7086600" y="2628894"/>
                  <a:ext cx="864076" cy="3203199"/>
                </a:xfrm>
                <a:prstGeom prst="rect">
                  <a:avLst/>
                </a:prstGeom>
              </p:spPr>
            </p:pic>
          </p:grpSp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EE3DADE3-3802-0B14-5549-6E638E3763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61713" r="9543"/>
              <a:stretch/>
            </p:blipFill>
            <p:spPr>
              <a:xfrm>
                <a:off x="4317358" y="2438392"/>
                <a:ext cx="3267473" cy="3203199"/>
              </a:xfrm>
              <a:prstGeom prst="rect">
                <a:avLst/>
              </a:prstGeom>
            </p:spPr>
          </p:pic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28F2E8A-73F3-FECF-CAE6-E6036537E7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17357" y="2713553"/>
              <a:ext cx="3238500" cy="2535639"/>
            </a:xfrm>
            <a:prstGeom prst="rect">
              <a:avLst/>
            </a:prstGeom>
          </p:spPr>
        </p:pic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508DA480-1A30-D236-50DB-D44F8D830E80}"/>
              </a:ext>
            </a:extLst>
          </p:cNvPr>
          <p:cNvSpPr/>
          <p:nvPr/>
        </p:nvSpPr>
        <p:spPr>
          <a:xfrm>
            <a:off x="3944018" y="2673607"/>
            <a:ext cx="3652078" cy="1130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DF36DFC-4812-E853-4541-F81B0829F6F1}"/>
              </a:ext>
            </a:extLst>
          </p:cNvPr>
          <p:cNvSpPr/>
          <p:nvPr/>
        </p:nvSpPr>
        <p:spPr>
          <a:xfrm>
            <a:off x="3928762" y="3803908"/>
            <a:ext cx="436833" cy="3549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F5FF4BE-441C-EA3B-D14F-CE073A06CEE7}"/>
              </a:ext>
            </a:extLst>
          </p:cNvPr>
          <p:cNvSpPr/>
          <p:nvPr/>
        </p:nvSpPr>
        <p:spPr>
          <a:xfrm>
            <a:off x="3944019" y="4138613"/>
            <a:ext cx="3660847" cy="107055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E9190AE-4809-4F24-FB94-0CB2016BEAE2}"/>
              </a:ext>
            </a:extLst>
          </p:cNvPr>
          <p:cNvSpPr/>
          <p:nvPr/>
        </p:nvSpPr>
        <p:spPr>
          <a:xfrm>
            <a:off x="7559146" y="3803908"/>
            <a:ext cx="45719" cy="3549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E8F08FF-D9B8-D52E-F138-8F1B6B58D570}"/>
              </a:ext>
            </a:extLst>
          </p:cNvPr>
          <p:cNvSpPr/>
          <p:nvPr/>
        </p:nvSpPr>
        <p:spPr>
          <a:xfrm>
            <a:off x="8201025" y="2871788"/>
            <a:ext cx="304800" cy="22546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BA01C7D-187D-655D-00A5-55EB2A1D47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837" t="50656" r="362" b="20500"/>
          <a:stretch/>
        </p:blipFill>
        <p:spPr>
          <a:xfrm>
            <a:off x="8279296" y="3582537"/>
            <a:ext cx="204788" cy="9239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F06FA61-244D-C7F1-8481-03DA97DCE4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591" t="35945" r="498" b="50971"/>
          <a:stretch/>
        </p:blipFill>
        <p:spPr>
          <a:xfrm rot="5400000">
            <a:off x="7724074" y="5298943"/>
            <a:ext cx="217250" cy="4191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A6CC599-8B92-CEA4-CA1A-5956B8F7566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894" t="13438" r="745" b="77077"/>
          <a:stretch/>
        </p:blipFill>
        <p:spPr>
          <a:xfrm rot="5400000">
            <a:off x="7698835" y="2303106"/>
            <a:ext cx="157200" cy="308573"/>
          </a:xfrm>
          <a:prstGeom prst="rect">
            <a:avLst/>
          </a:prstGeom>
        </p:spPr>
      </p:pic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56356803-95A5-8378-FDD0-9E06F06A5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E915D-44D7-4E4B-9B9E-7D60D38AAAD9}" type="datetime1">
              <a:rPr lang="en-US" smtClean="0"/>
              <a:t>9/22/2026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853796"/>
      </p:ext>
    </p:extLst>
  </p:cSld>
  <p:clrMapOvr>
    <a:masterClrMapping/>
  </p:clrMapOvr>
  <p:transition>
    <p:fade/>
  </p:transition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25">
            <a:extLst>
              <a:ext uri="{FF2B5EF4-FFF2-40B4-BE49-F238E27FC236}">
                <a16:creationId xmlns:a16="http://schemas.microsoft.com/office/drawing/2014/main" id="{FACD94E8-4542-F459-BB28-61FA5D047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Study: Results</a:t>
            </a:r>
          </a:p>
        </p:txBody>
      </p:sp>
      <p:sp>
        <p:nvSpPr>
          <p:cNvPr id="24" name="Content Placeholder 1">
            <a:extLst>
              <a:ext uri="{FF2B5EF4-FFF2-40B4-BE49-F238E27FC236}">
                <a16:creationId xmlns:a16="http://schemas.microsoft.com/office/drawing/2014/main" id="{8EB5EE17-A764-26BD-8D77-404F8CD58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C00000"/>
                </a:solidFill>
              </a:rPr>
              <a:t>Fixation at (-15</a:t>
            </a:r>
            <a:r>
              <a:rPr lang="en-US" sz="2000" b="1" i="0" dirty="0">
                <a:solidFill>
                  <a:srgbClr val="C00000"/>
                </a:solidFill>
                <a:effectLst/>
              </a:rPr>
              <a:t>°</a:t>
            </a:r>
            <a:r>
              <a:rPr lang="en-US" sz="2000" b="1" dirty="0">
                <a:solidFill>
                  <a:srgbClr val="C00000"/>
                </a:solidFill>
              </a:rPr>
              <a:t>,0)</a:t>
            </a:r>
          </a:p>
          <a:p>
            <a:pPr marL="0" indent="0">
              <a:buNone/>
            </a:pPr>
            <a:endParaRPr lang="en-US" sz="1400" b="1" dirty="0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442A0C24-99DB-C1B4-00D7-BA2B73789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131</a:t>
            </a:fld>
            <a:endParaRPr lang="en-US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C3BDE49-9CCE-ADC8-4DC7-438B5F9A5276}"/>
              </a:ext>
            </a:extLst>
          </p:cNvPr>
          <p:cNvGrpSpPr/>
          <p:nvPr/>
        </p:nvGrpSpPr>
        <p:grpSpPr>
          <a:xfrm>
            <a:off x="3944019" y="2438390"/>
            <a:ext cx="4490402" cy="3298453"/>
            <a:chOff x="3944019" y="2438390"/>
            <a:chExt cx="4490402" cy="3298453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C5F1A25-7733-2720-CDE4-E88BFD3C14BA}"/>
                </a:ext>
              </a:extLst>
            </p:cNvPr>
            <p:cNvGrpSpPr/>
            <p:nvPr/>
          </p:nvGrpSpPr>
          <p:grpSpPr>
            <a:xfrm>
              <a:off x="3944019" y="2438392"/>
              <a:ext cx="4490402" cy="3298451"/>
              <a:chOff x="3944019" y="2438392"/>
              <a:chExt cx="4490402" cy="3298451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CE5B9810-3CE2-ACA6-801D-20172ADE4000}"/>
                  </a:ext>
                </a:extLst>
              </p:cNvPr>
              <p:cNvGrpSpPr/>
              <p:nvPr/>
            </p:nvGrpSpPr>
            <p:grpSpPr>
              <a:xfrm>
                <a:off x="3944019" y="2438393"/>
                <a:ext cx="4490402" cy="3298450"/>
                <a:chOff x="3460274" y="2533643"/>
                <a:chExt cx="4490402" cy="3298450"/>
              </a:xfrm>
            </p:grpSpPr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0361FF1D-D927-AC38-2DE8-98E210859DC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l="32739" r="38772"/>
                <a:stretch/>
              </p:blipFill>
              <p:spPr>
                <a:xfrm>
                  <a:off x="3848100" y="2533644"/>
                  <a:ext cx="3238500" cy="3203199"/>
                </a:xfrm>
                <a:prstGeom prst="rect">
                  <a:avLst/>
                </a:prstGeom>
              </p:spPr>
            </p:pic>
            <p:pic>
              <p:nvPicPr>
                <p:cNvPr id="10" name="Picture 9">
                  <a:extLst>
                    <a:ext uri="{FF2B5EF4-FFF2-40B4-BE49-F238E27FC236}">
                      <a16:creationId xmlns:a16="http://schemas.microsoft.com/office/drawing/2014/main" id="{A6FF439E-670B-433A-E80F-DF9B15B286A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r="96588"/>
                <a:stretch/>
              </p:blipFill>
              <p:spPr>
                <a:xfrm>
                  <a:off x="3460274" y="2533643"/>
                  <a:ext cx="387826" cy="3203199"/>
                </a:xfrm>
                <a:prstGeom prst="rect">
                  <a:avLst/>
                </a:prstGeom>
              </p:spPr>
            </p:pic>
            <p:pic>
              <p:nvPicPr>
                <p:cNvPr id="11" name="Picture 10">
                  <a:extLst>
                    <a:ext uri="{FF2B5EF4-FFF2-40B4-BE49-F238E27FC236}">
                      <a16:creationId xmlns:a16="http://schemas.microsoft.com/office/drawing/2014/main" id="{A5C1CF8C-23D4-9F05-267B-7B097BAD2CC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l="92399"/>
                <a:stretch/>
              </p:blipFill>
              <p:spPr>
                <a:xfrm>
                  <a:off x="7086600" y="2628894"/>
                  <a:ext cx="864076" cy="3203199"/>
                </a:xfrm>
                <a:prstGeom prst="rect">
                  <a:avLst/>
                </a:prstGeom>
              </p:spPr>
            </p:pic>
          </p:grpSp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DD524006-1F4D-2D9A-E635-88884FA8F3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61713" r="9543"/>
              <a:stretch/>
            </p:blipFill>
            <p:spPr>
              <a:xfrm>
                <a:off x="4317358" y="2438392"/>
                <a:ext cx="3267473" cy="3203199"/>
              </a:xfrm>
              <a:prstGeom prst="rect">
                <a:avLst/>
              </a:prstGeom>
            </p:spPr>
          </p:pic>
        </p:grp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BD74D68E-DEFF-FB65-F960-1B0C340C92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67764"/>
            <a:stretch/>
          </p:blipFill>
          <p:spPr>
            <a:xfrm>
              <a:off x="3944019" y="2438390"/>
              <a:ext cx="3664426" cy="3203199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EECEC72D-23EB-D4F1-CB1F-F341786D8E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5757" y="2723606"/>
            <a:ext cx="3238500" cy="251486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E1F2926-B632-FD62-7E6B-0C462453EF45}"/>
              </a:ext>
            </a:extLst>
          </p:cNvPr>
          <p:cNvSpPr/>
          <p:nvPr/>
        </p:nvSpPr>
        <p:spPr>
          <a:xfrm>
            <a:off x="3944018" y="2673607"/>
            <a:ext cx="3652078" cy="1130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D0F7F28-FE82-D4B8-BB67-1778D125FEF5}"/>
              </a:ext>
            </a:extLst>
          </p:cNvPr>
          <p:cNvSpPr/>
          <p:nvPr/>
        </p:nvSpPr>
        <p:spPr>
          <a:xfrm>
            <a:off x="3909496" y="3803908"/>
            <a:ext cx="840304" cy="3549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EF8C638-B953-E5E0-1AF3-9F4FB8D9C9BF}"/>
              </a:ext>
            </a:extLst>
          </p:cNvPr>
          <p:cNvSpPr/>
          <p:nvPr/>
        </p:nvSpPr>
        <p:spPr>
          <a:xfrm>
            <a:off x="3944019" y="4131469"/>
            <a:ext cx="3660847" cy="107819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A66FE5-7CCC-D338-2E88-06887689F419}"/>
              </a:ext>
            </a:extLst>
          </p:cNvPr>
          <p:cNvSpPr/>
          <p:nvPr/>
        </p:nvSpPr>
        <p:spPr>
          <a:xfrm>
            <a:off x="5108593" y="3789171"/>
            <a:ext cx="2499851" cy="3549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922558-F10E-4067-9646-50547B0C11A6}"/>
              </a:ext>
            </a:extLst>
          </p:cNvPr>
          <p:cNvSpPr/>
          <p:nvPr/>
        </p:nvSpPr>
        <p:spPr>
          <a:xfrm>
            <a:off x="8201025" y="2871788"/>
            <a:ext cx="304800" cy="22546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791D1B7-CC24-A508-A726-A86E18B957A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837" t="50656" r="362" b="20500"/>
          <a:stretch/>
        </p:blipFill>
        <p:spPr>
          <a:xfrm>
            <a:off x="8279296" y="3582537"/>
            <a:ext cx="204788" cy="92392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3B56B1D-64FC-6CF8-B5A6-2FDB9E4B26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591" t="35945" r="498" b="50971"/>
          <a:stretch/>
        </p:blipFill>
        <p:spPr>
          <a:xfrm rot="5400000">
            <a:off x="7724074" y="5298943"/>
            <a:ext cx="217250" cy="41910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8D0A1DB-26AB-296C-63A5-AE0C016438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894" t="13438" r="745" b="77077"/>
          <a:stretch/>
        </p:blipFill>
        <p:spPr>
          <a:xfrm rot="5400000">
            <a:off x="7698835" y="2303106"/>
            <a:ext cx="157200" cy="308573"/>
          </a:xfrm>
          <a:prstGeom prst="rect">
            <a:avLst/>
          </a:prstGeom>
        </p:spPr>
      </p:pic>
      <p:sp>
        <p:nvSpPr>
          <p:cNvPr id="27" name="Date Placeholder 26">
            <a:extLst>
              <a:ext uri="{FF2B5EF4-FFF2-40B4-BE49-F238E27FC236}">
                <a16:creationId xmlns:a16="http://schemas.microsoft.com/office/drawing/2014/main" id="{47F4EA3E-89CE-B973-A310-1CC2251E7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B3C7-F5F2-4EA5-B56A-618495646A33}" type="datetime1">
              <a:rPr lang="en-US" smtClean="0"/>
              <a:t>9/22/2026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911658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4C3C7966-25B2-25FC-7C3B-42F3C5D36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Study: Results</a:t>
            </a:r>
          </a:p>
        </p:txBody>
      </p:sp>
      <p:sp>
        <p:nvSpPr>
          <p:cNvPr id="24" name="Content Placeholder 1">
            <a:extLst>
              <a:ext uri="{FF2B5EF4-FFF2-40B4-BE49-F238E27FC236}">
                <a16:creationId xmlns:a16="http://schemas.microsoft.com/office/drawing/2014/main" id="{8EB5EE17-A764-26BD-8D77-404F8CD58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C00000"/>
                </a:solidFill>
              </a:rPr>
              <a:t>Fixation at (-15</a:t>
            </a:r>
            <a:r>
              <a:rPr lang="en-US" sz="2000" b="1" i="0" dirty="0">
                <a:solidFill>
                  <a:srgbClr val="C00000"/>
                </a:solidFill>
                <a:effectLst/>
              </a:rPr>
              <a:t>°</a:t>
            </a:r>
            <a:r>
              <a:rPr lang="en-US" sz="2000" b="1" dirty="0">
                <a:solidFill>
                  <a:srgbClr val="C00000"/>
                </a:solidFill>
              </a:rPr>
              <a:t>,0)</a:t>
            </a:r>
          </a:p>
          <a:p>
            <a:pPr marL="0" indent="0">
              <a:buNone/>
            </a:pPr>
            <a:endParaRPr lang="en-US" sz="1400" b="1" dirty="0"/>
          </a:p>
          <a:p>
            <a:r>
              <a:rPr lang="en-US" sz="2000" b="1" dirty="0"/>
              <a:t>Near fovea </a:t>
            </a:r>
            <a:r>
              <a:rPr lang="en-US" sz="2000" dirty="0"/>
              <a:t>until </a:t>
            </a:r>
            <a:r>
              <a:rPr lang="en-US" sz="2000" b="1" dirty="0"/>
              <a:t>E = 20</a:t>
            </a:r>
            <a:r>
              <a:rPr lang="en-US" sz="2000" b="1" i="0" dirty="0">
                <a:effectLst/>
              </a:rPr>
              <a:t>°</a:t>
            </a:r>
            <a:endParaRPr lang="en-US" sz="2000" b="1" dirty="0"/>
          </a:p>
          <a:p>
            <a:pPr lvl="1"/>
            <a:r>
              <a:rPr lang="en-US" sz="1800" dirty="0">
                <a:solidFill>
                  <a:srgbClr val="E47582"/>
                </a:solidFill>
              </a:rPr>
              <a:t>Left Eye Dominance</a:t>
            </a:r>
          </a:p>
          <a:p>
            <a:pPr lvl="2"/>
            <a:r>
              <a:rPr lang="en-US" sz="1400" dirty="0">
                <a:solidFill>
                  <a:srgbClr val="C00000"/>
                </a:solidFill>
              </a:rPr>
              <a:t>Right Eye Blind Spot</a:t>
            </a:r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E6368F28-A748-B870-7323-034121AC3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132</a:t>
            </a:fld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09302C1-21FA-3941-5456-D9869399B669}"/>
              </a:ext>
            </a:extLst>
          </p:cNvPr>
          <p:cNvGrpSpPr/>
          <p:nvPr/>
        </p:nvGrpSpPr>
        <p:grpSpPr>
          <a:xfrm>
            <a:off x="3944019" y="2438390"/>
            <a:ext cx="4490402" cy="3298453"/>
            <a:chOff x="3944019" y="2438390"/>
            <a:chExt cx="4490402" cy="3298453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310FB53-27EC-BFCA-DB12-CBEA8639B925}"/>
                </a:ext>
              </a:extLst>
            </p:cNvPr>
            <p:cNvGrpSpPr/>
            <p:nvPr/>
          </p:nvGrpSpPr>
          <p:grpSpPr>
            <a:xfrm>
              <a:off x="3944019" y="2438392"/>
              <a:ext cx="4490402" cy="3298451"/>
              <a:chOff x="3944019" y="2438392"/>
              <a:chExt cx="4490402" cy="3298451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67B409E7-919D-E21C-784F-14B95849BEBA}"/>
                  </a:ext>
                </a:extLst>
              </p:cNvPr>
              <p:cNvGrpSpPr/>
              <p:nvPr/>
            </p:nvGrpSpPr>
            <p:grpSpPr>
              <a:xfrm>
                <a:off x="3944019" y="2438393"/>
                <a:ext cx="4490402" cy="3298450"/>
                <a:chOff x="3460274" y="2533643"/>
                <a:chExt cx="4490402" cy="3298450"/>
              </a:xfrm>
            </p:grpSpPr>
            <p:pic>
              <p:nvPicPr>
                <p:cNvPr id="12" name="Picture 11">
                  <a:extLst>
                    <a:ext uri="{FF2B5EF4-FFF2-40B4-BE49-F238E27FC236}">
                      <a16:creationId xmlns:a16="http://schemas.microsoft.com/office/drawing/2014/main" id="{8C2F6881-5E88-8549-E2C5-A58602349EA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l="32739" r="38772"/>
                <a:stretch/>
              </p:blipFill>
              <p:spPr>
                <a:xfrm>
                  <a:off x="3848100" y="2533644"/>
                  <a:ext cx="3238500" cy="3203199"/>
                </a:xfrm>
                <a:prstGeom prst="rect">
                  <a:avLst/>
                </a:prstGeom>
              </p:spPr>
            </p:pic>
            <p:pic>
              <p:nvPicPr>
                <p:cNvPr id="13" name="Picture 12">
                  <a:extLst>
                    <a:ext uri="{FF2B5EF4-FFF2-40B4-BE49-F238E27FC236}">
                      <a16:creationId xmlns:a16="http://schemas.microsoft.com/office/drawing/2014/main" id="{EA1DDAEE-5A2A-FB91-B472-A0FE2AD5DAF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r="96588"/>
                <a:stretch/>
              </p:blipFill>
              <p:spPr>
                <a:xfrm>
                  <a:off x="3460274" y="2533643"/>
                  <a:ext cx="387826" cy="3203199"/>
                </a:xfrm>
                <a:prstGeom prst="rect">
                  <a:avLst/>
                </a:prstGeom>
              </p:spPr>
            </p:pic>
            <p:pic>
              <p:nvPicPr>
                <p:cNvPr id="14" name="Picture 13">
                  <a:extLst>
                    <a:ext uri="{FF2B5EF4-FFF2-40B4-BE49-F238E27FC236}">
                      <a16:creationId xmlns:a16="http://schemas.microsoft.com/office/drawing/2014/main" id="{A37A49A8-F5F6-7DE8-23D6-75FDD4E835B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l="92399"/>
                <a:stretch/>
              </p:blipFill>
              <p:spPr>
                <a:xfrm>
                  <a:off x="7086600" y="2628894"/>
                  <a:ext cx="864076" cy="3203199"/>
                </a:xfrm>
                <a:prstGeom prst="rect">
                  <a:avLst/>
                </a:prstGeom>
              </p:spPr>
            </p:pic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4C8C384F-CACB-D630-8676-9833E54DE6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61713" r="9543"/>
              <a:stretch/>
            </p:blipFill>
            <p:spPr>
              <a:xfrm>
                <a:off x="4317358" y="2438392"/>
                <a:ext cx="3267473" cy="3203199"/>
              </a:xfrm>
              <a:prstGeom prst="rect">
                <a:avLst/>
              </a:prstGeom>
            </p:spPr>
          </p:pic>
        </p:grp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809EA9C-D794-1371-F0AB-EB5BF1C984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67764"/>
            <a:stretch/>
          </p:blipFill>
          <p:spPr>
            <a:xfrm>
              <a:off x="3944019" y="2438390"/>
              <a:ext cx="3664426" cy="3203199"/>
            </a:xfrm>
            <a:prstGeom prst="rect">
              <a:avLst/>
            </a:prstGeom>
          </p:spPr>
        </p:pic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9350AA92-E3C6-AED7-D7F4-21252155D5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5757" y="2723606"/>
            <a:ext cx="3238500" cy="251486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D9ACC8D-E8F8-58D3-542E-0483F8758FF3}"/>
              </a:ext>
            </a:extLst>
          </p:cNvPr>
          <p:cNvSpPr/>
          <p:nvPr/>
        </p:nvSpPr>
        <p:spPr>
          <a:xfrm>
            <a:off x="3944018" y="2673607"/>
            <a:ext cx="3652078" cy="1130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80F0567-B2B8-EC02-2A57-0FFFE1183051}"/>
              </a:ext>
            </a:extLst>
          </p:cNvPr>
          <p:cNvSpPr/>
          <p:nvPr/>
        </p:nvSpPr>
        <p:spPr>
          <a:xfrm>
            <a:off x="3917281" y="3803908"/>
            <a:ext cx="483910" cy="3549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09DFCD8-9D31-1BCE-C191-3BEADE9C7084}"/>
              </a:ext>
            </a:extLst>
          </p:cNvPr>
          <p:cNvSpPr/>
          <p:nvPr/>
        </p:nvSpPr>
        <p:spPr>
          <a:xfrm>
            <a:off x="6534150" y="3789171"/>
            <a:ext cx="1074294" cy="3549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CA3D7B-743F-C348-841F-F31E29AF25B7}"/>
              </a:ext>
            </a:extLst>
          </p:cNvPr>
          <p:cNvSpPr/>
          <p:nvPr/>
        </p:nvSpPr>
        <p:spPr>
          <a:xfrm>
            <a:off x="3944019" y="4131469"/>
            <a:ext cx="3660847" cy="107819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BA89C11E-2F8C-6BFD-AAB6-BA24055FABD3}"/>
              </a:ext>
            </a:extLst>
          </p:cNvPr>
          <p:cNvSpPr/>
          <p:nvPr/>
        </p:nvSpPr>
        <p:spPr>
          <a:xfrm>
            <a:off x="5802924" y="3783887"/>
            <a:ext cx="370299" cy="370299"/>
          </a:xfrm>
          <a:prstGeom prst="ellipse">
            <a:avLst/>
          </a:prstGeom>
          <a:noFill/>
          <a:ln w="28575">
            <a:solidFill>
              <a:srgbClr val="990033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3842181-AB75-1370-29F9-67CC08648CEE}"/>
              </a:ext>
            </a:extLst>
          </p:cNvPr>
          <p:cNvSpPr/>
          <p:nvPr/>
        </p:nvSpPr>
        <p:spPr>
          <a:xfrm>
            <a:off x="8201025" y="2871788"/>
            <a:ext cx="304800" cy="22546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C9D904B-12BA-5104-8CC0-8A90BD7562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837" t="50656" r="362" b="20500"/>
          <a:stretch/>
        </p:blipFill>
        <p:spPr>
          <a:xfrm>
            <a:off x="8279296" y="3582537"/>
            <a:ext cx="204788" cy="92392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4F9D35F-CF4A-F79C-4336-081D2F66EEB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591" t="35945" r="498" b="50971"/>
          <a:stretch/>
        </p:blipFill>
        <p:spPr>
          <a:xfrm rot="5400000">
            <a:off x="7724074" y="5298943"/>
            <a:ext cx="217250" cy="41910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169D12B-26D5-BA8F-7B36-62B24DC0066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894" t="13438" r="745" b="77077"/>
          <a:stretch/>
        </p:blipFill>
        <p:spPr>
          <a:xfrm rot="5400000">
            <a:off x="7698835" y="2303106"/>
            <a:ext cx="157200" cy="308573"/>
          </a:xfrm>
          <a:prstGeom prst="rect">
            <a:avLst/>
          </a:prstGeom>
        </p:spPr>
      </p:pic>
      <p:sp>
        <p:nvSpPr>
          <p:cNvPr id="25" name="Date Placeholder 24">
            <a:extLst>
              <a:ext uri="{FF2B5EF4-FFF2-40B4-BE49-F238E27FC236}">
                <a16:creationId xmlns:a16="http://schemas.microsoft.com/office/drawing/2014/main" id="{04D50A5A-8477-7F0B-DF11-C8AEC3C5E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B3808-4299-4452-B824-9F9520EA7B90}" type="datetime1">
              <a:rPr lang="en-US" smtClean="0"/>
              <a:t>9/22/2026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289460"/>
      </p:ext>
    </p:extLst>
  </p:cSld>
  <p:clrMapOvr>
    <a:masterClrMapping/>
  </p:clrMapOvr>
  <p:transition>
    <p:fade/>
  </p:transition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8BEE8F13-835A-E44F-444B-B8D22A76B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Study: Results</a:t>
            </a:r>
          </a:p>
        </p:txBody>
      </p:sp>
      <p:sp>
        <p:nvSpPr>
          <p:cNvPr id="24" name="Content Placeholder 1">
            <a:extLst>
              <a:ext uri="{FF2B5EF4-FFF2-40B4-BE49-F238E27FC236}">
                <a16:creationId xmlns:a16="http://schemas.microsoft.com/office/drawing/2014/main" id="{8EB5EE17-A764-26BD-8D77-404F8CD58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C00000"/>
                </a:solidFill>
              </a:rPr>
              <a:t>Fixation at (-15</a:t>
            </a:r>
            <a:r>
              <a:rPr lang="en-US" sz="2000" b="1" i="0" dirty="0">
                <a:solidFill>
                  <a:srgbClr val="C00000"/>
                </a:solidFill>
                <a:effectLst/>
              </a:rPr>
              <a:t>°</a:t>
            </a:r>
            <a:r>
              <a:rPr lang="en-US" sz="2000" b="1" dirty="0">
                <a:solidFill>
                  <a:srgbClr val="C00000"/>
                </a:solidFill>
              </a:rPr>
              <a:t>,0)</a:t>
            </a:r>
          </a:p>
          <a:p>
            <a:pPr marL="0" indent="0">
              <a:buNone/>
            </a:pPr>
            <a:endParaRPr lang="en-US" sz="1400" b="1" dirty="0"/>
          </a:p>
          <a:p>
            <a:r>
              <a:rPr lang="en-US" sz="2000" dirty="0"/>
              <a:t>Near</a:t>
            </a:r>
            <a:r>
              <a:rPr lang="en-US" sz="2000" b="1" dirty="0"/>
              <a:t> </a:t>
            </a:r>
            <a:r>
              <a:rPr lang="en-US" sz="2000" dirty="0"/>
              <a:t>fovea until E = 20</a:t>
            </a:r>
            <a:r>
              <a:rPr lang="en-US" sz="2000" i="0" dirty="0">
                <a:effectLst/>
              </a:rPr>
              <a:t>°</a:t>
            </a:r>
            <a:endParaRPr lang="en-US" sz="2000" dirty="0"/>
          </a:p>
          <a:p>
            <a:pPr lvl="1"/>
            <a:r>
              <a:rPr lang="en-US" sz="1800" dirty="0">
                <a:solidFill>
                  <a:srgbClr val="E47582"/>
                </a:solidFill>
              </a:rPr>
              <a:t>Left Eye Dominance</a:t>
            </a:r>
          </a:p>
          <a:p>
            <a:pPr lvl="1"/>
            <a:endParaRPr lang="en-US" sz="1800" dirty="0">
              <a:solidFill>
                <a:srgbClr val="E47582"/>
              </a:solidFill>
            </a:endParaRPr>
          </a:p>
          <a:p>
            <a:r>
              <a:rPr lang="en-US" sz="2000" b="1" dirty="0"/>
              <a:t>Over E = 20</a:t>
            </a:r>
            <a:r>
              <a:rPr lang="en-US" sz="2000" b="1" i="0" dirty="0">
                <a:effectLst/>
              </a:rPr>
              <a:t>°</a:t>
            </a:r>
            <a:endParaRPr lang="en-US" sz="2000" dirty="0"/>
          </a:p>
          <a:p>
            <a:pPr lvl="1"/>
            <a:r>
              <a:rPr lang="en-US" sz="1600" dirty="0">
                <a:solidFill>
                  <a:srgbClr val="5A81CF"/>
                </a:solidFill>
              </a:rPr>
              <a:t>Right Eye Dominance</a:t>
            </a:r>
          </a:p>
          <a:p>
            <a:pPr lvl="2"/>
            <a:r>
              <a:rPr lang="en-US" sz="1400" dirty="0"/>
              <a:t>Temporal over nasal</a:t>
            </a:r>
            <a:endParaRPr lang="en-US" sz="1600" dirty="0">
              <a:solidFill>
                <a:srgbClr val="5A81CF"/>
              </a:solidFill>
            </a:endParaRPr>
          </a:p>
          <a:p>
            <a:pPr lvl="2"/>
            <a:endParaRPr lang="en-US" sz="1400" dirty="0">
              <a:solidFill>
                <a:srgbClr val="5A81CF"/>
              </a:solidFill>
            </a:endParaRPr>
          </a:p>
          <a:p>
            <a:pPr marL="228600" lvl="1" indent="0">
              <a:buNone/>
            </a:pPr>
            <a:endParaRPr lang="en-US" sz="1800" b="1" dirty="0">
              <a:solidFill>
                <a:srgbClr val="E47582"/>
              </a:solidFill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A39F6DB-E44B-55B4-93CF-2A0207654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133</a:t>
            </a:fld>
            <a:endParaRPr lang="en-US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1DE608D-624F-DC5D-87C9-87F5891A93DD}"/>
              </a:ext>
            </a:extLst>
          </p:cNvPr>
          <p:cNvGrpSpPr/>
          <p:nvPr/>
        </p:nvGrpSpPr>
        <p:grpSpPr>
          <a:xfrm>
            <a:off x="3944019" y="2438390"/>
            <a:ext cx="4490402" cy="3298453"/>
            <a:chOff x="3944019" y="2438390"/>
            <a:chExt cx="4490402" cy="3298453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0FAC6D1B-31BD-4A6B-AC43-FEE3A095C13C}"/>
                </a:ext>
              </a:extLst>
            </p:cNvPr>
            <p:cNvGrpSpPr/>
            <p:nvPr/>
          </p:nvGrpSpPr>
          <p:grpSpPr>
            <a:xfrm>
              <a:off x="3944019" y="2438392"/>
              <a:ext cx="4490402" cy="3298451"/>
              <a:chOff x="3944019" y="2438392"/>
              <a:chExt cx="4490402" cy="3298451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02DB8C9C-2C87-39D4-2525-812399810E64}"/>
                  </a:ext>
                </a:extLst>
              </p:cNvPr>
              <p:cNvGrpSpPr/>
              <p:nvPr/>
            </p:nvGrpSpPr>
            <p:grpSpPr>
              <a:xfrm>
                <a:off x="3944019" y="2438393"/>
                <a:ext cx="4490402" cy="3298450"/>
                <a:chOff x="3460274" y="2533643"/>
                <a:chExt cx="4490402" cy="3298450"/>
              </a:xfrm>
            </p:grpSpPr>
            <p:pic>
              <p:nvPicPr>
                <p:cNvPr id="38" name="Picture 37">
                  <a:extLst>
                    <a:ext uri="{FF2B5EF4-FFF2-40B4-BE49-F238E27FC236}">
                      <a16:creationId xmlns:a16="http://schemas.microsoft.com/office/drawing/2014/main" id="{7DE89B24-DB3F-0C7A-B38D-3735412482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l="32739" r="38772"/>
                <a:stretch/>
              </p:blipFill>
              <p:spPr>
                <a:xfrm>
                  <a:off x="3848100" y="2533644"/>
                  <a:ext cx="3238500" cy="3203199"/>
                </a:xfrm>
                <a:prstGeom prst="rect">
                  <a:avLst/>
                </a:prstGeom>
              </p:spPr>
            </p:pic>
            <p:pic>
              <p:nvPicPr>
                <p:cNvPr id="39" name="Picture 38">
                  <a:extLst>
                    <a:ext uri="{FF2B5EF4-FFF2-40B4-BE49-F238E27FC236}">
                      <a16:creationId xmlns:a16="http://schemas.microsoft.com/office/drawing/2014/main" id="{FE99FFD8-9C0D-79CB-CBCB-8D600F8A950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r="96588"/>
                <a:stretch/>
              </p:blipFill>
              <p:spPr>
                <a:xfrm>
                  <a:off x="3460274" y="2533643"/>
                  <a:ext cx="387826" cy="3203199"/>
                </a:xfrm>
                <a:prstGeom prst="rect">
                  <a:avLst/>
                </a:prstGeom>
              </p:spPr>
            </p:pic>
            <p:pic>
              <p:nvPicPr>
                <p:cNvPr id="40" name="Picture 39">
                  <a:extLst>
                    <a:ext uri="{FF2B5EF4-FFF2-40B4-BE49-F238E27FC236}">
                      <a16:creationId xmlns:a16="http://schemas.microsoft.com/office/drawing/2014/main" id="{55B6221F-45B5-5DBB-C8EC-68EE504619B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l="92399"/>
                <a:stretch/>
              </p:blipFill>
              <p:spPr>
                <a:xfrm>
                  <a:off x="7086600" y="2628894"/>
                  <a:ext cx="864076" cy="3203199"/>
                </a:xfrm>
                <a:prstGeom prst="rect">
                  <a:avLst/>
                </a:prstGeom>
              </p:spPr>
            </p:pic>
          </p:grpSp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D3558617-7FBB-8594-3966-1DDF332909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61713" r="9543"/>
              <a:stretch/>
            </p:blipFill>
            <p:spPr>
              <a:xfrm>
                <a:off x="4317358" y="2438392"/>
                <a:ext cx="3267473" cy="3203199"/>
              </a:xfrm>
              <a:prstGeom prst="rect">
                <a:avLst/>
              </a:prstGeom>
            </p:spPr>
          </p:pic>
        </p:grpSp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F3D08056-D07B-264B-6505-4C287B21B0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67764"/>
            <a:stretch/>
          </p:blipFill>
          <p:spPr>
            <a:xfrm>
              <a:off x="3944019" y="2438390"/>
              <a:ext cx="3664426" cy="3203199"/>
            </a:xfrm>
            <a:prstGeom prst="rect">
              <a:avLst/>
            </a:prstGeom>
          </p:spPr>
        </p:pic>
      </p:grpSp>
      <p:pic>
        <p:nvPicPr>
          <p:cNvPr id="41" name="Picture 40">
            <a:extLst>
              <a:ext uri="{FF2B5EF4-FFF2-40B4-BE49-F238E27FC236}">
                <a16:creationId xmlns:a16="http://schemas.microsoft.com/office/drawing/2014/main" id="{59E567E4-8821-A9B8-705D-FD58B1709C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5757" y="2723606"/>
            <a:ext cx="3238500" cy="2514862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C1253222-F739-7641-0C1B-29C40EF66A17}"/>
              </a:ext>
            </a:extLst>
          </p:cNvPr>
          <p:cNvSpPr/>
          <p:nvPr/>
        </p:nvSpPr>
        <p:spPr>
          <a:xfrm>
            <a:off x="3944018" y="2673607"/>
            <a:ext cx="3652078" cy="1130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A1C4356-8AF1-364E-E0DD-03F59E76DCAB}"/>
              </a:ext>
            </a:extLst>
          </p:cNvPr>
          <p:cNvSpPr/>
          <p:nvPr/>
        </p:nvSpPr>
        <p:spPr>
          <a:xfrm>
            <a:off x="3909496" y="3803908"/>
            <a:ext cx="483910" cy="3549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BE3BC54E-8022-40A4-051A-C4673F14567E}"/>
              </a:ext>
            </a:extLst>
          </p:cNvPr>
          <p:cNvSpPr/>
          <p:nvPr/>
        </p:nvSpPr>
        <p:spPr>
          <a:xfrm flipH="1">
            <a:off x="7595399" y="3789171"/>
            <a:ext cx="45719" cy="3549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817219D-2321-7C07-A6C5-B5E9DBCF24C5}"/>
              </a:ext>
            </a:extLst>
          </p:cNvPr>
          <p:cNvSpPr/>
          <p:nvPr/>
        </p:nvSpPr>
        <p:spPr>
          <a:xfrm>
            <a:off x="3944019" y="4131469"/>
            <a:ext cx="3660847" cy="107819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7759FAD-A44D-8705-4E44-D7E5876E69A9}"/>
              </a:ext>
            </a:extLst>
          </p:cNvPr>
          <p:cNvSpPr/>
          <p:nvPr/>
        </p:nvSpPr>
        <p:spPr>
          <a:xfrm>
            <a:off x="8201025" y="2871788"/>
            <a:ext cx="304800" cy="22546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B5513A6-09B1-F479-5FCA-7E455DF4E5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837" t="50656" r="362" b="20500"/>
          <a:stretch/>
        </p:blipFill>
        <p:spPr>
          <a:xfrm>
            <a:off x="8279296" y="3582537"/>
            <a:ext cx="204788" cy="9239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5FF7C7F-6552-0579-879D-D319CAB20A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591" t="35945" r="498" b="50971"/>
          <a:stretch/>
        </p:blipFill>
        <p:spPr>
          <a:xfrm rot="5400000">
            <a:off x="7724074" y="5298943"/>
            <a:ext cx="217250" cy="4191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3D2DD7A-90A4-D788-552E-2B681D67120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894" t="13438" r="745" b="77077"/>
          <a:stretch/>
        </p:blipFill>
        <p:spPr>
          <a:xfrm rot="5400000">
            <a:off x="7698835" y="2303106"/>
            <a:ext cx="157200" cy="308573"/>
          </a:xfrm>
          <a:prstGeom prst="rect">
            <a:avLst/>
          </a:prstGeom>
        </p:spPr>
      </p:pic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16411BC7-E626-7151-2A23-6FF38F812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F8500-7ED4-4CE7-9BB7-D04BE03DE616}" type="datetime1">
              <a:rPr lang="en-US" smtClean="0"/>
              <a:t>9/22/2026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565038"/>
      </p:ext>
    </p:extLst>
  </p:cSld>
  <p:clrMapOvr>
    <a:masterClrMapping/>
  </p:clrMapOvr>
  <p:transition>
    <p:fade/>
  </p:transition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>
            <a:extLst>
              <a:ext uri="{FF2B5EF4-FFF2-40B4-BE49-F238E27FC236}">
                <a16:creationId xmlns:a16="http://schemas.microsoft.com/office/drawing/2014/main" id="{BC112C30-0F0D-43CC-828C-4E23080A4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Study: Results</a:t>
            </a:r>
          </a:p>
        </p:txBody>
      </p:sp>
      <p:sp>
        <p:nvSpPr>
          <p:cNvPr id="19" name="Content Placeholder 1">
            <a:extLst>
              <a:ext uri="{FF2B5EF4-FFF2-40B4-BE49-F238E27FC236}">
                <a16:creationId xmlns:a16="http://schemas.microsoft.com/office/drawing/2014/main" id="{37E6CBC4-02A3-7179-2507-F93ADDD7E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Horizontal Eccentricities</a:t>
            </a:r>
          </a:p>
        </p:txBody>
      </p:sp>
      <p:sp>
        <p:nvSpPr>
          <p:cNvPr id="25" name="Footer Placeholder 24">
            <a:extLst>
              <a:ext uri="{FF2B5EF4-FFF2-40B4-BE49-F238E27FC236}">
                <a16:creationId xmlns:a16="http://schemas.microsoft.com/office/drawing/2014/main" id="{A6BCA72C-0042-2C25-5EFE-0FA0D9FA7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134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5C405A9-40A3-15C0-B093-9B8F50A906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024" y="2426679"/>
            <a:ext cx="11367452" cy="320319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44651BD-AC92-8916-C036-4E81CA2BAA58}"/>
              </a:ext>
            </a:extLst>
          </p:cNvPr>
          <p:cNvSpPr/>
          <p:nvPr/>
        </p:nvSpPr>
        <p:spPr>
          <a:xfrm>
            <a:off x="817448" y="2696177"/>
            <a:ext cx="3160270" cy="1076325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D346DA-7D76-4056-4619-C67EF461F623}"/>
              </a:ext>
            </a:extLst>
          </p:cNvPr>
          <p:cNvSpPr/>
          <p:nvPr/>
        </p:nvSpPr>
        <p:spPr>
          <a:xfrm>
            <a:off x="779348" y="4121863"/>
            <a:ext cx="3160270" cy="1076325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6573F3-16EA-6B9C-C3FB-45BA1762EBA9}"/>
              </a:ext>
            </a:extLst>
          </p:cNvPr>
          <p:cNvSpPr/>
          <p:nvPr/>
        </p:nvSpPr>
        <p:spPr>
          <a:xfrm>
            <a:off x="4072174" y="2696177"/>
            <a:ext cx="3160270" cy="1076325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21F9021-5DC2-68F5-F15F-D3357E046C13}"/>
              </a:ext>
            </a:extLst>
          </p:cNvPr>
          <p:cNvSpPr/>
          <p:nvPr/>
        </p:nvSpPr>
        <p:spPr>
          <a:xfrm>
            <a:off x="4129324" y="4121863"/>
            <a:ext cx="3160270" cy="1076325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50E6584-36D7-D938-0FD5-A91C37991C3D}"/>
              </a:ext>
            </a:extLst>
          </p:cNvPr>
          <p:cNvSpPr/>
          <p:nvPr/>
        </p:nvSpPr>
        <p:spPr>
          <a:xfrm>
            <a:off x="7374380" y="2696176"/>
            <a:ext cx="3160270" cy="1076325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06F215A-7957-1D6D-718B-A49E20D4B6B1}"/>
              </a:ext>
            </a:extLst>
          </p:cNvPr>
          <p:cNvSpPr/>
          <p:nvPr/>
        </p:nvSpPr>
        <p:spPr>
          <a:xfrm>
            <a:off x="7374380" y="4121862"/>
            <a:ext cx="3160270" cy="1076325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4E6A838-7423-4727-6650-130ADB4F0AE4}"/>
              </a:ext>
            </a:extLst>
          </p:cNvPr>
          <p:cNvSpPr/>
          <p:nvPr/>
        </p:nvSpPr>
        <p:spPr>
          <a:xfrm>
            <a:off x="6553840" y="3751563"/>
            <a:ext cx="370299" cy="370299"/>
          </a:xfrm>
          <a:prstGeom prst="ellipse">
            <a:avLst/>
          </a:prstGeom>
          <a:noFill/>
          <a:ln w="28575">
            <a:solidFill>
              <a:srgbClr val="990033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8A9D0B4-0CEF-E3EA-00E6-8365E3B44092}"/>
              </a:ext>
            </a:extLst>
          </p:cNvPr>
          <p:cNvSpPr/>
          <p:nvPr/>
        </p:nvSpPr>
        <p:spPr>
          <a:xfrm>
            <a:off x="2174333" y="3762033"/>
            <a:ext cx="370299" cy="370299"/>
          </a:xfrm>
          <a:prstGeom prst="ellipse">
            <a:avLst/>
          </a:prstGeom>
          <a:noFill/>
          <a:ln w="28575">
            <a:solidFill>
              <a:srgbClr val="990033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5F0F221-556B-7618-5F14-D882BD2CE98E}"/>
              </a:ext>
            </a:extLst>
          </p:cNvPr>
          <p:cNvSpPr/>
          <p:nvPr/>
        </p:nvSpPr>
        <p:spPr>
          <a:xfrm>
            <a:off x="4416853" y="3751564"/>
            <a:ext cx="370299" cy="370299"/>
          </a:xfrm>
          <a:prstGeom prst="ellipse">
            <a:avLst/>
          </a:prstGeom>
          <a:noFill/>
          <a:ln w="28575">
            <a:solidFill>
              <a:srgbClr val="000066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A4E3532-70F8-0DB5-0017-5FA8ADE08ADE}"/>
              </a:ext>
            </a:extLst>
          </p:cNvPr>
          <p:cNvSpPr/>
          <p:nvPr/>
        </p:nvSpPr>
        <p:spPr>
          <a:xfrm>
            <a:off x="8788614" y="3751562"/>
            <a:ext cx="370299" cy="370299"/>
          </a:xfrm>
          <a:prstGeom prst="ellipse">
            <a:avLst/>
          </a:prstGeom>
          <a:noFill/>
          <a:ln w="28575">
            <a:solidFill>
              <a:srgbClr val="000066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0D8C29-E870-EA3C-AAD4-A456E61788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777" y="2699651"/>
            <a:ext cx="9863063" cy="253132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D22DA45-3171-4345-F8D3-886E2355F202}"/>
              </a:ext>
            </a:extLst>
          </p:cNvPr>
          <p:cNvSpPr/>
          <p:nvPr/>
        </p:nvSpPr>
        <p:spPr>
          <a:xfrm>
            <a:off x="221773" y="2687299"/>
            <a:ext cx="10474981" cy="108233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E01F24C-5E44-B561-56E2-F56E10C90A82}"/>
              </a:ext>
            </a:extLst>
          </p:cNvPr>
          <p:cNvSpPr/>
          <p:nvPr/>
        </p:nvSpPr>
        <p:spPr>
          <a:xfrm>
            <a:off x="221772" y="4118534"/>
            <a:ext cx="10474981" cy="10763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C5A6340-ABF0-41B1-061F-F243D64CA628}"/>
              </a:ext>
            </a:extLst>
          </p:cNvPr>
          <p:cNvSpPr/>
          <p:nvPr/>
        </p:nvSpPr>
        <p:spPr>
          <a:xfrm>
            <a:off x="295437" y="3760296"/>
            <a:ext cx="483910" cy="3549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D61A80C-510A-8A8B-432D-5654668AB3AC}"/>
              </a:ext>
            </a:extLst>
          </p:cNvPr>
          <p:cNvSpPr/>
          <p:nvPr/>
        </p:nvSpPr>
        <p:spPr>
          <a:xfrm>
            <a:off x="3985320" y="3775810"/>
            <a:ext cx="89556" cy="3549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99317ED-D869-869B-8EB1-7DA713D4B0DA}"/>
              </a:ext>
            </a:extLst>
          </p:cNvPr>
          <p:cNvSpPr/>
          <p:nvPr/>
        </p:nvSpPr>
        <p:spPr>
          <a:xfrm>
            <a:off x="7277443" y="3757429"/>
            <a:ext cx="89556" cy="3549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0ABE5B7-D280-AA3C-3931-3D07055ECCED}"/>
              </a:ext>
            </a:extLst>
          </p:cNvPr>
          <p:cNvSpPr/>
          <p:nvPr/>
        </p:nvSpPr>
        <p:spPr>
          <a:xfrm>
            <a:off x="11431186" y="2699651"/>
            <a:ext cx="304800" cy="22546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0FDC07D0-E439-AD62-31E9-9748E307D9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837" t="50656" r="362" b="20500"/>
          <a:stretch/>
        </p:blipFill>
        <p:spPr>
          <a:xfrm>
            <a:off x="11509457" y="3410400"/>
            <a:ext cx="204788" cy="92392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C297A88-52BB-1FD2-F40D-AE502834A26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591" t="35945" r="498" b="50971"/>
          <a:stretch/>
        </p:blipFill>
        <p:spPr>
          <a:xfrm rot="5400000">
            <a:off x="10954235" y="5126806"/>
            <a:ext cx="217250" cy="41910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BF24330-CBF8-8540-2867-455E11291E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894" t="13438" r="745" b="77077"/>
          <a:stretch/>
        </p:blipFill>
        <p:spPr>
          <a:xfrm rot="5400000">
            <a:off x="10928995" y="2193793"/>
            <a:ext cx="157200" cy="308573"/>
          </a:xfrm>
          <a:prstGeom prst="rect">
            <a:avLst/>
          </a:prstGeom>
        </p:spPr>
      </p:pic>
      <p:sp>
        <p:nvSpPr>
          <p:cNvPr id="31" name="Date Placeholder 30">
            <a:extLst>
              <a:ext uri="{FF2B5EF4-FFF2-40B4-BE49-F238E27FC236}">
                <a16:creationId xmlns:a16="http://schemas.microsoft.com/office/drawing/2014/main" id="{290DAB07-4E40-1C8F-FE41-4010BA51E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F4D68-198A-4E8C-8D29-621F416BE005}" type="datetime1">
              <a:rPr lang="en-US" smtClean="0"/>
              <a:t>9/22/2026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9929A5-5F2F-5358-E1D1-D4CE125C41A4}"/>
              </a:ext>
            </a:extLst>
          </p:cNvPr>
          <p:cNvCxnSpPr>
            <a:cxnSpLocks/>
          </p:cNvCxnSpPr>
          <p:nvPr/>
        </p:nvCxnSpPr>
        <p:spPr>
          <a:xfrm flipH="1">
            <a:off x="3963737" y="2276475"/>
            <a:ext cx="33979" cy="369570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600E347-10FC-7E75-26E3-114D93BAB50C}"/>
              </a:ext>
            </a:extLst>
          </p:cNvPr>
          <p:cNvCxnSpPr>
            <a:cxnSpLocks/>
          </p:cNvCxnSpPr>
          <p:nvPr/>
        </p:nvCxnSpPr>
        <p:spPr>
          <a:xfrm flipH="1">
            <a:off x="7269874" y="2285255"/>
            <a:ext cx="33979" cy="369570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9521320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2281944A-164C-1BE7-A7AB-BAB422AFA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Study: Results</a:t>
            </a:r>
          </a:p>
        </p:txBody>
      </p:sp>
      <p:sp>
        <p:nvSpPr>
          <p:cNvPr id="19" name="Content Placeholder 1">
            <a:extLst>
              <a:ext uri="{FF2B5EF4-FFF2-40B4-BE49-F238E27FC236}">
                <a16:creationId xmlns:a16="http://schemas.microsoft.com/office/drawing/2014/main" id="{37E6CBC4-02A3-7179-2507-F93ADDD7E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Vertical Eccentricities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72D7B7A-1CD1-F33E-7B74-6A877268E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135</a:t>
            </a:fld>
            <a:endParaRPr lang="en-US" dirty="0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106B8089-3A03-C67E-002D-BA9B5885AB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024" y="2426679"/>
            <a:ext cx="11367452" cy="3203199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F20B1263-5EE5-195C-4519-09D26113722F}"/>
              </a:ext>
            </a:extLst>
          </p:cNvPr>
          <p:cNvSpPr/>
          <p:nvPr/>
        </p:nvSpPr>
        <p:spPr>
          <a:xfrm>
            <a:off x="817448" y="2696177"/>
            <a:ext cx="3160270" cy="1076325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EFC0AB8-B0E1-DE79-4B48-55757247CDF1}"/>
              </a:ext>
            </a:extLst>
          </p:cNvPr>
          <p:cNvSpPr/>
          <p:nvPr/>
        </p:nvSpPr>
        <p:spPr>
          <a:xfrm>
            <a:off x="779348" y="4121863"/>
            <a:ext cx="3160270" cy="1076325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227BB61-3DBC-4E0F-ADDA-AF0CFD1FC9BA}"/>
              </a:ext>
            </a:extLst>
          </p:cNvPr>
          <p:cNvSpPr/>
          <p:nvPr/>
        </p:nvSpPr>
        <p:spPr>
          <a:xfrm>
            <a:off x="4072174" y="2696177"/>
            <a:ext cx="3160270" cy="1076325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D2F5F21-057C-DB72-5E28-F643EA0CB8B7}"/>
              </a:ext>
            </a:extLst>
          </p:cNvPr>
          <p:cNvSpPr/>
          <p:nvPr/>
        </p:nvSpPr>
        <p:spPr>
          <a:xfrm>
            <a:off x="4129324" y="4121863"/>
            <a:ext cx="3160270" cy="1076325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E469317-BA8D-9CDA-03F5-CDE5AEC9F4B2}"/>
              </a:ext>
            </a:extLst>
          </p:cNvPr>
          <p:cNvSpPr/>
          <p:nvPr/>
        </p:nvSpPr>
        <p:spPr>
          <a:xfrm>
            <a:off x="7374380" y="2696176"/>
            <a:ext cx="3160270" cy="1076325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F0D344C-AB08-C270-7F93-49C378258E00}"/>
              </a:ext>
            </a:extLst>
          </p:cNvPr>
          <p:cNvSpPr/>
          <p:nvPr/>
        </p:nvSpPr>
        <p:spPr>
          <a:xfrm>
            <a:off x="7374380" y="4121862"/>
            <a:ext cx="3160270" cy="1076325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DF26E8ED-1944-F393-693A-5CDF1BA12CF4}"/>
              </a:ext>
            </a:extLst>
          </p:cNvPr>
          <p:cNvSpPr/>
          <p:nvPr/>
        </p:nvSpPr>
        <p:spPr>
          <a:xfrm>
            <a:off x="6553840" y="3751563"/>
            <a:ext cx="370299" cy="370299"/>
          </a:xfrm>
          <a:prstGeom prst="ellipse">
            <a:avLst/>
          </a:prstGeom>
          <a:noFill/>
          <a:ln w="28575">
            <a:solidFill>
              <a:srgbClr val="990033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465B44B9-83A1-83D1-CE83-029E1A4C3146}"/>
              </a:ext>
            </a:extLst>
          </p:cNvPr>
          <p:cNvSpPr/>
          <p:nvPr/>
        </p:nvSpPr>
        <p:spPr>
          <a:xfrm>
            <a:off x="2174333" y="3762033"/>
            <a:ext cx="370299" cy="370299"/>
          </a:xfrm>
          <a:prstGeom prst="ellipse">
            <a:avLst/>
          </a:prstGeom>
          <a:noFill/>
          <a:ln w="28575">
            <a:solidFill>
              <a:srgbClr val="990033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ACC140DC-FF21-DEE4-A151-155955F9D9A6}"/>
              </a:ext>
            </a:extLst>
          </p:cNvPr>
          <p:cNvSpPr/>
          <p:nvPr/>
        </p:nvSpPr>
        <p:spPr>
          <a:xfrm>
            <a:off x="4416853" y="3751564"/>
            <a:ext cx="370299" cy="370299"/>
          </a:xfrm>
          <a:prstGeom prst="ellipse">
            <a:avLst/>
          </a:prstGeom>
          <a:noFill/>
          <a:ln w="28575">
            <a:solidFill>
              <a:srgbClr val="000066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D36DA1C1-52B5-3B75-CECB-A84F3050D4FB}"/>
              </a:ext>
            </a:extLst>
          </p:cNvPr>
          <p:cNvSpPr/>
          <p:nvPr/>
        </p:nvSpPr>
        <p:spPr>
          <a:xfrm>
            <a:off x="8788614" y="3751562"/>
            <a:ext cx="370299" cy="370299"/>
          </a:xfrm>
          <a:prstGeom prst="ellipse">
            <a:avLst/>
          </a:prstGeom>
          <a:noFill/>
          <a:ln w="28575">
            <a:solidFill>
              <a:srgbClr val="000066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DB1F8F9D-A1C5-75C6-6343-83A9E5975B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777" y="2699651"/>
            <a:ext cx="9863063" cy="2531323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B7A14E1-CD0A-6513-EC9A-E09CD0C4A5BB}"/>
              </a:ext>
            </a:extLst>
          </p:cNvPr>
          <p:cNvSpPr/>
          <p:nvPr/>
        </p:nvSpPr>
        <p:spPr>
          <a:xfrm>
            <a:off x="808419" y="2694272"/>
            <a:ext cx="1375738" cy="10729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18EC79C-C60E-9B5D-7E7D-792A6565F300}"/>
              </a:ext>
            </a:extLst>
          </p:cNvPr>
          <p:cNvSpPr/>
          <p:nvPr/>
        </p:nvSpPr>
        <p:spPr>
          <a:xfrm>
            <a:off x="800935" y="4118534"/>
            <a:ext cx="1383222" cy="102146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9E7F487-BE43-FF7C-10EA-3A36A185C5E1}"/>
              </a:ext>
            </a:extLst>
          </p:cNvPr>
          <p:cNvSpPr/>
          <p:nvPr/>
        </p:nvSpPr>
        <p:spPr>
          <a:xfrm>
            <a:off x="2536203" y="2702271"/>
            <a:ext cx="1422663" cy="10729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09EEA6D-0004-E875-880D-05F15174989A}"/>
              </a:ext>
            </a:extLst>
          </p:cNvPr>
          <p:cNvSpPr/>
          <p:nvPr/>
        </p:nvSpPr>
        <p:spPr>
          <a:xfrm>
            <a:off x="2544632" y="4123739"/>
            <a:ext cx="1383222" cy="10214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9DB8C9B9-D1A0-8880-9630-A5EB492F3A34}"/>
              </a:ext>
            </a:extLst>
          </p:cNvPr>
          <p:cNvSpPr/>
          <p:nvPr/>
        </p:nvSpPr>
        <p:spPr>
          <a:xfrm>
            <a:off x="4105979" y="2685759"/>
            <a:ext cx="1385073" cy="108674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403DF8E7-3A73-FA80-455F-97F9CA0A6517}"/>
              </a:ext>
            </a:extLst>
          </p:cNvPr>
          <p:cNvSpPr/>
          <p:nvPr/>
        </p:nvSpPr>
        <p:spPr>
          <a:xfrm>
            <a:off x="4098496" y="4127128"/>
            <a:ext cx="1392556" cy="100435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4BF235F-166E-E168-78C1-E1E374C519F6}"/>
              </a:ext>
            </a:extLst>
          </p:cNvPr>
          <p:cNvSpPr/>
          <p:nvPr/>
        </p:nvSpPr>
        <p:spPr>
          <a:xfrm>
            <a:off x="5842193" y="2693757"/>
            <a:ext cx="1414234" cy="10763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0085CB68-810C-4DD3-7E1C-0AA10E378E87}"/>
              </a:ext>
            </a:extLst>
          </p:cNvPr>
          <p:cNvSpPr/>
          <p:nvPr/>
        </p:nvSpPr>
        <p:spPr>
          <a:xfrm>
            <a:off x="5842193" y="4115226"/>
            <a:ext cx="1383222" cy="10214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AF464752-24C9-AB67-5F4F-5211B23261F9}"/>
              </a:ext>
            </a:extLst>
          </p:cNvPr>
          <p:cNvSpPr/>
          <p:nvPr/>
        </p:nvSpPr>
        <p:spPr>
          <a:xfrm>
            <a:off x="7406968" y="2702865"/>
            <a:ext cx="1375738" cy="10672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DD2A97E3-9770-EBF8-F31A-B5ADA564521D}"/>
              </a:ext>
            </a:extLst>
          </p:cNvPr>
          <p:cNvSpPr/>
          <p:nvPr/>
        </p:nvSpPr>
        <p:spPr>
          <a:xfrm>
            <a:off x="7399484" y="4127127"/>
            <a:ext cx="1383222" cy="102146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D32F610B-9AE4-0C60-2B40-604264DD2AC3}"/>
              </a:ext>
            </a:extLst>
          </p:cNvPr>
          <p:cNvSpPr/>
          <p:nvPr/>
        </p:nvSpPr>
        <p:spPr>
          <a:xfrm>
            <a:off x="9147686" y="2710864"/>
            <a:ext cx="1409729" cy="105921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C881EA48-DD14-6B62-2646-C053FA7C2867}"/>
              </a:ext>
            </a:extLst>
          </p:cNvPr>
          <p:cNvSpPr/>
          <p:nvPr/>
        </p:nvSpPr>
        <p:spPr>
          <a:xfrm>
            <a:off x="9147686" y="4127128"/>
            <a:ext cx="1383222" cy="10214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63A0A9-62F7-7081-3EEA-91C62B2A34EE}"/>
              </a:ext>
            </a:extLst>
          </p:cNvPr>
          <p:cNvSpPr/>
          <p:nvPr/>
        </p:nvSpPr>
        <p:spPr>
          <a:xfrm>
            <a:off x="11431186" y="2699651"/>
            <a:ext cx="304800" cy="22546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13A082-8E67-9A6D-D075-4004C2C4D94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837" t="50656" r="362" b="20500"/>
          <a:stretch/>
        </p:blipFill>
        <p:spPr>
          <a:xfrm>
            <a:off x="11509457" y="3410400"/>
            <a:ext cx="204788" cy="92392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F3D316E-7656-23E0-8743-46F650B14C11}"/>
              </a:ext>
            </a:extLst>
          </p:cNvPr>
          <p:cNvCxnSpPr>
            <a:cxnSpLocks/>
          </p:cNvCxnSpPr>
          <p:nvPr/>
        </p:nvCxnSpPr>
        <p:spPr>
          <a:xfrm flipH="1">
            <a:off x="3963737" y="2276475"/>
            <a:ext cx="33979" cy="369570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7B93C28-AE33-66F9-03CB-D46D5FBC75E4}"/>
              </a:ext>
            </a:extLst>
          </p:cNvPr>
          <p:cNvCxnSpPr>
            <a:cxnSpLocks/>
          </p:cNvCxnSpPr>
          <p:nvPr/>
        </p:nvCxnSpPr>
        <p:spPr>
          <a:xfrm flipH="1">
            <a:off x="7269874" y="2285255"/>
            <a:ext cx="33979" cy="369570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AB7AE353-46D2-1748-E5B2-3B519482611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591" t="35945" r="498" b="50971"/>
          <a:stretch/>
        </p:blipFill>
        <p:spPr>
          <a:xfrm rot="5400000">
            <a:off x="10954235" y="5126806"/>
            <a:ext cx="217250" cy="41910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0AD468C-C38D-7C96-A920-E1BE203295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894" t="13438" r="745" b="77077"/>
          <a:stretch/>
        </p:blipFill>
        <p:spPr>
          <a:xfrm rot="5400000">
            <a:off x="10928995" y="2193793"/>
            <a:ext cx="157200" cy="308573"/>
          </a:xfrm>
          <a:prstGeom prst="rect">
            <a:avLst/>
          </a:prstGeom>
        </p:spPr>
      </p:pic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ED14DBDC-1DE8-2EF6-C03C-913A8DEC1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7369C-0C6F-47A0-81A2-9A203FC5955B}" type="datetime1">
              <a:rPr lang="en-US" smtClean="0"/>
              <a:t>9/22/2026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228257"/>
      </p:ext>
    </p:extLst>
  </p:cSld>
  <p:clrMapOvr>
    <a:masterClrMapping/>
  </p:clrMapOvr>
  <p:transition>
    <p:fade/>
  </p:transition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26">
            <a:extLst>
              <a:ext uri="{FF2B5EF4-FFF2-40B4-BE49-F238E27FC236}">
                <a16:creationId xmlns:a16="http://schemas.microsoft.com/office/drawing/2014/main" id="{2FA9629C-03D9-7EAB-A9C1-FE3122167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Study: Results</a:t>
            </a:r>
          </a:p>
        </p:txBody>
      </p:sp>
      <p:sp>
        <p:nvSpPr>
          <p:cNvPr id="19" name="Content Placeholder 1">
            <a:extLst>
              <a:ext uri="{FF2B5EF4-FFF2-40B4-BE49-F238E27FC236}">
                <a16:creationId xmlns:a16="http://schemas.microsoft.com/office/drawing/2014/main" id="{37E6CBC4-02A3-7179-2507-F93ADDD7E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Diagonal Eccentricities</a:t>
            </a:r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A5966DEA-6AA4-298C-B69C-8F292CB8A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136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594DCDD-3127-3831-1D74-3005A94CD4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024" y="2426679"/>
            <a:ext cx="11367452" cy="320319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6392390-99C6-09CC-2B15-9DF3B72183FB}"/>
              </a:ext>
            </a:extLst>
          </p:cNvPr>
          <p:cNvSpPr/>
          <p:nvPr/>
        </p:nvSpPr>
        <p:spPr>
          <a:xfrm>
            <a:off x="817448" y="2696177"/>
            <a:ext cx="3160270" cy="1076325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E0A76D3-ECAB-A86C-10C0-A882FC104212}"/>
              </a:ext>
            </a:extLst>
          </p:cNvPr>
          <p:cNvSpPr/>
          <p:nvPr/>
        </p:nvSpPr>
        <p:spPr>
          <a:xfrm>
            <a:off x="779348" y="4121863"/>
            <a:ext cx="3160270" cy="1076325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3E77358-5450-758F-B765-AA8BB18B445E}"/>
              </a:ext>
            </a:extLst>
          </p:cNvPr>
          <p:cNvSpPr/>
          <p:nvPr/>
        </p:nvSpPr>
        <p:spPr>
          <a:xfrm>
            <a:off x="4072174" y="2696177"/>
            <a:ext cx="3160270" cy="1076325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E8455F5-0D90-1EDD-413E-7F1D333DB9BD}"/>
              </a:ext>
            </a:extLst>
          </p:cNvPr>
          <p:cNvSpPr/>
          <p:nvPr/>
        </p:nvSpPr>
        <p:spPr>
          <a:xfrm>
            <a:off x="4129324" y="4121863"/>
            <a:ext cx="3160270" cy="1076325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6A33D3-3BFE-3D66-B29F-D6077C62C886}"/>
              </a:ext>
            </a:extLst>
          </p:cNvPr>
          <p:cNvSpPr/>
          <p:nvPr/>
        </p:nvSpPr>
        <p:spPr>
          <a:xfrm>
            <a:off x="7374380" y="2696176"/>
            <a:ext cx="3160270" cy="1076325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8697A29-578F-CBB4-4742-CDF7233DFCD2}"/>
              </a:ext>
            </a:extLst>
          </p:cNvPr>
          <p:cNvSpPr/>
          <p:nvPr/>
        </p:nvSpPr>
        <p:spPr>
          <a:xfrm>
            <a:off x="7374380" y="4121862"/>
            <a:ext cx="3160270" cy="1076325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D9E15D5-0DDA-918E-951A-D05947ABC4A0}"/>
              </a:ext>
            </a:extLst>
          </p:cNvPr>
          <p:cNvSpPr/>
          <p:nvPr/>
        </p:nvSpPr>
        <p:spPr>
          <a:xfrm>
            <a:off x="6553840" y="3751563"/>
            <a:ext cx="370299" cy="370299"/>
          </a:xfrm>
          <a:prstGeom prst="ellipse">
            <a:avLst/>
          </a:prstGeom>
          <a:noFill/>
          <a:ln w="28575">
            <a:solidFill>
              <a:srgbClr val="990033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16AC7FE-E0AE-6DE2-9B7C-DBEFC0A7F21E}"/>
              </a:ext>
            </a:extLst>
          </p:cNvPr>
          <p:cNvSpPr/>
          <p:nvPr/>
        </p:nvSpPr>
        <p:spPr>
          <a:xfrm>
            <a:off x="2174333" y="3762033"/>
            <a:ext cx="370299" cy="370299"/>
          </a:xfrm>
          <a:prstGeom prst="ellipse">
            <a:avLst/>
          </a:prstGeom>
          <a:noFill/>
          <a:ln w="28575">
            <a:solidFill>
              <a:srgbClr val="990033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C712113-9CCD-A73D-F58C-D7AA81D9D0CA}"/>
              </a:ext>
            </a:extLst>
          </p:cNvPr>
          <p:cNvSpPr/>
          <p:nvPr/>
        </p:nvSpPr>
        <p:spPr>
          <a:xfrm>
            <a:off x="4416853" y="3751564"/>
            <a:ext cx="370299" cy="370299"/>
          </a:xfrm>
          <a:prstGeom prst="ellipse">
            <a:avLst/>
          </a:prstGeom>
          <a:noFill/>
          <a:ln w="28575">
            <a:solidFill>
              <a:srgbClr val="000066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2C9C127-5EBA-5D49-7741-FF9ABF786ECE}"/>
              </a:ext>
            </a:extLst>
          </p:cNvPr>
          <p:cNvSpPr/>
          <p:nvPr/>
        </p:nvSpPr>
        <p:spPr>
          <a:xfrm>
            <a:off x="8788614" y="3751562"/>
            <a:ext cx="370299" cy="370299"/>
          </a:xfrm>
          <a:prstGeom prst="ellipse">
            <a:avLst/>
          </a:prstGeom>
          <a:noFill/>
          <a:ln w="28575">
            <a:solidFill>
              <a:srgbClr val="000066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ACA4283-AFD4-934B-8424-FBE1CDC14D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777" y="2699651"/>
            <a:ext cx="9863063" cy="253132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B0C6DC0-30FA-9AE8-E80D-C909972254FE}"/>
              </a:ext>
            </a:extLst>
          </p:cNvPr>
          <p:cNvSpPr/>
          <p:nvPr/>
        </p:nvSpPr>
        <p:spPr>
          <a:xfrm>
            <a:off x="11431186" y="2699651"/>
            <a:ext cx="304800" cy="22546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CA4BA43-8459-7DC6-CD75-79AFBE2D00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837" t="50656" r="362" b="20500"/>
          <a:stretch/>
        </p:blipFill>
        <p:spPr>
          <a:xfrm>
            <a:off x="11509457" y="3410400"/>
            <a:ext cx="204788" cy="923925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53AADFD-C6C9-AA5C-F88B-1F92A25B039E}"/>
              </a:ext>
            </a:extLst>
          </p:cNvPr>
          <p:cNvCxnSpPr>
            <a:cxnSpLocks/>
          </p:cNvCxnSpPr>
          <p:nvPr/>
        </p:nvCxnSpPr>
        <p:spPr>
          <a:xfrm flipH="1">
            <a:off x="3963737" y="2276475"/>
            <a:ext cx="33979" cy="369570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F016BF7-302E-D291-FCD9-89224341D343}"/>
              </a:ext>
            </a:extLst>
          </p:cNvPr>
          <p:cNvCxnSpPr>
            <a:cxnSpLocks/>
          </p:cNvCxnSpPr>
          <p:nvPr/>
        </p:nvCxnSpPr>
        <p:spPr>
          <a:xfrm flipH="1">
            <a:off x="7269874" y="2285255"/>
            <a:ext cx="33979" cy="369570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ED393C41-1E10-3E3F-50DA-CEAA995CA7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591" t="35945" r="498" b="50971"/>
          <a:stretch/>
        </p:blipFill>
        <p:spPr>
          <a:xfrm rot="5400000">
            <a:off x="10954235" y="5126806"/>
            <a:ext cx="217250" cy="41910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69CD022-1BBA-AA26-F784-4247E96CE5D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894" t="13438" r="745" b="77077"/>
          <a:stretch/>
        </p:blipFill>
        <p:spPr>
          <a:xfrm rot="5400000">
            <a:off x="10928995" y="2193793"/>
            <a:ext cx="157200" cy="308573"/>
          </a:xfrm>
          <a:prstGeom prst="rect">
            <a:avLst/>
          </a:prstGeom>
        </p:spPr>
      </p:pic>
      <p:sp>
        <p:nvSpPr>
          <p:cNvPr id="28" name="Date Placeholder 27">
            <a:extLst>
              <a:ext uri="{FF2B5EF4-FFF2-40B4-BE49-F238E27FC236}">
                <a16:creationId xmlns:a16="http://schemas.microsoft.com/office/drawing/2014/main" id="{43A18ADD-D67C-9B96-B0E7-A31F4BD3F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A34F7-6D70-4C2D-9856-B0FA8D4E7335}" type="datetime1">
              <a:rPr lang="en-US" smtClean="0"/>
              <a:t>9/22/2026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208237"/>
      </p:ext>
    </p:extLst>
  </p:cSld>
  <p:clrMapOvr>
    <a:masterClrMapping/>
  </p:clrMapOvr>
  <p:transition>
    <p:fade/>
  </p:transition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30">
            <a:extLst>
              <a:ext uri="{FF2B5EF4-FFF2-40B4-BE49-F238E27FC236}">
                <a16:creationId xmlns:a16="http://schemas.microsoft.com/office/drawing/2014/main" id="{3168A9F8-3B5A-4CAA-3C9E-AC8AFEA9D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Study: Results</a:t>
            </a:r>
          </a:p>
        </p:txBody>
      </p:sp>
      <p:sp>
        <p:nvSpPr>
          <p:cNvPr id="19" name="Content Placeholder 1">
            <a:extLst>
              <a:ext uri="{FF2B5EF4-FFF2-40B4-BE49-F238E27FC236}">
                <a16:creationId xmlns:a16="http://schemas.microsoft.com/office/drawing/2014/main" id="{37E6CBC4-02A3-7179-2507-F93ADDD7E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Consistent results along viewing conditions</a:t>
            </a:r>
          </a:p>
        </p:txBody>
      </p:sp>
      <p:sp>
        <p:nvSpPr>
          <p:cNvPr id="28" name="Footer Placeholder 27">
            <a:extLst>
              <a:ext uri="{FF2B5EF4-FFF2-40B4-BE49-F238E27FC236}">
                <a16:creationId xmlns:a16="http://schemas.microsoft.com/office/drawing/2014/main" id="{72F9D556-9AD0-0B70-1819-AB5371E97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137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594DCDD-3127-3831-1D74-3005A94CD4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024" y="2426679"/>
            <a:ext cx="11367452" cy="320319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6392390-99C6-09CC-2B15-9DF3B72183FB}"/>
              </a:ext>
            </a:extLst>
          </p:cNvPr>
          <p:cNvSpPr/>
          <p:nvPr/>
        </p:nvSpPr>
        <p:spPr>
          <a:xfrm>
            <a:off x="817448" y="2696177"/>
            <a:ext cx="3160270" cy="1076325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E0A76D3-ECAB-A86C-10C0-A882FC104212}"/>
              </a:ext>
            </a:extLst>
          </p:cNvPr>
          <p:cNvSpPr/>
          <p:nvPr/>
        </p:nvSpPr>
        <p:spPr>
          <a:xfrm>
            <a:off x="779348" y="4121863"/>
            <a:ext cx="3160270" cy="1076325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3E77358-5450-758F-B765-AA8BB18B445E}"/>
              </a:ext>
            </a:extLst>
          </p:cNvPr>
          <p:cNvSpPr/>
          <p:nvPr/>
        </p:nvSpPr>
        <p:spPr>
          <a:xfrm>
            <a:off x="4072174" y="2696177"/>
            <a:ext cx="3160270" cy="1076325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E8455F5-0D90-1EDD-413E-7F1D333DB9BD}"/>
              </a:ext>
            </a:extLst>
          </p:cNvPr>
          <p:cNvSpPr/>
          <p:nvPr/>
        </p:nvSpPr>
        <p:spPr>
          <a:xfrm>
            <a:off x="4129324" y="4121863"/>
            <a:ext cx="3160270" cy="1076325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6A33D3-3BFE-3D66-B29F-D6077C62C886}"/>
              </a:ext>
            </a:extLst>
          </p:cNvPr>
          <p:cNvSpPr/>
          <p:nvPr/>
        </p:nvSpPr>
        <p:spPr>
          <a:xfrm>
            <a:off x="7374380" y="2696176"/>
            <a:ext cx="3160270" cy="1076325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8697A29-578F-CBB4-4742-CDF7233DFCD2}"/>
              </a:ext>
            </a:extLst>
          </p:cNvPr>
          <p:cNvSpPr/>
          <p:nvPr/>
        </p:nvSpPr>
        <p:spPr>
          <a:xfrm>
            <a:off x="7374380" y="4121862"/>
            <a:ext cx="3160270" cy="1076325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D9E15D5-0DDA-918E-951A-D05947ABC4A0}"/>
              </a:ext>
            </a:extLst>
          </p:cNvPr>
          <p:cNvSpPr/>
          <p:nvPr/>
        </p:nvSpPr>
        <p:spPr>
          <a:xfrm>
            <a:off x="6553840" y="3751563"/>
            <a:ext cx="370299" cy="370299"/>
          </a:xfrm>
          <a:prstGeom prst="ellipse">
            <a:avLst/>
          </a:prstGeom>
          <a:noFill/>
          <a:ln w="28575">
            <a:solidFill>
              <a:srgbClr val="990033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16AC7FE-E0AE-6DE2-9B7C-DBEFC0A7F21E}"/>
              </a:ext>
            </a:extLst>
          </p:cNvPr>
          <p:cNvSpPr/>
          <p:nvPr/>
        </p:nvSpPr>
        <p:spPr>
          <a:xfrm>
            <a:off x="2174333" y="3762033"/>
            <a:ext cx="370299" cy="370299"/>
          </a:xfrm>
          <a:prstGeom prst="ellipse">
            <a:avLst/>
          </a:prstGeom>
          <a:noFill/>
          <a:ln w="28575">
            <a:solidFill>
              <a:srgbClr val="990033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C712113-9CCD-A73D-F58C-D7AA81D9D0CA}"/>
              </a:ext>
            </a:extLst>
          </p:cNvPr>
          <p:cNvSpPr/>
          <p:nvPr/>
        </p:nvSpPr>
        <p:spPr>
          <a:xfrm>
            <a:off x="4416853" y="3751564"/>
            <a:ext cx="370299" cy="370299"/>
          </a:xfrm>
          <a:prstGeom prst="ellipse">
            <a:avLst/>
          </a:prstGeom>
          <a:noFill/>
          <a:ln w="28575">
            <a:solidFill>
              <a:srgbClr val="000066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2C9C127-5EBA-5D49-7741-FF9ABF786ECE}"/>
              </a:ext>
            </a:extLst>
          </p:cNvPr>
          <p:cNvSpPr/>
          <p:nvPr/>
        </p:nvSpPr>
        <p:spPr>
          <a:xfrm>
            <a:off x="8788614" y="3751562"/>
            <a:ext cx="370299" cy="370299"/>
          </a:xfrm>
          <a:prstGeom prst="ellipse">
            <a:avLst/>
          </a:prstGeom>
          <a:noFill/>
          <a:ln w="28575">
            <a:solidFill>
              <a:srgbClr val="000066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ACA4283-AFD4-934B-8424-FBE1CDC14D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777" y="2699651"/>
            <a:ext cx="9863063" cy="2531323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E6A2D19A-39A8-1E5D-75F3-C59E1088B1A6}"/>
              </a:ext>
            </a:extLst>
          </p:cNvPr>
          <p:cNvSpPr/>
          <p:nvPr/>
        </p:nvSpPr>
        <p:spPr>
          <a:xfrm>
            <a:off x="6553840" y="3751564"/>
            <a:ext cx="370299" cy="370299"/>
          </a:xfrm>
          <a:prstGeom prst="ellipse">
            <a:avLst/>
          </a:prstGeom>
          <a:noFill/>
          <a:ln w="28575">
            <a:solidFill>
              <a:srgbClr val="990033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36809E3-7FD7-6544-A7C1-2F5A9358D127}"/>
              </a:ext>
            </a:extLst>
          </p:cNvPr>
          <p:cNvSpPr/>
          <p:nvPr/>
        </p:nvSpPr>
        <p:spPr>
          <a:xfrm>
            <a:off x="2171911" y="3762032"/>
            <a:ext cx="370299" cy="370299"/>
          </a:xfrm>
          <a:prstGeom prst="ellipse">
            <a:avLst/>
          </a:prstGeom>
          <a:noFill/>
          <a:ln w="28575">
            <a:solidFill>
              <a:srgbClr val="990033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B636497-7AE5-A562-E6E1-18AB1F78AC65}"/>
              </a:ext>
            </a:extLst>
          </p:cNvPr>
          <p:cNvSpPr/>
          <p:nvPr/>
        </p:nvSpPr>
        <p:spPr>
          <a:xfrm>
            <a:off x="4416853" y="3751564"/>
            <a:ext cx="370299" cy="370299"/>
          </a:xfrm>
          <a:prstGeom prst="ellipse">
            <a:avLst/>
          </a:prstGeom>
          <a:noFill/>
          <a:ln w="28575">
            <a:solidFill>
              <a:srgbClr val="000066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67091B9-F857-3C2D-6EA4-000BA6E03A4C}"/>
              </a:ext>
            </a:extLst>
          </p:cNvPr>
          <p:cNvSpPr/>
          <p:nvPr/>
        </p:nvSpPr>
        <p:spPr>
          <a:xfrm>
            <a:off x="8784691" y="3772501"/>
            <a:ext cx="370299" cy="370299"/>
          </a:xfrm>
          <a:prstGeom prst="ellipse">
            <a:avLst/>
          </a:prstGeom>
          <a:noFill/>
          <a:ln w="28575">
            <a:solidFill>
              <a:srgbClr val="000066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3AD40D3-93B0-460B-399C-4F4E69A983E8}"/>
              </a:ext>
            </a:extLst>
          </p:cNvPr>
          <p:cNvSpPr/>
          <p:nvPr/>
        </p:nvSpPr>
        <p:spPr>
          <a:xfrm>
            <a:off x="11431186" y="2699651"/>
            <a:ext cx="304800" cy="22546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6E6344B-8E36-ECDE-1A65-E5AC5BD8FB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837" t="50656" r="362" b="20500"/>
          <a:stretch/>
        </p:blipFill>
        <p:spPr>
          <a:xfrm>
            <a:off x="11509457" y="3410400"/>
            <a:ext cx="204788" cy="92392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F67677B-A186-EDEB-BA90-680A57F5BF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591" t="35945" r="498" b="50971"/>
          <a:stretch/>
        </p:blipFill>
        <p:spPr>
          <a:xfrm rot="5400000">
            <a:off x="10954235" y="5126806"/>
            <a:ext cx="217250" cy="41910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F1515C1-E208-E7C5-2CB5-9BCB7BC4B74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894" t="13438" r="745" b="77077"/>
          <a:stretch/>
        </p:blipFill>
        <p:spPr>
          <a:xfrm rot="5400000">
            <a:off x="10928995" y="2193793"/>
            <a:ext cx="157200" cy="308573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2114411-C493-9232-69E0-5EBD264505B8}"/>
              </a:ext>
            </a:extLst>
          </p:cNvPr>
          <p:cNvCxnSpPr>
            <a:cxnSpLocks/>
          </p:cNvCxnSpPr>
          <p:nvPr/>
        </p:nvCxnSpPr>
        <p:spPr>
          <a:xfrm flipH="1">
            <a:off x="3963737" y="2276475"/>
            <a:ext cx="33979" cy="369570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40ED035-19B9-BA91-589F-BAAE6AB603D8}"/>
              </a:ext>
            </a:extLst>
          </p:cNvPr>
          <p:cNvCxnSpPr>
            <a:cxnSpLocks/>
          </p:cNvCxnSpPr>
          <p:nvPr/>
        </p:nvCxnSpPr>
        <p:spPr>
          <a:xfrm flipH="1">
            <a:off x="7269874" y="2285255"/>
            <a:ext cx="33979" cy="369570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Date Placeholder 31">
            <a:extLst>
              <a:ext uri="{FF2B5EF4-FFF2-40B4-BE49-F238E27FC236}">
                <a16:creationId xmlns:a16="http://schemas.microsoft.com/office/drawing/2014/main" id="{8FEC2563-2276-468E-0DAA-6C7C4AD64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20AEC-BA07-49ED-9311-B28B87D30F1E}" type="datetime1">
              <a:rPr lang="en-US" smtClean="0"/>
              <a:t>9/22/2026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97480"/>
      </p:ext>
    </p:extLst>
  </p:cSld>
  <p:clrMapOvr>
    <a:masterClrMapping/>
  </p:clrMapOvr>
  <p:transition>
    <p:fade/>
  </p:transition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F5738E8-E9F1-70AA-B4E4-4251E654A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Retinal Map</a:t>
            </a:r>
          </a:p>
        </p:txBody>
      </p:sp>
      <p:sp>
        <p:nvSpPr>
          <p:cNvPr id="19" name="Content Placeholder 1">
            <a:extLst>
              <a:ext uri="{FF2B5EF4-FFF2-40B4-BE49-F238E27FC236}">
                <a16:creationId xmlns:a16="http://schemas.microsoft.com/office/drawing/2014/main" id="{37E6CBC4-02A3-7179-2507-F93ADDD7E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Gaze-Independent Retinal Dominance Map</a:t>
            </a:r>
          </a:p>
          <a:p>
            <a:pPr marL="228600" lvl="1" indent="0">
              <a:buNone/>
            </a:pPr>
            <a:endParaRPr lang="en-US" sz="180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68857F-D827-9346-82E1-EB4A7EC45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138</a:t>
            </a:fld>
            <a:endParaRPr lang="en-US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B6C065B-C75D-C9A9-5EBE-09FFAEE8DCB5}"/>
              </a:ext>
            </a:extLst>
          </p:cNvPr>
          <p:cNvGrpSpPr/>
          <p:nvPr/>
        </p:nvGrpSpPr>
        <p:grpSpPr>
          <a:xfrm>
            <a:off x="2052634" y="2243138"/>
            <a:ext cx="7062485" cy="3421062"/>
            <a:chOff x="2052634" y="2243138"/>
            <a:chExt cx="7062485" cy="3421062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78A3A22-BFEC-4A31-AD46-1FBFDD124BA1}"/>
                </a:ext>
              </a:extLst>
            </p:cNvPr>
            <p:cNvGrpSpPr/>
            <p:nvPr/>
          </p:nvGrpSpPr>
          <p:grpSpPr>
            <a:xfrm>
              <a:off x="2052634" y="2386018"/>
              <a:ext cx="6959101" cy="3278182"/>
              <a:chOff x="2052634" y="2386018"/>
              <a:chExt cx="6959101" cy="3278182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B2C96E77-B18C-0536-7248-82DA591CA2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52634" y="2386018"/>
                <a:ext cx="6959101" cy="3278182"/>
              </a:xfrm>
              <a:prstGeom prst="rect">
                <a:avLst/>
              </a:prstGeom>
            </p:spPr>
          </p:pic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5410071B-88D2-4FD8-EA31-5A40F8F73F92}"/>
                  </a:ext>
                </a:extLst>
              </p:cNvPr>
              <p:cNvGrpSpPr/>
              <p:nvPr/>
            </p:nvGrpSpPr>
            <p:grpSpPr>
              <a:xfrm>
                <a:off x="5109933" y="3597264"/>
                <a:ext cx="583189" cy="378618"/>
                <a:chOff x="8445799" y="3499251"/>
                <a:chExt cx="583189" cy="378618"/>
              </a:xfrm>
            </p:grpSpPr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106CEB72-EB32-989B-C3F3-AC2CD28DF0BC}"/>
                    </a:ext>
                  </a:extLst>
                </p:cNvPr>
                <p:cNvSpPr/>
                <p:nvPr/>
              </p:nvSpPr>
              <p:spPr>
                <a:xfrm>
                  <a:off x="8529638" y="3499251"/>
                  <a:ext cx="378618" cy="378618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D3E97B45-EF58-A25B-24C6-4AC50AE3BFA9}"/>
                    </a:ext>
                  </a:extLst>
                </p:cNvPr>
                <p:cNvSpPr txBox="1"/>
                <p:nvPr/>
              </p:nvSpPr>
              <p:spPr>
                <a:xfrm>
                  <a:off x="8445799" y="3550061"/>
                  <a:ext cx="583189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1200" i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fovea</a:t>
                  </a:r>
                  <a:endParaRPr lang="en-US" i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521A5B21-F983-8952-919E-53DA99DA6E8D}"/>
                </a:ext>
              </a:extLst>
            </p:cNvPr>
            <p:cNvGrpSpPr/>
            <p:nvPr/>
          </p:nvGrpSpPr>
          <p:grpSpPr>
            <a:xfrm>
              <a:off x="8602681" y="2243138"/>
              <a:ext cx="438724" cy="3081336"/>
              <a:chOff x="8602681" y="2243138"/>
              <a:chExt cx="438724" cy="3081336"/>
            </a:xfrm>
          </p:grpSpPr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A0A09D7D-FD4A-030F-D359-CFA91E0B6096}"/>
                  </a:ext>
                </a:extLst>
              </p:cNvPr>
              <p:cNvSpPr/>
              <p:nvPr/>
            </p:nvSpPr>
            <p:spPr>
              <a:xfrm>
                <a:off x="8736605" y="2376017"/>
                <a:ext cx="304800" cy="29484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B83D13A0-9E5E-B8D3-F3CA-7566859E780A}"/>
                  </a:ext>
                </a:extLst>
              </p:cNvPr>
              <p:cNvSpPr/>
              <p:nvPr/>
            </p:nvSpPr>
            <p:spPr>
              <a:xfrm>
                <a:off x="8678742" y="2243138"/>
                <a:ext cx="304800" cy="73818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2C9F8800-428C-257F-1205-0C74FFE4F3C4}"/>
                  </a:ext>
                </a:extLst>
              </p:cNvPr>
              <p:cNvSpPr/>
              <p:nvPr/>
            </p:nvSpPr>
            <p:spPr>
              <a:xfrm>
                <a:off x="8602681" y="3307206"/>
                <a:ext cx="304800" cy="103776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515CFFD-10A9-0042-7888-470C3F7C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5920" t="54044" b="10363"/>
            <a:stretch/>
          </p:blipFill>
          <p:spPr>
            <a:xfrm>
              <a:off x="8831142" y="3242683"/>
              <a:ext cx="283977" cy="1166813"/>
            </a:xfrm>
            <a:prstGeom prst="rect">
              <a:avLst/>
            </a:prstGeom>
          </p:spPr>
        </p:pic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id="{D2ED9380-104B-6A99-3087-AF3E8BFD21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5919" t="33051" b="49589"/>
          <a:stretch/>
        </p:blipFill>
        <p:spPr>
          <a:xfrm rot="5400000">
            <a:off x="8222096" y="5144045"/>
            <a:ext cx="243209" cy="48744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B1101CA7-6FE3-342C-1EB3-D7C28E9B57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5260" t="3196" b="84455"/>
          <a:stretch/>
        </p:blipFill>
        <p:spPr>
          <a:xfrm rot="5400000">
            <a:off x="8131899" y="2073150"/>
            <a:ext cx="280949" cy="344788"/>
          </a:xfrm>
          <a:prstGeom prst="rect">
            <a:avLst/>
          </a:prstGeom>
        </p:spPr>
      </p:pic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EED08FD-6231-5F4B-1C80-C23EF9385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53897-0D86-4BDF-86A1-9CD2FD4BDE6E}" type="datetime1">
              <a:rPr lang="en-US" smtClean="0"/>
              <a:t>9/22/2026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699224"/>
      </p:ext>
    </p:extLst>
  </p:cSld>
  <p:clrMapOvr>
    <a:masterClrMapping/>
  </p:clrMapOvr>
  <p:transition/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23999" y="2054653"/>
            <a:ext cx="9144000" cy="137434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000" dirty="0"/>
              <a:t>III. Dynamic Visual Dominance in Stereoscopic Foveation</a:t>
            </a:r>
            <a:endParaRPr sz="8000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14F67ACB-C3D2-F58B-0B65-EAD1F62DF1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4079875"/>
            <a:ext cx="9144000" cy="460320"/>
          </a:xfrm>
        </p:spPr>
        <p:txBody>
          <a:bodyPr>
            <a:normAutofit/>
          </a:bodyPr>
          <a:lstStyle/>
          <a:p>
            <a:r>
              <a:rPr lang="en-US" dirty="0"/>
              <a:t>Validation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CE0AB7-548F-7D4D-DE4F-856B6099A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139</a:t>
            </a:fld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FCF8ABA0-206F-B317-F250-863C7B346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1D768-0509-4382-B159-8FBCE5514506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9703B9-0311-89C2-C777-BA64CE731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192695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>
            <a:extLst>
              <a:ext uri="{FF2B5EF4-FFF2-40B4-BE49-F238E27FC236}">
                <a16:creationId xmlns:a16="http://schemas.microsoft.com/office/drawing/2014/main" id="{A6984F21-4E64-124E-324F-3F322C7B7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Case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6522AB-04DF-5C08-EB7D-F99029BCF1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1" indent="0">
              <a:buNone/>
            </a:pPr>
            <a:endParaRPr lang="en-US" sz="1800" dirty="0"/>
          </a:p>
          <a:p>
            <a:pPr lvl="2"/>
            <a:endParaRPr lang="en-US" sz="160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EDDC5B-FA23-97D1-A334-A24450541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140</a:t>
            </a:fld>
            <a:endParaRPr lang="en-US" dirty="0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63C713E-1690-1830-425A-F0791F071067}"/>
              </a:ext>
            </a:extLst>
          </p:cNvPr>
          <p:cNvGrpSpPr/>
          <p:nvPr/>
        </p:nvGrpSpPr>
        <p:grpSpPr>
          <a:xfrm>
            <a:off x="605464" y="3413351"/>
            <a:ext cx="5429105" cy="2686862"/>
            <a:chOff x="605464" y="3323521"/>
            <a:chExt cx="5429105" cy="2686862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3E819398-C9D6-E2EF-49CB-06EDB995D457}"/>
                </a:ext>
              </a:extLst>
            </p:cNvPr>
            <p:cNvGrpSpPr/>
            <p:nvPr/>
          </p:nvGrpSpPr>
          <p:grpSpPr>
            <a:xfrm>
              <a:off x="605464" y="3433387"/>
              <a:ext cx="4878425" cy="2576996"/>
              <a:chOff x="292643" y="3315229"/>
              <a:chExt cx="4878425" cy="2576996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2460CA7C-06D9-CF8F-33E2-720C03A775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r="10824"/>
              <a:stretch/>
            </p:blipFill>
            <p:spPr>
              <a:xfrm>
                <a:off x="292643" y="3315229"/>
                <a:ext cx="4878425" cy="2576996"/>
              </a:xfrm>
              <a:prstGeom prst="rect">
                <a:avLst/>
              </a:prstGeom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0A3391B1-76ED-C1E9-6A01-E9080653C63F}"/>
                  </a:ext>
                </a:extLst>
              </p:cNvPr>
              <p:cNvPicPr>
                <a:picLocks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50392" y="3392424"/>
                <a:ext cx="4133088" cy="2057400"/>
              </a:xfrm>
              <a:prstGeom prst="rect">
                <a:avLst/>
              </a:prstGeom>
            </p:spPr>
          </p:pic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1FE84379-6B23-002D-F258-F4C33377DDB8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/>
              <a:srcRect l="87398" t="3365" r="11289" b="59304"/>
              <a:stretch/>
            </p:blipFill>
            <p:spPr>
              <a:xfrm>
                <a:off x="5056632" y="3392424"/>
                <a:ext cx="109728" cy="2066544"/>
              </a:xfrm>
              <a:prstGeom prst="rect">
                <a:avLst/>
              </a:prstGeom>
            </p:spPr>
          </p:pic>
        </p:grp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9A731C4-C23C-C7BD-8DD7-AC6C0D9A7D4C}"/>
                </a:ext>
              </a:extLst>
            </p:cNvPr>
            <p:cNvCxnSpPr>
              <a:cxnSpLocks/>
            </p:cNvCxnSpPr>
            <p:nvPr/>
          </p:nvCxnSpPr>
          <p:spPr>
            <a:xfrm>
              <a:off x="5479181" y="3510582"/>
              <a:ext cx="0" cy="2066544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03C34C2-246C-8855-D24E-05FD87AB6A39}"/>
                </a:ext>
              </a:extLst>
            </p:cNvPr>
            <p:cNvSpPr txBox="1"/>
            <p:nvPr/>
          </p:nvSpPr>
          <p:spPr>
            <a:xfrm>
              <a:off x="5561242" y="3323521"/>
              <a:ext cx="473327" cy="2480166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algn="l">
                <a:lnSpc>
                  <a:spcPct val="130000"/>
                </a:lnSpc>
                <a:spcAft>
                  <a:spcPts val="600"/>
                </a:spcAft>
                <a:buClr>
                  <a:schemeClr val="tx2"/>
                </a:buClr>
              </a:pPr>
              <a:r>
                <a:rPr lang="en-US" dirty="0"/>
                <a:t>+</a:t>
              </a:r>
            </a:p>
            <a:p>
              <a:pPr marL="236538" indent="-236538" algn="l">
                <a:lnSpc>
                  <a:spcPct val="130000"/>
                </a:lnSpc>
                <a:spcAft>
                  <a:spcPts val="600"/>
                </a:spcAft>
                <a:buClr>
                  <a:schemeClr val="tx2"/>
                </a:buClr>
                <a:buFont typeface="Arial" panose="020B0604020202020204" pitchFamily="34" charset="0"/>
                <a:buChar char="•"/>
              </a:pPr>
              <a:endParaRPr lang="en-US" dirty="0"/>
            </a:p>
            <a:p>
              <a:pPr marL="236538" indent="-236538" algn="l">
                <a:lnSpc>
                  <a:spcPct val="130000"/>
                </a:lnSpc>
                <a:spcAft>
                  <a:spcPts val="600"/>
                </a:spcAft>
                <a:buClr>
                  <a:schemeClr val="tx2"/>
                </a:buClr>
                <a:buFont typeface="Arial" panose="020B0604020202020204" pitchFamily="34" charset="0"/>
                <a:buChar char="•"/>
              </a:pPr>
              <a:endParaRPr lang="en-US" dirty="0"/>
            </a:p>
            <a:p>
              <a:pPr marL="236538" indent="-236538" algn="l">
                <a:lnSpc>
                  <a:spcPct val="130000"/>
                </a:lnSpc>
                <a:spcAft>
                  <a:spcPts val="600"/>
                </a:spcAft>
                <a:buClr>
                  <a:schemeClr val="tx2"/>
                </a:buClr>
                <a:buFont typeface="Arial" panose="020B0604020202020204" pitchFamily="34" charset="0"/>
                <a:buChar char="•"/>
              </a:pPr>
              <a:endParaRPr lang="en-US" dirty="0"/>
            </a:p>
            <a:p>
              <a:pPr algn="l">
                <a:lnSpc>
                  <a:spcPct val="130000"/>
                </a:lnSpc>
                <a:spcAft>
                  <a:spcPts val="600"/>
                </a:spcAft>
                <a:buClr>
                  <a:schemeClr val="tx2"/>
                </a:buClr>
              </a:pPr>
              <a:endParaRPr lang="en-US" sz="1000" dirty="0"/>
            </a:p>
            <a:p>
              <a:pPr algn="l">
                <a:lnSpc>
                  <a:spcPct val="130000"/>
                </a:lnSpc>
                <a:spcAft>
                  <a:spcPts val="600"/>
                </a:spcAft>
                <a:buClr>
                  <a:schemeClr val="tx2"/>
                </a:buClr>
              </a:pPr>
              <a:r>
                <a:rPr lang="en-US" dirty="0"/>
                <a:t>-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6D36088-B4BA-A69B-7846-D90FC52E7029}"/>
              </a:ext>
            </a:extLst>
          </p:cNvPr>
          <p:cNvGrpSpPr/>
          <p:nvPr/>
        </p:nvGrpSpPr>
        <p:grpSpPr>
          <a:xfrm>
            <a:off x="6423266" y="3395419"/>
            <a:ext cx="5466188" cy="2704794"/>
            <a:chOff x="6423266" y="3305589"/>
            <a:chExt cx="5466188" cy="2704794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FE0A744-57AC-5B0F-4C15-435CE9981189}"/>
                </a:ext>
              </a:extLst>
            </p:cNvPr>
            <p:cNvGrpSpPr/>
            <p:nvPr/>
          </p:nvGrpSpPr>
          <p:grpSpPr>
            <a:xfrm>
              <a:off x="6423266" y="3433387"/>
              <a:ext cx="4878425" cy="2576996"/>
              <a:chOff x="6095603" y="3253975"/>
              <a:chExt cx="4878425" cy="2576996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00F78CA3-FECC-34E4-3402-DFD2C9F33862}"/>
                  </a:ext>
                </a:extLst>
              </p:cNvPr>
              <p:cNvGrpSpPr/>
              <p:nvPr/>
            </p:nvGrpSpPr>
            <p:grpSpPr>
              <a:xfrm>
                <a:off x="6095603" y="3253975"/>
                <a:ext cx="4878425" cy="2576996"/>
                <a:chOff x="292643" y="3315229"/>
                <a:chExt cx="4878425" cy="2576996"/>
              </a:xfrm>
            </p:grpSpPr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E9C3CDCC-7721-F23A-5965-8121761F908D}"/>
                    </a:ext>
                  </a:extLst>
                </p:cNvPr>
                <p:cNvGrpSpPr/>
                <p:nvPr/>
              </p:nvGrpSpPr>
              <p:grpSpPr>
                <a:xfrm>
                  <a:off x="292643" y="3315229"/>
                  <a:ext cx="4878425" cy="2576996"/>
                  <a:chOff x="292643" y="3315229"/>
                  <a:chExt cx="4878425" cy="2576996"/>
                </a:xfrm>
              </p:grpSpPr>
              <p:pic>
                <p:nvPicPr>
                  <p:cNvPr id="25" name="Picture 24">
                    <a:extLst>
                      <a:ext uri="{FF2B5EF4-FFF2-40B4-BE49-F238E27FC236}">
                        <a16:creationId xmlns:a16="http://schemas.microsoft.com/office/drawing/2014/main" id="{9103C999-4308-8AC3-5E06-03CC3151320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/>
                  <a:srcRect r="10824"/>
                  <a:stretch/>
                </p:blipFill>
                <p:spPr>
                  <a:xfrm>
                    <a:off x="292643" y="3315229"/>
                    <a:ext cx="4878425" cy="2576996"/>
                  </a:xfrm>
                  <a:prstGeom prst="rect">
                    <a:avLst/>
                  </a:prstGeom>
                </p:spPr>
              </p:pic>
              <p:pic>
                <p:nvPicPr>
                  <p:cNvPr id="26" name="Picture 25">
                    <a:extLst>
                      <a:ext uri="{FF2B5EF4-FFF2-40B4-BE49-F238E27FC236}">
                        <a16:creationId xmlns:a16="http://schemas.microsoft.com/office/drawing/2014/main" id="{5A457EEB-6F08-F366-9BDB-43D409B10F21}"/>
                      </a:ext>
                    </a:extLst>
                  </p:cNvPr>
                  <p:cNvPicPr>
                    <a:picLocks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850392" y="3392424"/>
                    <a:ext cx="4133088" cy="2057400"/>
                  </a:xfrm>
                  <a:prstGeom prst="rect">
                    <a:avLst/>
                  </a:prstGeom>
                </p:spPr>
              </p:pic>
              <p:pic>
                <p:nvPicPr>
                  <p:cNvPr id="27" name="Picture 26">
                    <a:extLst>
                      <a:ext uri="{FF2B5EF4-FFF2-40B4-BE49-F238E27FC236}">
                        <a16:creationId xmlns:a16="http://schemas.microsoft.com/office/drawing/2014/main" id="{EE55B1FD-C330-5AAB-4139-91622C49242B}"/>
                      </a:ext>
                    </a:extLst>
                  </p:cNvPr>
                  <p:cNvPicPr>
                    <a:picLocks/>
                  </p:cNvPicPr>
                  <p:nvPr/>
                </p:nvPicPr>
                <p:blipFill>
                  <a:blip r:embed="rId3"/>
                  <a:srcRect l="87398" t="3365" r="11289" b="59304"/>
                  <a:stretch/>
                </p:blipFill>
                <p:spPr>
                  <a:xfrm>
                    <a:off x="5056632" y="3392424"/>
                    <a:ext cx="109728" cy="2066544"/>
                  </a:xfrm>
                  <a:prstGeom prst="rect">
                    <a:avLst/>
                  </a:prstGeom>
                </p:spPr>
              </p:pic>
            </p:grpSp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F7843124-49E3-6404-0739-7BE9C7F3585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166360" y="3392424"/>
                  <a:ext cx="0" cy="2066544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FC0899BC-1A2B-3D48-1D95-45CB8F318A29}"/>
                  </a:ext>
                </a:extLst>
              </p:cNvPr>
              <p:cNvPicPr>
                <a:picLocks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653352" y="3328416"/>
                <a:ext cx="4136568" cy="2066544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3CA438EE-7C0D-8477-BA50-864FF7430527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/>
              <a:srcRect l="87247" t="41389" r="10993" b="17122"/>
              <a:stretch/>
            </p:blipFill>
            <p:spPr>
              <a:xfrm rot="10800000">
                <a:off x="10859592" y="3328416"/>
                <a:ext cx="114436" cy="2075688"/>
              </a:xfrm>
              <a:prstGeom prst="rect">
                <a:avLst/>
              </a:prstGeom>
            </p:spPr>
          </p:pic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707CCE72-E856-2FA5-844C-BB364AC2EE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74028" y="3322026"/>
                <a:ext cx="0" cy="2084832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E5EDAAC-FDC2-9EA1-65BC-E30B2007F40D}"/>
                </a:ext>
              </a:extLst>
            </p:cNvPr>
            <p:cNvCxnSpPr>
              <a:cxnSpLocks/>
            </p:cNvCxnSpPr>
            <p:nvPr/>
          </p:nvCxnSpPr>
          <p:spPr>
            <a:xfrm>
              <a:off x="6981015" y="5577126"/>
              <a:ext cx="4136568" cy="0"/>
            </a:xfrm>
            <a:prstGeom prst="line">
              <a:avLst/>
            </a:pr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CAE2842-CD11-249D-2C36-B010080B615D}"/>
                </a:ext>
              </a:extLst>
            </p:cNvPr>
            <p:cNvCxnSpPr>
              <a:cxnSpLocks/>
            </p:cNvCxnSpPr>
            <p:nvPr/>
          </p:nvCxnSpPr>
          <p:spPr>
            <a:xfrm>
              <a:off x="11182547" y="5583517"/>
              <a:ext cx="114436" cy="0"/>
            </a:xfrm>
            <a:prstGeom prst="line">
              <a:avLst/>
            </a:prstGeom>
            <a:ln w="31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464172F-F6B3-210B-DF65-EB18CE74E5A5}"/>
                </a:ext>
              </a:extLst>
            </p:cNvPr>
            <p:cNvSpPr txBox="1"/>
            <p:nvPr/>
          </p:nvSpPr>
          <p:spPr>
            <a:xfrm>
              <a:off x="11416127" y="3305589"/>
              <a:ext cx="473327" cy="2480166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algn="l">
                <a:lnSpc>
                  <a:spcPct val="130000"/>
                </a:lnSpc>
                <a:spcAft>
                  <a:spcPts val="600"/>
                </a:spcAft>
                <a:buClr>
                  <a:schemeClr val="tx2"/>
                </a:buClr>
              </a:pPr>
              <a:r>
                <a:rPr lang="en-US" dirty="0"/>
                <a:t>+</a:t>
              </a:r>
            </a:p>
            <a:p>
              <a:pPr marL="236538" indent="-236538" algn="l">
                <a:lnSpc>
                  <a:spcPct val="130000"/>
                </a:lnSpc>
                <a:spcAft>
                  <a:spcPts val="600"/>
                </a:spcAft>
                <a:buClr>
                  <a:schemeClr val="tx2"/>
                </a:buClr>
                <a:buFont typeface="Arial" panose="020B0604020202020204" pitchFamily="34" charset="0"/>
                <a:buChar char="•"/>
              </a:pPr>
              <a:endParaRPr lang="en-US" dirty="0"/>
            </a:p>
            <a:p>
              <a:pPr marL="236538" indent="-236538" algn="l">
                <a:lnSpc>
                  <a:spcPct val="130000"/>
                </a:lnSpc>
                <a:spcAft>
                  <a:spcPts val="600"/>
                </a:spcAft>
                <a:buClr>
                  <a:schemeClr val="tx2"/>
                </a:buClr>
                <a:buFont typeface="Arial" panose="020B0604020202020204" pitchFamily="34" charset="0"/>
                <a:buChar char="•"/>
              </a:pPr>
              <a:endParaRPr lang="en-US" dirty="0"/>
            </a:p>
            <a:p>
              <a:pPr marL="236538" indent="-236538" algn="l">
                <a:lnSpc>
                  <a:spcPct val="130000"/>
                </a:lnSpc>
                <a:spcAft>
                  <a:spcPts val="600"/>
                </a:spcAft>
                <a:buClr>
                  <a:schemeClr val="tx2"/>
                </a:buClr>
                <a:buFont typeface="Arial" panose="020B0604020202020204" pitchFamily="34" charset="0"/>
                <a:buChar char="•"/>
              </a:pPr>
              <a:endParaRPr lang="en-US" dirty="0"/>
            </a:p>
            <a:p>
              <a:pPr algn="l">
                <a:lnSpc>
                  <a:spcPct val="130000"/>
                </a:lnSpc>
                <a:spcAft>
                  <a:spcPts val="600"/>
                </a:spcAft>
                <a:buClr>
                  <a:schemeClr val="tx2"/>
                </a:buClr>
              </a:pPr>
              <a:endParaRPr lang="en-US" sz="1100" dirty="0"/>
            </a:p>
            <a:p>
              <a:pPr algn="l">
                <a:lnSpc>
                  <a:spcPct val="130000"/>
                </a:lnSpc>
                <a:spcAft>
                  <a:spcPts val="600"/>
                </a:spcAft>
                <a:buClr>
                  <a:schemeClr val="tx2"/>
                </a:buClr>
              </a:pPr>
              <a:r>
                <a:rPr lang="en-US" dirty="0"/>
                <a:t>-</a:t>
              </a: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D97E381B-FB18-2C9B-3E4A-E5342A6023EC}"/>
              </a:ext>
            </a:extLst>
          </p:cNvPr>
          <p:cNvSpPr txBox="1"/>
          <p:nvPr/>
        </p:nvSpPr>
        <p:spPr>
          <a:xfrm>
            <a:off x="1881566" y="3106021"/>
            <a:ext cx="2677939" cy="417196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i="1" dirty="0">
                <a:solidFill>
                  <a:srgbClr val="E57986"/>
                </a:solidFill>
              </a:rPr>
              <a:t>Left Eye Dominance Map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CA27151-EDFD-355C-CAE0-4CC7BC754A37}"/>
              </a:ext>
            </a:extLst>
          </p:cNvPr>
          <p:cNvSpPr txBox="1"/>
          <p:nvPr/>
        </p:nvSpPr>
        <p:spPr>
          <a:xfrm>
            <a:off x="7609366" y="3115541"/>
            <a:ext cx="2969266" cy="41498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i="1" dirty="0">
                <a:solidFill>
                  <a:srgbClr val="5A7EBF"/>
                </a:solidFill>
              </a:rPr>
              <a:t>Right Eye Dominance Map</a:t>
            </a: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67C224E7-4C38-A9DA-6134-E75CD8F338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852236" y="4234572"/>
            <a:ext cx="736600" cy="736600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D178FDE8-45C4-2C5F-D9F5-1C733C48A8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679259" y="4234572"/>
            <a:ext cx="736600" cy="736600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FE42F904-B8C4-F513-9091-6CBF22422E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88909" y="4060382"/>
            <a:ext cx="204589" cy="1032685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77E1DD57-8807-A9DB-4738-F820376791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93844" y="4060382"/>
            <a:ext cx="204589" cy="1032685"/>
          </a:xfrm>
          <a:prstGeom prst="rect">
            <a:avLst/>
          </a:prstGeom>
        </p:spPr>
      </p:pic>
      <p:cxnSp>
        <p:nvCxnSpPr>
          <p:cNvPr id="7" name="Connector: Elbow 6">
            <a:extLst>
              <a:ext uri="{FF2B5EF4-FFF2-40B4-BE49-F238E27FC236}">
                <a16:creationId xmlns:a16="http://schemas.microsoft.com/office/drawing/2014/main" id="{C82C9CDB-2F1B-CE46-871F-7DEAB070C297}"/>
              </a:ext>
            </a:extLst>
          </p:cNvPr>
          <p:cNvCxnSpPr>
            <a:cxnSpLocks/>
          </p:cNvCxnSpPr>
          <p:nvPr/>
        </p:nvCxnSpPr>
        <p:spPr>
          <a:xfrm rot="10800000" flipV="1">
            <a:off x="3124523" y="2110043"/>
            <a:ext cx="992921" cy="948607"/>
          </a:xfrm>
          <a:prstGeom prst="bentConnector3">
            <a:avLst>
              <a:gd name="adj1" fmla="val 100560"/>
            </a:avLst>
          </a:prstGeom>
          <a:ln w="38100">
            <a:solidFill>
              <a:srgbClr val="E4758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BB68249E-CDE3-A4AF-C4DA-59B5A176A180}"/>
              </a:ext>
            </a:extLst>
          </p:cNvPr>
          <p:cNvCxnSpPr>
            <a:cxnSpLocks/>
          </p:cNvCxnSpPr>
          <p:nvPr/>
        </p:nvCxnSpPr>
        <p:spPr>
          <a:xfrm>
            <a:off x="7951694" y="2058770"/>
            <a:ext cx="1095865" cy="1072158"/>
          </a:xfrm>
          <a:prstGeom prst="bentConnector3">
            <a:avLst>
              <a:gd name="adj1" fmla="val 99901"/>
            </a:avLst>
          </a:prstGeom>
          <a:ln w="38100">
            <a:solidFill>
              <a:srgbClr val="5980C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053C6DA-AD4C-6CDD-59D5-1B92473FFE46}"/>
              </a:ext>
            </a:extLst>
          </p:cNvPr>
          <p:cNvGrpSpPr/>
          <p:nvPr/>
        </p:nvGrpSpPr>
        <p:grpSpPr>
          <a:xfrm>
            <a:off x="4180187" y="1294091"/>
            <a:ext cx="3733330" cy="1885868"/>
            <a:chOff x="4180187" y="1294091"/>
            <a:chExt cx="3733330" cy="1885868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1A3E51BD-6EAC-CCFE-D0FD-2CE28678FA96}"/>
                </a:ext>
              </a:extLst>
            </p:cNvPr>
            <p:cNvGrpSpPr/>
            <p:nvPr/>
          </p:nvGrpSpPr>
          <p:grpSpPr>
            <a:xfrm>
              <a:off x="4180187" y="1363978"/>
              <a:ext cx="3708763" cy="1815981"/>
              <a:chOff x="2543700" y="2638181"/>
              <a:chExt cx="6118243" cy="2882084"/>
            </a:xfrm>
          </p:grpSpPr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610AE753-152B-5F88-CB08-B0B2E1E4CD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43700" y="2638181"/>
                <a:ext cx="6118243" cy="2882084"/>
              </a:xfrm>
              <a:prstGeom prst="rect">
                <a:avLst/>
              </a:prstGeom>
            </p:spPr>
          </p:pic>
          <p:pic>
            <p:nvPicPr>
              <p:cNvPr id="38" name="Graphic 37">
                <a:extLst>
                  <a:ext uri="{FF2B5EF4-FFF2-40B4-BE49-F238E27FC236}">
                    <a16:creationId xmlns:a16="http://schemas.microsoft.com/office/drawing/2014/main" id="{51E6C713-F2B5-F9E8-677F-55F827B321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5111750" y="3482975"/>
                <a:ext cx="758825" cy="758825"/>
              </a:xfrm>
              <a:prstGeom prst="rect">
                <a:avLst/>
              </a:prstGeom>
            </p:spPr>
          </p:pic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E1750E8-1A57-880D-8D8C-DB1176C59155}"/>
                </a:ext>
              </a:extLst>
            </p:cNvPr>
            <p:cNvSpPr/>
            <p:nvPr/>
          </p:nvSpPr>
          <p:spPr>
            <a:xfrm>
              <a:off x="7741123" y="1294091"/>
              <a:ext cx="172394" cy="1751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B56F948A-771B-3748-0CDF-EADB525153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5920" t="54044" b="10363"/>
          <a:stretch/>
        </p:blipFill>
        <p:spPr>
          <a:xfrm>
            <a:off x="7750248" y="1811303"/>
            <a:ext cx="145422" cy="597480"/>
          </a:xfrm>
          <a:prstGeom prst="rect">
            <a:avLst/>
          </a:prstGeom>
        </p:spPr>
      </p:pic>
      <p:sp>
        <p:nvSpPr>
          <p:cNvPr id="29" name="Date Placeholder 28">
            <a:extLst>
              <a:ext uri="{FF2B5EF4-FFF2-40B4-BE49-F238E27FC236}">
                <a16:creationId xmlns:a16="http://schemas.microsoft.com/office/drawing/2014/main" id="{0260CC0C-EC77-B927-4D7A-12A449BE9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9A9BB-DEE4-41CC-9CE2-718647B6BA6A}" type="datetime1">
              <a:rPr lang="en-US" smtClean="0"/>
              <a:t>9/22/2026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204533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FE1C9D43-9550-5628-B377-33B78E934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Case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AAE6EB3-2DBE-D1D0-0796-01CC993C4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141</a:t>
            </a:fld>
            <a:endParaRPr lang="en-US" dirty="0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2244241-0FFF-3017-52FC-3A265BD966E0}"/>
              </a:ext>
            </a:extLst>
          </p:cNvPr>
          <p:cNvCxnSpPr/>
          <p:nvPr/>
        </p:nvCxnSpPr>
        <p:spPr>
          <a:xfrm>
            <a:off x="1527048" y="4142232"/>
            <a:ext cx="0" cy="1289304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8448DFF-A85F-C2C4-F2EF-BDA2857E599C}"/>
              </a:ext>
            </a:extLst>
          </p:cNvPr>
          <p:cNvCxnSpPr/>
          <p:nvPr/>
        </p:nvCxnSpPr>
        <p:spPr>
          <a:xfrm>
            <a:off x="4119227" y="4142232"/>
            <a:ext cx="0" cy="1289304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7F9BDFF-0992-7291-5DF5-486E5B9D61FD}"/>
              </a:ext>
            </a:extLst>
          </p:cNvPr>
          <p:cNvCxnSpPr/>
          <p:nvPr/>
        </p:nvCxnSpPr>
        <p:spPr>
          <a:xfrm>
            <a:off x="4118217" y="2743199"/>
            <a:ext cx="0" cy="1289304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2A3A2FE7-BC15-8497-99A3-45F07BCD442E}"/>
              </a:ext>
            </a:extLst>
          </p:cNvPr>
          <p:cNvGrpSpPr/>
          <p:nvPr/>
        </p:nvGrpSpPr>
        <p:grpSpPr>
          <a:xfrm>
            <a:off x="310589" y="2088682"/>
            <a:ext cx="11570822" cy="4001346"/>
            <a:chOff x="1314450" y="2470995"/>
            <a:chExt cx="9443959" cy="3265848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E2E80596-75F3-C991-1DF9-F81F7F6E23CE}"/>
                </a:ext>
              </a:extLst>
            </p:cNvPr>
            <p:cNvGrpSpPr/>
            <p:nvPr/>
          </p:nvGrpSpPr>
          <p:grpSpPr>
            <a:xfrm>
              <a:off x="1314450" y="2470995"/>
              <a:ext cx="9443959" cy="3265848"/>
              <a:chOff x="1314450" y="2470995"/>
              <a:chExt cx="9443959" cy="3265848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9270C280-E34D-B5C4-D5FD-D1C6DF83C0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14450" y="2470995"/>
                <a:ext cx="9443959" cy="3265848"/>
              </a:xfrm>
              <a:prstGeom prst="rect">
                <a:avLst/>
              </a:prstGeom>
            </p:spPr>
          </p:pic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6227BD99-DCCD-0D41-F037-7882242E49DF}"/>
                  </a:ext>
                </a:extLst>
              </p:cNvPr>
              <p:cNvPicPr>
                <a:picLocks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27048" y="2743199"/>
                <a:ext cx="2592179" cy="1289304"/>
              </a:xfrm>
              <a:prstGeom prst="rect">
                <a:avLst/>
              </a:prstGeom>
            </p:spPr>
          </p:pic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EF6CD40F-A26F-11EF-A09F-B422DC596E60}"/>
                  </a:ext>
                </a:extLst>
              </p:cNvPr>
              <p:cNvPicPr>
                <a:picLocks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27048" y="4142232"/>
                <a:ext cx="2592178" cy="1289304"/>
              </a:xfrm>
              <a:prstGeom prst="rect">
                <a:avLst/>
              </a:prstGeom>
            </p:spPr>
          </p:pic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8E7D7009-9ECB-B401-173C-E3CA879B314C}"/>
                  </a:ext>
                </a:extLst>
              </p:cNvPr>
              <p:cNvPicPr>
                <a:picLocks/>
              </p:cNvPicPr>
              <p:nvPr/>
            </p:nvPicPr>
            <p:blipFill>
              <a:blip r:embed="rId6"/>
              <a:srcRect l="87398" t="3365" r="11289" b="59304"/>
              <a:stretch/>
            </p:blipFill>
            <p:spPr>
              <a:xfrm>
                <a:off x="4169664" y="2752343"/>
                <a:ext cx="54864" cy="1271016"/>
              </a:xfrm>
              <a:prstGeom prst="rect">
                <a:avLst/>
              </a:prstGeom>
            </p:spPr>
          </p:pic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3CA7F886-3733-E7A0-BA3F-A70BFB65E1B8}"/>
                  </a:ext>
                </a:extLst>
              </p:cNvPr>
              <p:cNvPicPr>
                <a:picLocks/>
              </p:cNvPicPr>
              <p:nvPr/>
            </p:nvPicPr>
            <p:blipFill>
              <a:blip r:embed="rId6"/>
              <a:srcRect l="87247" t="41389" r="10993" b="17122"/>
              <a:stretch/>
            </p:blipFill>
            <p:spPr>
              <a:xfrm>
                <a:off x="4169670" y="4151376"/>
                <a:ext cx="54858" cy="1280160"/>
              </a:xfrm>
              <a:prstGeom prst="rect">
                <a:avLst/>
              </a:prstGeom>
            </p:spPr>
          </p:pic>
        </p:grp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966B0D1-EA38-86E5-4377-345D114867D6}"/>
                </a:ext>
              </a:extLst>
            </p:cNvPr>
            <p:cNvCxnSpPr>
              <a:cxnSpLocks/>
            </p:cNvCxnSpPr>
            <p:nvPr/>
          </p:nvCxnSpPr>
          <p:spPr>
            <a:xfrm>
              <a:off x="2798064" y="4142231"/>
              <a:ext cx="0" cy="1289304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9" name="Graphic 38">
              <a:extLst>
                <a:ext uri="{FF2B5EF4-FFF2-40B4-BE49-F238E27FC236}">
                  <a16:creationId xmlns:a16="http://schemas.microsoft.com/office/drawing/2014/main" id="{49B69DBF-B2E6-C14C-DD6C-12BA8880B02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734246" y="4723065"/>
              <a:ext cx="127635" cy="127635"/>
            </a:xfrm>
            <a:prstGeom prst="rect">
              <a:avLst/>
            </a:prstGeom>
          </p:spPr>
        </p:pic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DF9BF0D-79D1-80DE-BB29-A0D6F561B7C4}"/>
                </a:ext>
              </a:extLst>
            </p:cNvPr>
            <p:cNvCxnSpPr>
              <a:cxnSpLocks/>
            </p:cNvCxnSpPr>
            <p:nvPr/>
          </p:nvCxnSpPr>
          <p:spPr>
            <a:xfrm>
              <a:off x="2798064" y="2741486"/>
              <a:ext cx="0" cy="1289304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5" name="Graphic 44">
              <a:extLst>
                <a:ext uri="{FF2B5EF4-FFF2-40B4-BE49-F238E27FC236}">
                  <a16:creationId xmlns:a16="http://schemas.microsoft.com/office/drawing/2014/main" id="{DF31BC61-938E-0484-F8AB-29016FE3639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734246" y="3322320"/>
              <a:ext cx="127635" cy="127635"/>
            </a:xfrm>
            <a:prstGeom prst="rect">
              <a:avLst/>
            </a:prstGeom>
          </p:spPr>
        </p:pic>
      </p:grpSp>
      <p:pic>
        <p:nvPicPr>
          <p:cNvPr id="47" name="Picture 46">
            <a:extLst>
              <a:ext uri="{FF2B5EF4-FFF2-40B4-BE49-F238E27FC236}">
                <a16:creationId xmlns:a16="http://schemas.microsoft.com/office/drawing/2014/main" id="{86CC8A62-3579-C405-AEE6-E67C00603ED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89981" y="2462365"/>
            <a:ext cx="1528287" cy="152828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541403C-36BE-7BE5-94D9-2BB0AD2B198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00962" y="2462365"/>
            <a:ext cx="2349501" cy="153739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4546EFF-5A1A-3708-F6FE-C122292209C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00961" y="4144956"/>
            <a:ext cx="2349501" cy="1557821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D414D58B-630C-934D-B2E0-68F7BE4F8DF4}"/>
              </a:ext>
            </a:extLst>
          </p:cNvPr>
          <p:cNvSpPr/>
          <p:nvPr/>
        </p:nvSpPr>
        <p:spPr>
          <a:xfrm>
            <a:off x="4024253" y="2102507"/>
            <a:ext cx="8015950" cy="3987521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2F7789B5-BC3D-2D09-70D8-EBA487A44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3944F-EC14-484C-9B54-C6770542ADA9}" type="datetime1">
              <a:rPr lang="en-US" smtClean="0"/>
              <a:t>9/22/2026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134604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9532AA8C-277F-10DE-1865-72FD8CE03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Case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5D71E5-B6C4-FE0F-4CD3-3700BCC76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142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F87D914-1178-DEEE-611C-5F10576FFE3E}"/>
              </a:ext>
            </a:extLst>
          </p:cNvPr>
          <p:cNvCxnSpPr/>
          <p:nvPr/>
        </p:nvCxnSpPr>
        <p:spPr>
          <a:xfrm>
            <a:off x="1527048" y="4142232"/>
            <a:ext cx="0" cy="1289304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5CC18AF-07FC-44DC-8BDD-742568F2BB68}"/>
              </a:ext>
            </a:extLst>
          </p:cNvPr>
          <p:cNvCxnSpPr/>
          <p:nvPr/>
        </p:nvCxnSpPr>
        <p:spPr>
          <a:xfrm>
            <a:off x="4119227" y="4142232"/>
            <a:ext cx="0" cy="1289304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BE46CC9-5447-CD3C-3741-5502E4083894}"/>
              </a:ext>
            </a:extLst>
          </p:cNvPr>
          <p:cNvCxnSpPr/>
          <p:nvPr/>
        </p:nvCxnSpPr>
        <p:spPr>
          <a:xfrm>
            <a:off x="4118217" y="2743199"/>
            <a:ext cx="0" cy="1289304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CCE08C8-94B9-156B-E48B-C2810E4922A1}"/>
              </a:ext>
            </a:extLst>
          </p:cNvPr>
          <p:cNvGrpSpPr/>
          <p:nvPr/>
        </p:nvGrpSpPr>
        <p:grpSpPr>
          <a:xfrm>
            <a:off x="310589" y="2088682"/>
            <a:ext cx="11570822" cy="4001346"/>
            <a:chOff x="1314450" y="2470995"/>
            <a:chExt cx="9443959" cy="3265848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3B64BCC3-995F-B690-CF17-8E4EF07DACA4}"/>
                </a:ext>
              </a:extLst>
            </p:cNvPr>
            <p:cNvGrpSpPr/>
            <p:nvPr/>
          </p:nvGrpSpPr>
          <p:grpSpPr>
            <a:xfrm>
              <a:off x="1314450" y="2470995"/>
              <a:ext cx="9443959" cy="3265848"/>
              <a:chOff x="1314450" y="2470995"/>
              <a:chExt cx="9443959" cy="3265848"/>
            </a:xfrm>
          </p:grpSpPr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413CC6EC-CC62-358F-B5B9-5B53347BE0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14450" y="2470995"/>
                <a:ext cx="9443959" cy="3265848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6B0946CA-42D3-66DE-C5B9-D4CA18166B14}"/>
                  </a:ext>
                </a:extLst>
              </p:cNvPr>
              <p:cNvPicPr>
                <a:picLocks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27048" y="2743199"/>
                <a:ext cx="2592179" cy="1289304"/>
              </a:xfrm>
              <a:prstGeom prst="rect">
                <a:avLst/>
              </a:prstGeom>
            </p:spPr>
          </p:pic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4EFF1E7D-4C9F-97DA-BA8F-666EE6AB867C}"/>
                  </a:ext>
                </a:extLst>
              </p:cNvPr>
              <p:cNvPicPr>
                <a:picLocks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27048" y="4142232"/>
                <a:ext cx="2592178" cy="1289304"/>
              </a:xfrm>
              <a:prstGeom prst="rect">
                <a:avLst/>
              </a:prstGeom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19571977-E02C-4948-AD97-3D64A239C2F4}"/>
                  </a:ext>
                </a:extLst>
              </p:cNvPr>
              <p:cNvPicPr>
                <a:picLocks/>
              </p:cNvPicPr>
              <p:nvPr/>
            </p:nvPicPr>
            <p:blipFill>
              <a:blip r:embed="rId6"/>
              <a:srcRect l="87398" t="3365" r="11289" b="59304"/>
              <a:stretch/>
            </p:blipFill>
            <p:spPr>
              <a:xfrm>
                <a:off x="4169664" y="2752343"/>
                <a:ext cx="54864" cy="1271016"/>
              </a:xfrm>
              <a:prstGeom prst="rect">
                <a:avLst/>
              </a:prstGeom>
            </p:spPr>
          </p:pic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D1555D0D-D3D5-7599-BA31-352068E41E27}"/>
                  </a:ext>
                </a:extLst>
              </p:cNvPr>
              <p:cNvPicPr>
                <a:picLocks/>
              </p:cNvPicPr>
              <p:nvPr/>
            </p:nvPicPr>
            <p:blipFill>
              <a:blip r:embed="rId6"/>
              <a:srcRect l="87247" t="41389" r="10993" b="17122"/>
              <a:stretch/>
            </p:blipFill>
            <p:spPr>
              <a:xfrm>
                <a:off x="4169670" y="4151376"/>
                <a:ext cx="54858" cy="1280160"/>
              </a:xfrm>
              <a:prstGeom prst="rect">
                <a:avLst/>
              </a:prstGeom>
            </p:spPr>
          </p:pic>
        </p:grp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18D4565-6F3B-6543-2018-797CE26B1077}"/>
                </a:ext>
              </a:extLst>
            </p:cNvPr>
            <p:cNvCxnSpPr>
              <a:cxnSpLocks/>
            </p:cNvCxnSpPr>
            <p:nvPr/>
          </p:nvCxnSpPr>
          <p:spPr>
            <a:xfrm>
              <a:off x="2798064" y="4142231"/>
              <a:ext cx="0" cy="1289304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5554A7CB-72BE-B1D4-6862-E59D35B27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734246" y="4723065"/>
              <a:ext cx="127635" cy="127635"/>
            </a:xfrm>
            <a:prstGeom prst="rect">
              <a:avLst/>
            </a:prstGeom>
          </p:spPr>
        </p:pic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952B8C5-AE9C-0331-1A72-C82C9530F8B3}"/>
                </a:ext>
              </a:extLst>
            </p:cNvPr>
            <p:cNvCxnSpPr>
              <a:cxnSpLocks/>
            </p:cNvCxnSpPr>
            <p:nvPr/>
          </p:nvCxnSpPr>
          <p:spPr>
            <a:xfrm>
              <a:off x="2798064" y="2741486"/>
              <a:ext cx="0" cy="1289304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0C71E287-54E8-78CC-F9BF-3881124EC8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734246" y="3322320"/>
              <a:ext cx="127635" cy="127635"/>
            </a:xfrm>
            <a:prstGeom prst="rect">
              <a:avLst/>
            </a:prstGeom>
          </p:spPr>
        </p:pic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BB99E1EE-56D5-B6FE-5A6B-28908F35DA2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89981" y="2462365"/>
            <a:ext cx="1528287" cy="152828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FEF18E0-24B1-F061-1DCE-A1DB4ED84D3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00962" y="2462365"/>
            <a:ext cx="2349501" cy="153739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0425561-708E-957B-4DCC-D28093BFDC2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00961" y="4144956"/>
            <a:ext cx="2349501" cy="155782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B7A1611-C10C-D38B-BF44-4558CB9B846B}"/>
              </a:ext>
            </a:extLst>
          </p:cNvPr>
          <p:cNvSpPr/>
          <p:nvPr/>
        </p:nvSpPr>
        <p:spPr>
          <a:xfrm>
            <a:off x="6626116" y="2102507"/>
            <a:ext cx="5414087" cy="3987521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45D38A-DD86-4528-4705-F5202D69AB9D}"/>
              </a:ext>
            </a:extLst>
          </p:cNvPr>
          <p:cNvSpPr/>
          <p:nvPr/>
        </p:nvSpPr>
        <p:spPr>
          <a:xfrm>
            <a:off x="6309200" y="2108164"/>
            <a:ext cx="316248" cy="234105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D405E3-C40D-5822-A339-229237214031}"/>
              </a:ext>
            </a:extLst>
          </p:cNvPr>
          <p:cNvSpPr/>
          <p:nvPr/>
        </p:nvSpPr>
        <p:spPr>
          <a:xfrm>
            <a:off x="6450462" y="5758703"/>
            <a:ext cx="175653" cy="345150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Date Placeholder 27">
            <a:extLst>
              <a:ext uri="{FF2B5EF4-FFF2-40B4-BE49-F238E27FC236}">
                <a16:creationId xmlns:a16="http://schemas.microsoft.com/office/drawing/2014/main" id="{39A1C819-8D5D-D55E-961C-14394DE8B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CE96-F763-4066-9548-50B752F38B08}" type="datetime1">
              <a:rPr lang="en-US" smtClean="0"/>
              <a:t>9/22/2026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39587"/>
      </p:ext>
    </p:extLst>
  </p:cSld>
  <p:clrMapOvr>
    <a:masterClrMapping/>
  </p:clrMapOvr>
  <p:transition>
    <p:fade/>
  </p:transition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DDD09A4-DFBE-0060-1E62-33491EB92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Case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22DF6C-6315-DC25-3E44-BA7C909B8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143</a:t>
            </a:fld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CF7DE66-5053-40DE-E341-AB9ECCD97A7F}"/>
              </a:ext>
            </a:extLst>
          </p:cNvPr>
          <p:cNvCxnSpPr/>
          <p:nvPr/>
        </p:nvCxnSpPr>
        <p:spPr>
          <a:xfrm>
            <a:off x="1527048" y="4142232"/>
            <a:ext cx="0" cy="1289304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BD5BC5E-332B-97DA-FC10-9E5E7C05E552}"/>
              </a:ext>
            </a:extLst>
          </p:cNvPr>
          <p:cNvCxnSpPr/>
          <p:nvPr/>
        </p:nvCxnSpPr>
        <p:spPr>
          <a:xfrm>
            <a:off x="4119227" y="4142232"/>
            <a:ext cx="0" cy="1289304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87B370B-DB07-F0D2-4F43-364FCD8E00FB}"/>
              </a:ext>
            </a:extLst>
          </p:cNvPr>
          <p:cNvCxnSpPr/>
          <p:nvPr/>
        </p:nvCxnSpPr>
        <p:spPr>
          <a:xfrm>
            <a:off x="4118217" y="2743199"/>
            <a:ext cx="0" cy="1289304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974F962-397D-7D88-C6A2-E745F65CA982}"/>
              </a:ext>
            </a:extLst>
          </p:cNvPr>
          <p:cNvGrpSpPr/>
          <p:nvPr/>
        </p:nvGrpSpPr>
        <p:grpSpPr>
          <a:xfrm>
            <a:off x="310589" y="2088682"/>
            <a:ext cx="11570822" cy="4001346"/>
            <a:chOff x="1314450" y="2470995"/>
            <a:chExt cx="9443959" cy="3265848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A9F412CE-1FC2-75C6-66E7-979C2ADD82BB}"/>
                </a:ext>
              </a:extLst>
            </p:cNvPr>
            <p:cNvGrpSpPr/>
            <p:nvPr/>
          </p:nvGrpSpPr>
          <p:grpSpPr>
            <a:xfrm>
              <a:off x="1314450" y="2470995"/>
              <a:ext cx="9443959" cy="3265848"/>
              <a:chOff x="1314450" y="2470995"/>
              <a:chExt cx="9443959" cy="3265848"/>
            </a:xfrm>
          </p:grpSpPr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86C79DE8-FFD1-0778-2E3D-1DEF0FAAC1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14450" y="2470995"/>
                <a:ext cx="9443959" cy="3265848"/>
              </a:xfrm>
              <a:prstGeom prst="rect">
                <a:avLst/>
              </a:prstGeom>
            </p:spPr>
          </p:pic>
          <p:pic>
            <p:nvPicPr>
              <p:cNvPr id="38" name="Picture 37">
                <a:extLst>
                  <a:ext uri="{FF2B5EF4-FFF2-40B4-BE49-F238E27FC236}">
                    <a16:creationId xmlns:a16="http://schemas.microsoft.com/office/drawing/2014/main" id="{13ABF5DA-0A1E-35C4-B35E-6AF3F6CF492B}"/>
                  </a:ext>
                </a:extLst>
              </p:cNvPr>
              <p:cNvPicPr>
                <a:picLocks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27048" y="2743199"/>
                <a:ext cx="2592179" cy="1289304"/>
              </a:xfrm>
              <a:prstGeom prst="rect">
                <a:avLst/>
              </a:prstGeom>
            </p:spPr>
          </p:pic>
          <p:pic>
            <p:nvPicPr>
              <p:cNvPr id="40" name="Picture 39">
                <a:extLst>
                  <a:ext uri="{FF2B5EF4-FFF2-40B4-BE49-F238E27FC236}">
                    <a16:creationId xmlns:a16="http://schemas.microsoft.com/office/drawing/2014/main" id="{291EC9AD-039A-3D34-A2CD-78B30644D0B8}"/>
                  </a:ext>
                </a:extLst>
              </p:cNvPr>
              <p:cNvPicPr>
                <a:picLocks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27048" y="4142232"/>
                <a:ext cx="2592178" cy="1289304"/>
              </a:xfrm>
              <a:prstGeom prst="rect">
                <a:avLst/>
              </a:prstGeom>
            </p:spPr>
          </p:pic>
          <p:pic>
            <p:nvPicPr>
              <p:cNvPr id="41" name="Picture 40">
                <a:extLst>
                  <a:ext uri="{FF2B5EF4-FFF2-40B4-BE49-F238E27FC236}">
                    <a16:creationId xmlns:a16="http://schemas.microsoft.com/office/drawing/2014/main" id="{EC5BF83B-9F99-ADA5-60DB-D587EC1E484C}"/>
                  </a:ext>
                </a:extLst>
              </p:cNvPr>
              <p:cNvPicPr>
                <a:picLocks/>
              </p:cNvPicPr>
              <p:nvPr/>
            </p:nvPicPr>
            <p:blipFill>
              <a:blip r:embed="rId6"/>
              <a:srcRect l="87398" t="3365" r="11289" b="59304"/>
              <a:stretch/>
            </p:blipFill>
            <p:spPr>
              <a:xfrm>
                <a:off x="4169664" y="2752343"/>
                <a:ext cx="54864" cy="1271016"/>
              </a:xfrm>
              <a:prstGeom prst="rect">
                <a:avLst/>
              </a:prstGeom>
            </p:spPr>
          </p:pic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5C87F777-A42A-0E7D-806C-526F36F70A1B}"/>
                  </a:ext>
                </a:extLst>
              </p:cNvPr>
              <p:cNvPicPr>
                <a:picLocks/>
              </p:cNvPicPr>
              <p:nvPr/>
            </p:nvPicPr>
            <p:blipFill>
              <a:blip r:embed="rId6"/>
              <a:srcRect l="87247" t="41389" r="10993" b="17122"/>
              <a:stretch/>
            </p:blipFill>
            <p:spPr>
              <a:xfrm>
                <a:off x="4169670" y="4151376"/>
                <a:ext cx="54858" cy="1280160"/>
              </a:xfrm>
              <a:prstGeom prst="rect">
                <a:avLst/>
              </a:prstGeom>
            </p:spPr>
          </p:pic>
        </p:grp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ACCBEF1-ADAE-9A41-037B-43EFF0EFF3A4}"/>
                </a:ext>
              </a:extLst>
            </p:cNvPr>
            <p:cNvCxnSpPr>
              <a:cxnSpLocks/>
            </p:cNvCxnSpPr>
            <p:nvPr/>
          </p:nvCxnSpPr>
          <p:spPr>
            <a:xfrm>
              <a:off x="2798064" y="4142231"/>
              <a:ext cx="0" cy="1289304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1307479E-22EB-5508-0ED4-D6CD3F7A7E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734246" y="4723065"/>
              <a:ext cx="127635" cy="127635"/>
            </a:xfrm>
            <a:prstGeom prst="rect">
              <a:avLst/>
            </a:prstGeom>
          </p:spPr>
        </p:pic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C4C382D6-2779-FEF3-0825-E20192507662}"/>
                </a:ext>
              </a:extLst>
            </p:cNvPr>
            <p:cNvCxnSpPr>
              <a:cxnSpLocks/>
            </p:cNvCxnSpPr>
            <p:nvPr/>
          </p:nvCxnSpPr>
          <p:spPr>
            <a:xfrm>
              <a:off x="2798064" y="2741486"/>
              <a:ext cx="0" cy="1289304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" name="Graphic 32">
              <a:extLst>
                <a:ext uri="{FF2B5EF4-FFF2-40B4-BE49-F238E27FC236}">
                  <a16:creationId xmlns:a16="http://schemas.microsoft.com/office/drawing/2014/main" id="{086C9A3B-EFAE-1BEA-E296-BAB948CE7AE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734246" y="3322320"/>
              <a:ext cx="127635" cy="127635"/>
            </a:xfrm>
            <a:prstGeom prst="rect">
              <a:avLst/>
            </a:prstGeom>
          </p:spPr>
        </p:pic>
      </p:grpSp>
      <p:pic>
        <p:nvPicPr>
          <p:cNvPr id="46" name="Picture 45">
            <a:extLst>
              <a:ext uri="{FF2B5EF4-FFF2-40B4-BE49-F238E27FC236}">
                <a16:creationId xmlns:a16="http://schemas.microsoft.com/office/drawing/2014/main" id="{67EB355E-AFE5-2009-8D3C-6F555F2AF9A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89981" y="2462365"/>
            <a:ext cx="1528287" cy="1528287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C190B319-DBC1-D080-4521-860065F1B19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00962" y="2462365"/>
            <a:ext cx="2349501" cy="1537391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6795E7D1-8330-A401-A85D-EE8D882AE05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00961" y="4144956"/>
            <a:ext cx="2349501" cy="1557821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8CCFDFCA-847C-06FF-07B1-91FC50E2C75F}"/>
              </a:ext>
            </a:extLst>
          </p:cNvPr>
          <p:cNvSpPr/>
          <p:nvPr/>
        </p:nvSpPr>
        <p:spPr>
          <a:xfrm>
            <a:off x="6626116" y="2102507"/>
            <a:ext cx="5414087" cy="3987521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801B5752-5DDD-8107-62D4-715A3FC29D8E}"/>
              </a:ext>
            </a:extLst>
          </p:cNvPr>
          <p:cNvSpPr/>
          <p:nvPr/>
        </p:nvSpPr>
        <p:spPr>
          <a:xfrm>
            <a:off x="6309200" y="2108164"/>
            <a:ext cx="316248" cy="234105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768DB3F-C647-F201-A63D-B0AF144B0C6A}"/>
              </a:ext>
            </a:extLst>
          </p:cNvPr>
          <p:cNvSpPr/>
          <p:nvPr/>
        </p:nvSpPr>
        <p:spPr>
          <a:xfrm>
            <a:off x="4274094" y="2840799"/>
            <a:ext cx="1000767" cy="99496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76424BA-AA0F-8A23-6AA8-9977CCD3111A}"/>
              </a:ext>
            </a:extLst>
          </p:cNvPr>
          <p:cNvSpPr/>
          <p:nvPr/>
        </p:nvSpPr>
        <p:spPr>
          <a:xfrm>
            <a:off x="4294882" y="4544940"/>
            <a:ext cx="1005085" cy="999212"/>
          </a:xfrm>
          <a:prstGeom prst="rect">
            <a:avLst/>
          </a:prstGeom>
          <a:noFill/>
          <a:ln w="28575">
            <a:solidFill>
              <a:srgbClr val="5A7EB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596A35B-F00C-0F92-C36B-06A6E6C4F947}"/>
              </a:ext>
            </a:extLst>
          </p:cNvPr>
          <p:cNvSpPr/>
          <p:nvPr/>
        </p:nvSpPr>
        <p:spPr>
          <a:xfrm>
            <a:off x="6450462" y="5758703"/>
            <a:ext cx="175653" cy="345150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6334907-6416-0C3B-0800-307F4F5B4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08BFF-1C40-400C-908E-6C586C9355A6}" type="datetime1">
              <a:rPr lang="en-US" smtClean="0"/>
              <a:t>9/22/2026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974840"/>
      </p:ext>
    </p:extLst>
  </p:cSld>
  <p:clrMapOvr>
    <a:masterClrMapping/>
  </p:clrMapOvr>
  <p:transition>
    <p:fade/>
  </p:transition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3D4B50D2-C40F-AE57-1B68-46A0787CC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Case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2894F41-6E6D-117A-F5B5-F0F1227BB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144</a:t>
            </a:fld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BE6BFE7-46BF-21D1-0C42-520AC649E735}"/>
              </a:ext>
            </a:extLst>
          </p:cNvPr>
          <p:cNvCxnSpPr/>
          <p:nvPr/>
        </p:nvCxnSpPr>
        <p:spPr>
          <a:xfrm>
            <a:off x="1527048" y="4142232"/>
            <a:ext cx="0" cy="1289304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E03289D-B203-98B0-A4EF-74B2485C902D}"/>
              </a:ext>
            </a:extLst>
          </p:cNvPr>
          <p:cNvCxnSpPr/>
          <p:nvPr/>
        </p:nvCxnSpPr>
        <p:spPr>
          <a:xfrm>
            <a:off x="4119227" y="4142232"/>
            <a:ext cx="0" cy="1289304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2485998-DB76-1E73-2E0A-88C2C55F4399}"/>
              </a:ext>
            </a:extLst>
          </p:cNvPr>
          <p:cNvCxnSpPr/>
          <p:nvPr/>
        </p:nvCxnSpPr>
        <p:spPr>
          <a:xfrm>
            <a:off x="4118217" y="2743199"/>
            <a:ext cx="0" cy="1289304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66A71C6-F641-99D7-2F12-C1D343710028}"/>
              </a:ext>
            </a:extLst>
          </p:cNvPr>
          <p:cNvGrpSpPr/>
          <p:nvPr/>
        </p:nvGrpSpPr>
        <p:grpSpPr>
          <a:xfrm>
            <a:off x="310589" y="2088682"/>
            <a:ext cx="11570822" cy="4001346"/>
            <a:chOff x="1314450" y="2470995"/>
            <a:chExt cx="9443959" cy="3265848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CEE3BA00-142F-2570-9111-9AF738F71863}"/>
                </a:ext>
              </a:extLst>
            </p:cNvPr>
            <p:cNvGrpSpPr/>
            <p:nvPr/>
          </p:nvGrpSpPr>
          <p:grpSpPr>
            <a:xfrm>
              <a:off x="1314450" y="2470995"/>
              <a:ext cx="9443959" cy="3265848"/>
              <a:chOff x="1314450" y="2470995"/>
              <a:chExt cx="9443959" cy="3265848"/>
            </a:xfrm>
          </p:grpSpPr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7E0118C6-121F-A50B-21A7-28B79A8300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14450" y="2470995"/>
                <a:ext cx="9443959" cy="3265848"/>
              </a:xfrm>
              <a:prstGeom prst="rect">
                <a:avLst/>
              </a:prstGeom>
            </p:spPr>
          </p:pic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43AE62C9-D641-BEFB-6583-6E509B9A579B}"/>
                  </a:ext>
                </a:extLst>
              </p:cNvPr>
              <p:cNvPicPr>
                <a:picLocks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27048" y="2743199"/>
                <a:ext cx="2592179" cy="1289304"/>
              </a:xfrm>
              <a:prstGeom prst="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8C76B0F8-B8A9-8C86-5B3C-5BA317EB6E58}"/>
                  </a:ext>
                </a:extLst>
              </p:cNvPr>
              <p:cNvPicPr>
                <a:picLocks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27048" y="4142232"/>
                <a:ext cx="2592178" cy="1289304"/>
              </a:xfrm>
              <a:prstGeom prst="rect">
                <a:avLst/>
              </a:prstGeom>
            </p:spPr>
          </p:pic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9EBE7D9A-4C74-AC1C-9A99-AE2FC7891A9F}"/>
                  </a:ext>
                </a:extLst>
              </p:cNvPr>
              <p:cNvPicPr>
                <a:picLocks/>
              </p:cNvPicPr>
              <p:nvPr/>
            </p:nvPicPr>
            <p:blipFill>
              <a:blip r:embed="rId6"/>
              <a:srcRect l="87398" t="3365" r="11289" b="59304"/>
              <a:stretch/>
            </p:blipFill>
            <p:spPr>
              <a:xfrm>
                <a:off x="4169664" y="2752343"/>
                <a:ext cx="54864" cy="1271016"/>
              </a:xfrm>
              <a:prstGeom prst="rect">
                <a:avLst/>
              </a:prstGeom>
            </p:spPr>
          </p:pic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27C6A645-833F-CEEF-E4FE-5DF61B887602}"/>
                  </a:ext>
                </a:extLst>
              </p:cNvPr>
              <p:cNvPicPr>
                <a:picLocks/>
              </p:cNvPicPr>
              <p:nvPr/>
            </p:nvPicPr>
            <p:blipFill>
              <a:blip r:embed="rId6"/>
              <a:srcRect l="87247" t="41389" r="10993" b="17122"/>
              <a:stretch/>
            </p:blipFill>
            <p:spPr>
              <a:xfrm>
                <a:off x="4169670" y="4151376"/>
                <a:ext cx="54858" cy="1280160"/>
              </a:xfrm>
              <a:prstGeom prst="rect">
                <a:avLst/>
              </a:prstGeom>
            </p:spPr>
          </p:pic>
        </p:grp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E1CBCB9-FFD8-7C25-7994-27CB58602CC6}"/>
                </a:ext>
              </a:extLst>
            </p:cNvPr>
            <p:cNvCxnSpPr>
              <a:cxnSpLocks/>
            </p:cNvCxnSpPr>
            <p:nvPr/>
          </p:nvCxnSpPr>
          <p:spPr>
            <a:xfrm>
              <a:off x="2798064" y="4142231"/>
              <a:ext cx="0" cy="1289304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6E8B00B9-AB67-8FEE-7B7A-010F9044979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734246" y="4723065"/>
              <a:ext cx="127635" cy="127635"/>
            </a:xfrm>
            <a:prstGeom prst="rect">
              <a:avLst/>
            </a:prstGeom>
          </p:spPr>
        </p:pic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468398D-D7B5-6505-96DB-597E1AFE4F97}"/>
                </a:ext>
              </a:extLst>
            </p:cNvPr>
            <p:cNvCxnSpPr>
              <a:cxnSpLocks/>
            </p:cNvCxnSpPr>
            <p:nvPr/>
          </p:nvCxnSpPr>
          <p:spPr>
            <a:xfrm>
              <a:off x="2798064" y="2741486"/>
              <a:ext cx="0" cy="1289304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B83D9F22-1243-A12E-6BBD-9A934C5663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734246" y="3322320"/>
              <a:ext cx="127635" cy="127635"/>
            </a:xfrm>
            <a:prstGeom prst="rect">
              <a:avLst/>
            </a:prstGeom>
          </p:spPr>
        </p:pic>
      </p:grpSp>
      <p:pic>
        <p:nvPicPr>
          <p:cNvPr id="38" name="Picture 37">
            <a:extLst>
              <a:ext uri="{FF2B5EF4-FFF2-40B4-BE49-F238E27FC236}">
                <a16:creationId xmlns:a16="http://schemas.microsoft.com/office/drawing/2014/main" id="{D18C9E0A-9749-1EFC-B78A-929657DBADB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89981" y="2462365"/>
            <a:ext cx="1528287" cy="1528287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11321315-08FC-3D79-4BAC-A35FC8BDEF5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00962" y="2462365"/>
            <a:ext cx="2349501" cy="1537391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31A19BA7-5B12-4380-5ADF-FA449AF5A93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00961" y="4144956"/>
            <a:ext cx="2349501" cy="1557821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B92E1D95-E517-D99A-A07F-CE43A47F6ED0}"/>
              </a:ext>
            </a:extLst>
          </p:cNvPr>
          <p:cNvSpPr/>
          <p:nvPr/>
        </p:nvSpPr>
        <p:spPr>
          <a:xfrm>
            <a:off x="8440351" y="2102507"/>
            <a:ext cx="3599851" cy="3987521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F147F2F-2FFA-2E9E-E1BE-3369FB4220A0}"/>
              </a:ext>
            </a:extLst>
          </p:cNvPr>
          <p:cNvSpPr/>
          <p:nvPr/>
        </p:nvSpPr>
        <p:spPr>
          <a:xfrm>
            <a:off x="4274094" y="2840799"/>
            <a:ext cx="1000767" cy="99496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B45C990D-E5C5-D20B-69DD-6ED1C86C06C5}"/>
              </a:ext>
            </a:extLst>
          </p:cNvPr>
          <p:cNvSpPr/>
          <p:nvPr/>
        </p:nvSpPr>
        <p:spPr>
          <a:xfrm>
            <a:off x="4294882" y="4544940"/>
            <a:ext cx="1005085" cy="999212"/>
          </a:xfrm>
          <a:prstGeom prst="rect">
            <a:avLst/>
          </a:prstGeom>
          <a:noFill/>
          <a:ln w="28575">
            <a:solidFill>
              <a:srgbClr val="5A7EB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C7E2F70E-9D38-AC63-C811-31B86308BE7A}"/>
              </a:ext>
            </a:extLst>
          </p:cNvPr>
          <p:cNvGrpSpPr/>
          <p:nvPr/>
        </p:nvGrpSpPr>
        <p:grpSpPr>
          <a:xfrm>
            <a:off x="4100961" y="1509260"/>
            <a:ext cx="3462137" cy="362856"/>
            <a:chOff x="3814828" y="1554880"/>
            <a:chExt cx="3378222" cy="329298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9C36766-05CE-67E8-9240-3DFFAF709065}"/>
                </a:ext>
              </a:extLst>
            </p:cNvPr>
            <p:cNvGrpSpPr/>
            <p:nvPr/>
          </p:nvGrpSpPr>
          <p:grpSpPr>
            <a:xfrm>
              <a:off x="3908119" y="1554882"/>
              <a:ext cx="3284931" cy="327699"/>
              <a:chOff x="5897145" y="1943686"/>
              <a:chExt cx="2877738" cy="287078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46733CD3-8754-82F6-A469-315BBE0216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897145" y="1950196"/>
                <a:ext cx="2500975" cy="280568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61CC985D-CDE5-6324-3EC8-A4234F5394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rcRect r="63283"/>
              <a:stretch/>
            </p:blipFill>
            <p:spPr>
              <a:xfrm>
                <a:off x="7444686" y="1943686"/>
                <a:ext cx="1330197" cy="266951"/>
              </a:xfrm>
              <a:prstGeom prst="rect">
                <a:avLst/>
              </a:prstGeom>
            </p:spPr>
          </p:pic>
        </p:grpSp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C480F683-0AE5-0C11-9019-8CC6D3BC80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r="78859"/>
            <a:stretch/>
          </p:blipFill>
          <p:spPr>
            <a:xfrm>
              <a:off x="4797424" y="1563910"/>
              <a:ext cx="603556" cy="320268"/>
            </a:xfrm>
            <a:prstGeom prst="rect">
              <a:avLst/>
            </a:prstGeom>
          </p:spPr>
        </p:pic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A28EDD25-8AA0-6BC1-D79C-77AB904014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l="27592" r="49603"/>
            <a:stretch/>
          </p:blipFill>
          <p:spPr>
            <a:xfrm>
              <a:off x="3814828" y="1554880"/>
              <a:ext cx="651032" cy="320268"/>
            </a:xfrm>
            <a:prstGeom prst="rect">
              <a:avLst/>
            </a:prstGeom>
          </p:spPr>
        </p:pic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2ED20B48-3DD1-1B15-FF74-D1E24030B29C}"/>
                </a:ext>
              </a:extLst>
            </p:cNvPr>
            <p:cNvSpPr/>
            <p:nvPr/>
          </p:nvSpPr>
          <p:spPr>
            <a:xfrm>
              <a:off x="4705349" y="1563909"/>
              <a:ext cx="117475" cy="3047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A30CAE67-D2CC-3F25-27B8-B3E1841A532E}"/>
              </a:ext>
            </a:extLst>
          </p:cNvPr>
          <p:cNvSpPr/>
          <p:nvPr/>
        </p:nvSpPr>
        <p:spPr>
          <a:xfrm>
            <a:off x="8123767" y="5770033"/>
            <a:ext cx="316584" cy="333820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Date Placeholder 26">
            <a:extLst>
              <a:ext uri="{FF2B5EF4-FFF2-40B4-BE49-F238E27FC236}">
                <a16:creationId xmlns:a16="http://schemas.microsoft.com/office/drawing/2014/main" id="{2C22B37C-C81D-0F09-2F0D-08EE29101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788CB-D5CA-4A8C-A216-86961C0F8813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C441A876-8344-D6CE-7987-A4B3F1AF2F5B}"/>
              </a:ext>
            </a:extLst>
          </p:cNvPr>
          <p:cNvSpPr txBox="1">
            <a:spLocks/>
          </p:cNvSpPr>
          <p:nvPr/>
        </p:nvSpPr>
        <p:spPr>
          <a:xfrm>
            <a:off x="571066" y="1453982"/>
            <a:ext cx="11368246" cy="441075"/>
          </a:xfrm>
          <a:prstGeom prst="rect">
            <a:avLst/>
          </a:prstGeom>
        </p:spPr>
        <p:txBody>
          <a:bodyPr vert="horz" lIns="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System Font Regular"/>
              <a:buChar char="−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System Font Regular"/>
              <a:buChar char="−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Standard Foveation (CSF): 	</a:t>
            </a:r>
          </a:p>
        </p:txBody>
      </p:sp>
    </p:spTree>
    <p:extLst>
      <p:ext uri="{BB962C8B-B14F-4D97-AF65-F5344CB8AC3E}">
        <p14:creationId xmlns:p14="http://schemas.microsoft.com/office/powerpoint/2010/main" val="2939222018"/>
      </p:ext>
    </p:extLst>
  </p:cSld>
  <p:clrMapOvr>
    <a:masterClrMapping/>
  </p:clrMapOvr>
  <p:transition>
    <p:fade/>
  </p:transition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795729F2-92F4-1EE7-1A45-CB4C4CC5B848}"/>
              </a:ext>
            </a:extLst>
          </p:cNvPr>
          <p:cNvSpPr txBox="1">
            <a:spLocks/>
          </p:cNvSpPr>
          <p:nvPr/>
        </p:nvSpPr>
        <p:spPr>
          <a:xfrm>
            <a:off x="571066" y="1453982"/>
            <a:ext cx="11368246" cy="441075"/>
          </a:xfrm>
          <a:prstGeom prst="rect">
            <a:avLst/>
          </a:prstGeom>
        </p:spPr>
        <p:txBody>
          <a:bodyPr vert="horz" lIns="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System Font Regular"/>
              <a:buChar char="−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System Font Regular"/>
              <a:buChar char="−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Static Eye Dominance:                                               ;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93D8F641-87F6-D923-E404-093D352F4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Case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C17B5B0-A55F-3943-1917-00AF04FB7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145</a:t>
            </a:fld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5F985FE-0EAB-15D9-0AA4-579C66C87D6F}"/>
              </a:ext>
            </a:extLst>
          </p:cNvPr>
          <p:cNvCxnSpPr/>
          <p:nvPr/>
        </p:nvCxnSpPr>
        <p:spPr>
          <a:xfrm>
            <a:off x="1527048" y="4142232"/>
            <a:ext cx="0" cy="1289304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B013AEC-AA3D-F75A-13FB-E851B3D3426D}"/>
              </a:ext>
            </a:extLst>
          </p:cNvPr>
          <p:cNvCxnSpPr/>
          <p:nvPr/>
        </p:nvCxnSpPr>
        <p:spPr>
          <a:xfrm>
            <a:off x="4119227" y="4142232"/>
            <a:ext cx="0" cy="1289304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A096C86-A09D-FC3B-C05C-F4D3D6E392E0}"/>
              </a:ext>
            </a:extLst>
          </p:cNvPr>
          <p:cNvCxnSpPr/>
          <p:nvPr/>
        </p:nvCxnSpPr>
        <p:spPr>
          <a:xfrm>
            <a:off x="4118217" y="2743199"/>
            <a:ext cx="0" cy="1289304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CEEBAED-8A3D-C2FB-803E-ED48971D369A}"/>
              </a:ext>
            </a:extLst>
          </p:cNvPr>
          <p:cNvGrpSpPr/>
          <p:nvPr/>
        </p:nvGrpSpPr>
        <p:grpSpPr>
          <a:xfrm>
            <a:off x="310589" y="2088682"/>
            <a:ext cx="11570822" cy="4001346"/>
            <a:chOff x="1314450" y="2470995"/>
            <a:chExt cx="9443959" cy="3265848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97EBE15D-1A86-EC22-D1DB-5F97B4D05C79}"/>
                </a:ext>
              </a:extLst>
            </p:cNvPr>
            <p:cNvGrpSpPr/>
            <p:nvPr/>
          </p:nvGrpSpPr>
          <p:grpSpPr>
            <a:xfrm>
              <a:off x="1314450" y="2470995"/>
              <a:ext cx="9443959" cy="3265848"/>
              <a:chOff x="1314450" y="2470995"/>
              <a:chExt cx="9443959" cy="3265848"/>
            </a:xfrm>
          </p:grpSpPr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18C1920E-7F05-C8FB-E043-B5B64A6F3F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14450" y="2470995"/>
                <a:ext cx="9443959" cy="3265848"/>
              </a:xfrm>
              <a:prstGeom prst="rect">
                <a:avLst/>
              </a:prstGeom>
            </p:spPr>
          </p:pic>
          <p:pic>
            <p:nvPicPr>
              <p:cNvPr id="38" name="Picture 37">
                <a:extLst>
                  <a:ext uri="{FF2B5EF4-FFF2-40B4-BE49-F238E27FC236}">
                    <a16:creationId xmlns:a16="http://schemas.microsoft.com/office/drawing/2014/main" id="{662E42F7-FC13-E830-D8D0-6895140A8535}"/>
                  </a:ext>
                </a:extLst>
              </p:cNvPr>
              <p:cNvPicPr>
                <a:picLocks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27048" y="2743199"/>
                <a:ext cx="2592179" cy="1289304"/>
              </a:xfrm>
              <a:prstGeom prst="rect">
                <a:avLst/>
              </a:prstGeom>
            </p:spPr>
          </p:pic>
          <p:pic>
            <p:nvPicPr>
              <p:cNvPr id="40" name="Picture 39">
                <a:extLst>
                  <a:ext uri="{FF2B5EF4-FFF2-40B4-BE49-F238E27FC236}">
                    <a16:creationId xmlns:a16="http://schemas.microsoft.com/office/drawing/2014/main" id="{F82B47DF-1A96-6952-3826-3D0914834BB5}"/>
                  </a:ext>
                </a:extLst>
              </p:cNvPr>
              <p:cNvPicPr>
                <a:picLocks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27048" y="4142232"/>
                <a:ext cx="2592178" cy="1289304"/>
              </a:xfrm>
              <a:prstGeom prst="rect">
                <a:avLst/>
              </a:prstGeom>
            </p:spPr>
          </p:pic>
          <p:pic>
            <p:nvPicPr>
              <p:cNvPr id="41" name="Picture 40">
                <a:extLst>
                  <a:ext uri="{FF2B5EF4-FFF2-40B4-BE49-F238E27FC236}">
                    <a16:creationId xmlns:a16="http://schemas.microsoft.com/office/drawing/2014/main" id="{C152C097-2565-4DF1-BCBB-24EE0549A0A6}"/>
                  </a:ext>
                </a:extLst>
              </p:cNvPr>
              <p:cNvPicPr>
                <a:picLocks/>
              </p:cNvPicPr>
              <p:nvPr/>
            </p:nvPicPr>
            <p:blipFill>
              <a:blip r:embed="rId6"/>
              <a:srcRect l="87398" t="3365" r="11289" b="59304"/>
              <a:stretch/>
            </p:blipFill>
            <p:spPr>
              <a:xfrm>
                <a:off x="4169664" y="2752343"/>
                <a:ext cx="54864" cy="1271016"/>
              </a:xfrm>
              <a:prstGeom prst="rect">
                <a:avLst/>
              </a:prstGeom>
            </p:spPr>
          </p:pic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F57F2B03-A1BD-669E-ABE1-9B2A574DE65C}"/>
                  </a:ext>
                </a:extLst>
              </p:cNvPr>
              <p:cNvPicPr>
                <a:picLocks/>
              </p:cNvPicPr>
              <p:nvPr/>
            </p:nvPicPr>
            <p:blipFill>
              <a:blip r:embed="rId6"/>
              <a:srcRect l="87247" t="41389" r="10993" b="17122"/>
              <a:stretch/>
            </p:blipFill>
            <p:spPr>
              <a:xfrm>
                <a:off x="4169670" y="4151376"/>
                <a:ext cx="54858" cy="1280160"/>
              </a:xfrm>
              <a:prstGeom prst="rect">
                <a:avLst/>
              </a:prstGeom>
            </p:spPr>
          </p:pic>
        </p:grp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5D00790-4C0A-DE5B-14A7-7B75AF21D901}"/>
                </a:ext>
              </a:extLst>
            </p:cNvPr>
            <p:cNvCxnSpPr>
              <a:cxnSpLocks/>
            </p:cNvCxnSpPr>
            <p:nvPr/>
          </p:nvCxnSpPr>
          <p:spPr>
            <a:xfrm>
              <a:off x="2798064" y="4142231"/>
              <a:ext cx="0" cy="1289304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FA4A830C-D64F-81F8-7831-3073065A471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734246" y="4723065"/>
              <a:ext cx="127635" cy="127635"/>
            </a:xfrm>
            <a:prstGeom prst="rect">
              <a:avLst/>
            </a:prstGeom>
          </p:spPr>
        </p:pic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D322939-5148-BF19-5231-6A8BAFC8CE56}"/>
                </a:ext>
              </a:extLst>
            </p:cNvPr>
            <p:cNvCxnSpPr>
              <a:cxnSpLocks/>
            </p:cNvCxnSpPr>
            <p:nvPr/>
          </p:nvCxnSpPr>
          <p:spPr>
            <a:xfrm>
              <a:off x="2798064" y="2741486"/>
              <a:ext cx="0" cy="1289304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" name="Graphic 32">
              <a:extLst>
                <a:ext uri="{FF2B5EF4-FFF2-40B4-BE49-F238E27FC236}">
                  <a16:creationId xmlns:a16="http://schemas.microsoft.com/office/drawing/2014/main" id="{0D2F358E-D3A6-12C9-A149-5C00BC22770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734246" y="3322320"/>
              <a:ext cx="127635" cy="127635"/>
            </a:xfrm>
            <a:prstGeom prst="rect">
              <a:avLst/>
            </a:prstGeom>
          </p:spPr>
        </p:pic>
      </p:grpSp>
      <p:pic>
        <p:nvPicPr>
          <p:cNvPr id="46" name="Picture 45">
            <a:extLst>
              <a:ext uri="{FF2B5EF4-FFF2-40B4-BE49-F238E27FC236}">
                <a16:creationId xmlns:a16="http://schemas.microsoft.com/office/drawing/2014/main" id="{644C133E-F66C-32DC-766C-077312AC59B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89981" y="2462365"/>
            <a:ext cx="1528287" cy="1528287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9E9396A4-474C-E370-EB26-9DCEFD754D5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00962" y="2462365"/>
            <a:ext cx="2349501" cy="1537391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1DDE63C3-CD5C-3325-C2C5-6275A294CE0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00961" y="4144956"/>
            <a:ext cx="2349501" cy="1557821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BEBCB632-E4AF-16A1-FAC9-BCC51C60CA38}"/>
              </a:ext>
            </a:extLst>
          </p:cNvPr>
          <p:cNvSpPr/>
          <p:nvPr/>
        </p:nvSpPr>
        <p:spPr>
          <a:xfrm>
            <a:off x="10258090" y="2102507"/>
            <a:ext cx="1782112" cy="3987521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7ED4698-B064-9B72-078D-3D3FDEFE4790}"/>
              </a:ext>
            </a:extLst>
          </p:cNvPr>
          <p:cNvSpPr/>
          <p:nvPr/>
        </p:nvSpPr>
        <p:spPr>
          <a:xfrm>
            <a:off x="9941842" y="5729788"/>
            <a:ext cx="316248" cy="374065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57D692F-BB94-1F44-9016-17E6AADE0310}"/>
              </a:ext>
            </a:extLst>
          </p:cNvPr>
          <p:cNvSpPr/>
          <p:nvPr/>
        </p:nvSpPr>
        <p:spPr>
          <a:xfrm>
            <a:off x="4274094" y="2840799"/>
            <a:ext cx="1000767" cy="99496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240F593-1845-AC88-1412-74A18FBAB167}"/>
              </a:ext>
            </a:extLst>
          </p:cNvPr>
          <p:cNvSpPr/>
          <p:nvPr/>
        </p:nvSpPr>
        <p:spPr>
          <a:xfrm>
            <a:off x="4294882" y="4544940"/>
            <a:ext cx="1005085" cy="999212"/>
          </a:xfrm>
          <a:prstGeom prst="rect">
            <a:avLst/>
          </a:prstGeom>
          <a:noFill/>
          <a:ln w="28575">
            <a:solidFill>
              <a:srgbClr val="5A7EB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4243A81-1308-C001-BED7-11D1B6D4B3F7}"/>
              </a:ext>
            </a:extLst>
          </p:cNvPr>
          <p:cNvSpPr txBox="1"/>
          <p:nvPr/>
        </p:nvSpPr>
        <p:spPr>
          <a:xfrm>
            <a:off x="8800178" y="5332047"/>
            <a:ext cx="1348423" cy="41498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i="1" dirty="0">
                <a:solidFill>
                  <a:schemeClr val="bg1"/>
                </a:solidFill>
              </a:rPr>
              <a:t>dominant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36F9E32-84B8-DB13-5F2A-554EA2035BA3}"/>
              </a:ext>
            </a:extLst>
          </p:cNvPr>
          <p:cNvSpPr txBox="1"/>
          <p:nvPr/>
        </p:nvSpPr>
        <p:spPr>
          <a:xfrm>
            <a:off x="8545999" y="3610119"/>
            <a:ext cx="1553300" cy="41498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i="1" dirty="0">
                <a:solidFill>
                  <a:schemeClr val="bg1"/>
                </a:solidFill>
              </a:rPr>
              <a:t>non-dominant</a:t>
            </a:r>
            <a:endParaRPr lang="en-US" sz="1400" i="1" dirty="0">
              <a:solidFill>
                <a:schemeClr val="bg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C6DA05E-0434-89FD-AAE4-FB675A01C83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87701" y="1571085"/>
            <a:ext cx="2480313" cy="29077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755A280-39BA-7F79-0791-E963265C40F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03237" y="1555432"/>
            <a:ext cx="2161994" cy="290775"/>
          </a:xfrm>
          <a:prstGeom prst="rect">
            <a:avLst/>
          </a:prstGeom>
        </p:spPr>
      </p:pic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97D30E5F-CBA4-9AFB-EE3D-70AA82A22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236B-C359-4C88-ABCA-F79F075A24E0}" type="datetime1">
              <a:rPr lang="en-US" smtClean="0"/>
              <a:t>9/22/2026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938507"/>
      </p:ext>
    </p:extLst>
  </p:cSld>
  <p:clrMapOvr>
    <a:masterClrMapping/>
  </p:clrMapOvr>
  <p:transition>
    <p:fade/>
  </p:transition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84FF74D0-9EC1-9F24-28FE-A735505030EE}"/>
              </a:ext>
            </a:extLst>
          </p:cNvPr>
          <p:cNvSpPr txBox="1">
            <a:spLocks/>
          </p:cNvSpPr>
          <p:nvPr/>
        </p:nvSpPr>
        <p:spPr>
          <a:xfrm>
            <a:off x="571066" y="1453982"/>
            <a:ext cx="11368246" cy="441075"/>
          </a:xfrm>
          <a:prstGeom prst="rect">
            <a:avLst/>
          </a:prstGeom>
        </p:spPr>
        <p:txBody>
          <a:bodyPr vert="horz" lIns="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System Font Regular"/>
              <a:buChar char="−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System Font Regular"/>
              <a:buChar char="−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Our Method - Dynamic Eye Dominance:                                                                     ;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1190A12B-94AC-E2D8-FA2E-EF5C624AF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Case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69F0709-39E6-0805-0007-C2432F76F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146</a:t>
            </a:fld>
            <a:endParaRPr lang="en-US" dirty="0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CE1E1823-C349-55C0-2BDC-F97594BC7E06}"/>
              </a:ext>
            </a:extLst>
          </p:cNvPr>
          <p:cNvCxnSpPr/>
          <p:nvPr/>
        </p:nvCxnSpPr>
        <p:spPr>
          <a:xfrm>
            <a:off x="1527048" y="4142232"/>
            <a:ext cx="0" cy="1289304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28C02BF-43CB-F21A-9DE8-C3B1A55F9C38}"/>
              </a:ext>
            </a:extLst>
          </p:cNvPr>
          <p:cNvCxnSpPr/>
          <p:nvPr/>
        </p:nvCxnSpPr>
        <p:spPr>
          <a:xfrm>
            <a:off x="4119227" y="4142232"/>
            <a:ext cx="0" cy="1289304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C3EA68C6-1807-8394-AD31-35A982139445}"/>
              </a:ext>
            </a:extLst>
          </p:cNvPr>
          <p:cNvCxnSpPr/>
          <p:nvPr/>
        </p:nvCxnSpPr>
        <p:spPr>
          <a:xfrm>
            <a:off x="4118217" y="2743199"/>
            <a:ext cx="0" cy="1289304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4D7AB9A-9A1C-51FB-4725-914741E7A3B6}"/>
              </a:ext>
            </a:extLst>
          </p:cNvPr>
          <p:cNvGrpSpPr/>
          <p:nvPr/>
        </p:nvGrpSpPr>
        <p:grpSpPr>
          <a:xfrm>
            <a:off x="310589" y="2088682"/>
            <a:ext cx="11570822" cy="4001346"/>
            <a:chOff x="1314450" y="2470995"/>
            <a:chExt cx="9443959" cy="3265848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55BC9562-1C8F-BA95-D2B0-BD4D500AB0A8}"/>
                </a:ext>
              </a:extLst>
            </p:cNvPr>
            <p:cNvGrpSpPr/>
            <p:nvPr/>
          </p:nvGrpSpPr>
          <p:grpSpPr>
            <a:xfrm>
              <a:off x="1314450" y="2470995"/>
              <a:ext cx="9443959" cy="3265848"/>
              <a:chOff x="1314450" y="2470995"/>
              <a:chExt cx="9443959" cy="3265848"/>
            </a:xfrm>
          </p:grpSpPr>
          <p:pic>
            <p:nvPicPr>
              <p:cNvPr id="54" name="Picture 53">
                <a:extLst>
                  <a:ext uri="{FF2B5EF4-FFF2-40B4-BE49-F238E27FC236}">
                    <a16:creationId xmlns:a16="http://schemas.microsoft.com/office/drawing/2014/main" id="{6BA7ADC2-EB40-EF6B-E8F4-47EAC93A78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14450" y="2470995"/>
                <a:ext cx="9443959" cy="3265848"/>
              </a:xfrm>
              <a:prstGeom prst="rect">
                <a:avLst/>
              </a:prstGeom>
            </p:spPr>
          </p:pic>
          <p:pic>
            <p:nvPicPr>
              <p:cNvPr id="59" name="Picture 58">
                <a:extLst>
                  <a:ext uri="{FF2B5EF4-FFF2-40B4-BE49-F238E27FC236}">
                    <a16:creationId xmlns:a16="http://schemas.microsoft.com/office/drawing/2014/main" id="{A70BC2CF-6C7A-25B4-8FF5-F06A3A0D6F32}"/>
                  </a:ext>
                </a:extLst>
              </p:cNvPr>
              <p:cNvPicPr>
                <a:picLocks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27048" y="2743199"/>
                <a:ext cx="2592179" cy="1289304"/>
              </a:xfrm>
              <a:prstGeom prst="rect">
                <a:avLst/>
              </a:prstGeom>
            </p:spPr>
          </p:pic>
          <p:pic>
            <p:nvPicPr>
              <p:cNvPr id="60" name="Picture 59">
                <a:extLst>
                  <a:ext uri="{FF2B5EF4-FFF2-40B4-BE49-F238E27FC236}">
                    <a16:creationId xmlns:a16="http://schemas.microsoft.com/office/drawing/2014/main" id="{D0747227-8D57-3F3A-FF15-88C4770E08F4}"/>
                  </a:ext>
                </a:extLst>
              </p:cNvPr>
              <p:cNvPicPr>
                <a:picLocks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27048" y="4142232"/>
                <a:ext cx="2592178" cy="1289304"/>
              </a:xfrm>
              <a:prstGeom prst="rect">
                <a:avLst/>
              </a:prstGeom>
            </p:spPr>
          </p:pic>
          <p:pic>
            <p:nvPicPr>
              <p:cNvPr id="61" name="Picture 60">
                <a:extLst>
                  <a:ext uri="{FF2B5EF4-FFF2-40B4-BE49-F238E27FC236}">
                    <a16:creationId xmlns:a16="http://schemas.microsoft.com/office/drawing/2014/main" id="{CD699AB5-0AD3-500B-38FB-5C3146A24CAD}"/>
                  </a:ext>
                </a:extLst>
              </p:cNvPr>
              <p:cNvPicPr>
                <a:picLocks/>
              </p:cNvPicPr>
              <p:nvPr/>
            </p:nvPicPr>
            <p:blipFill>
              <a:blip r:embed="rId6"/>
              <a:srcRect l="87398" t="3365" r="11289" b="59304"/>
              <a:stretch/>
            </p:blipFill>
            <p:spPr>
              <a:xfrm>
                <a:off x="4169664" y="2752343"/>
                <a:ext cx="54864" cy="1271016"/>
              </a:xfrm>
              <a:prstGeom prst="rect">
                <a:avLst/>
              </a:prstGeom>
            </p:spPr>
          </p:pic>
          <p:pic>
            <p:nvPicPr>
              <p:cNvPr id="62" name="Picture 61">
                <a:extLst>
                  <a:ext uri="{FF2B5EF4-FFF2-40B4-BE49-F238E27FC236}">
                    <a16:creationId xmlns:a16="http://schemas.microsoft.com/office/drawing/2014/main" id="{8ABB3FA7-6492-FFC7-EFA2-388EEBA1DCA4}"/>
                  </a:ext>
                </a:extLst>
              </p:cNvPr>
              <p:cNvPicPr>
                <a:picLocks/>
              </p:cNvPicPr>
              <p:nvPr/>
            </p:nvPicPr>
            <p:blipFill>
              <a:blip r:embed="rId6"/>
              <a:srcRect l="87247" t="41389" r="10993" b="17122"/>
              <a:stretch/>
            </p:blipFill>
            <p:spPr>
              <a:xfrm>
                <a:off x="4169670" y="4151376"/>
                <a:ext cx="54858" cy="1280160"/>
              </a:xfrm>
              <a:prstGeom prst="rect">
                <a:avLst/>
              </a:prstGeom>
            </p:spPr>
          </p:pic>
        </p:grp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2126B440-0929-0896-7332-53790FF27198}"/>
                </a:ext>
              </a:extLst>
            </p:cNvPr>
            <p:cNvCxnSpPr>
              <a:cxnSpLocks/>
            </p:cNvCxnSpPr>
            <p:nvPr/>
          </p:nvCxnSpPr>
          <p:spPr>
            <a:xfrm>
              <a:off x="2798064" y="4142231"/>
              <a:ext cx="0" cy="1289304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1" name="Graphic 50">
              <a:extLst>
                <a:ext uri="{FF2B5EF4-FFF2-40B4-BE49-F238E27FC236}">
                  <a16:creationId xmlns:a16="http://schemas.microsoft.com/office/drawing/2014/main" id="{ADD9A81C-0C0B-BD13-2A48-C16ED23FBCF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734246" y="4723065"/>
              <a:ext cx="127635" cy="127635"/>
            </a:xfrm>
            <a:prstGeom prst="rect">
              <a:avLst/>
            </a:prstGeom>
          </p:spPr>
        </p:pic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04A5C4BE-188A-90B7-C511-348695CCA99E}"/>
                </a:ext>
              </a:extLst>
            </p:cNvPr>
            <p:cNvCxnSpPr>
              <a:cxnSpLocks/>
            </p:cNvCxnSpPr>
            <p:nvPr/>
          </p:nvCxnSpPr>
          <p:spPr>
            <a:xfrm>
              <a:off x="2798064" y="2741486"/>
              <a:ext cx="0" cy="1289304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3" name="Graphic 52">
              <a:extLst>
                <a:ext uri="{FF2B5EF4-FFF2-40B4-BE49-F238E27FC236}">
                  <a16:creationId xmlns:a16="http://schemas.microsoft.com/office/drawing/2014/main" id="{0A0CB508-DE61-C104-9D1D-5A84EE54BE5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734246" y="3322320"/>
              <a:ext cx="127635" cy="127635"/>
            </a:xfrm>
            <a:prstGeom prst="rect">
              <a:avLst/>
            </a:prstGeom>
          </p:spPr>
        </p:pic>
      </p:grpSp>
      <p:pic>
        <p:nvPicPr>
          <p:cNvPr id="63" name="Picture 62">
            <a:extLst>
              <a:ext uri="{FF2B5EF4-FFF2-40B4-BE49-F238E27FC236}">
                <a16:creationId xmlns:a16="http://schemas.microsoft.com/office/drawing/2014/main" id="{2FA84151-7480-8BE0-03E6-E0D814E40C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89981" y="2462365"/>
            <a:ext cx="1528287" cy="1528287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33151CE0-9926-0627-1E21-8904A94269B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00962" y="2462365"/>
            <a:ext cx="2349501" cy="1537391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44314023-24D1-CDCF-55AF-8EDAEFA3F55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00961" y="4144956"/>
            <a:ext cx="2349501" cy="1557821"/>
          </a:xfrm>
          <a:prstGeom prst="rect">
            <a:avLst/>
          </a:prstGeom>
        </p:spPr>
      </p:pic>
      <p:sp>
        <p:nvSpPr>
          <p:cNvPr id="66" name="Rectangle 65">
            <a:extLst>
              <a:ext uri="{FF2B5EF4-FFF2-40B4-BE49-F238E27FC236}">
                <a16:creationId xmlns:a16="http://schemas.microsoft.com/office/drawing/2014/main" id="{B01F5E30-50E8-8320-564F-F34BCF07C336}"/>
              </a:ext>
            </a:extLst>
          </p:cNvPr>
          <p:cNvSpPr/>
          <p:nvPr/>
        </p:nvSpPr>
        <p:spPr>
          <a:xfrm>
            <a:off x="11971818" y="2102507"/>
            <a:ext cx="68384" cy="3987521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CE75F53A-5EE9-64CE-B6D8-294270CA5819}"/>
              </a:ext>
            </a:extLst>
          </p:cNvPr>
          <p:cNvSpPr/>
          <p:nvPr/>
        </p:nvSpPr>
        <p:spPr>
          <a:xfrm>
            <a:off x="11764843" y="5715963"/>
            <a:ext cx="316248" cy="374065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8301DC0-A540-E450-4C6C-05E2C417CD3B}"/>
              </a:ext>
            </a:extLst>
          </p:cNvPr>
          <p:cNvSpPr/>
          <p:nvPr/>
        </p:nvSpPr>
        <p:spPr>
          <a:xfrm>
            <a:off x="4274094" y="2840799"/>
            <a:ext cx="1000767" cy="99496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0BBB0914-6E84-9C8D-A933-8E92EB29BC3B}"/>
              </a:ext>
            </a:extLst>
          </p:cNvPr>
          <p:cNvSpPr/>
          <p:nvPr/>
        </p:nvSpPr>
        <p:spPr>
          <a:xfrm>
            <a:off x="4294882" y="4544940"/>
            <a:ext cx="1005085" cy="999212"/>
          </a:xfrm>
          <a:prstGeom prst="rect">
            <a:avLst/>
          </a:prstGeom>
          <a:noFill/>
          <a:ln w="28575">
            <a:solidFill>
              <a:srgbClr val="5A7EB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26221AC-37A4-B456-284C-7A4A2CECA99E}"/>
              </a:ext>
            </a:extLst>
          </p:cNvPr>
          <p:cNvSpPr txBox="1"/>
          <p:nvPr/>
        </p:nvSpPr>
        <p:spPr>
          <a:xfrm>
            <a:off x="8800178" y="5332047"/>
            <a:ext cx="1348423" cy="41498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i="1" dirty="0">
                <a:solidFill>
                  <a:schemeClr val="bg1"/>
                </a:solidFill>
              </a:rPr>
              <a:t>dominant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0DC4ECD-00F2-C587-17F6-469BA0A75A8F}"/>
              </a:ext>
            </a:extLst>
          </p:cNvPr>
          <p:cNvSpPr txBox="1"/>
          <p:nvPr/>
        </p:nvSpPr>
        <p:spPr>
          <a:xfrm>
            <a:off x="8545999" y="3610119"/>
            <a:ext cx="1553300" cy="41498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i="1" dirty="0">
                <a:solidFill>
                  <a:schemeClr val="bg1"/>
                </a:solidFill>
              </a:rPr>
              <a:t>non-dominant</a:t>
            </a:r>
            <a:endParaRPr lang="en-US" sz="1400" i="1" dirty="0">
              <a:solidFill>
                <a:schemeClr val="bg1"/>
              </a:solidFill>
            </a:endParaRP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213F9454-0530-F6E4-5A0A-3D42A3B11244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07865" y="3651413"/>
            <a:ext cx="810550" cy="339377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02AE6C2A-6FFA-21FB-0E3E-F0A7F5C0E49C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71062" y="5364894"/>
            <a:ext cx="875965" cy="351068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D74A727D-EE9D-208B-FA21-899C7216541C}"/>
              </a:ext>
            </a:extLst>
          </p:cNvPr>
          <p:cNvGrpSpPr/>
          <p:nvPr/>
        </p:nvGrpSpPr>
        <p:grpSpPr>
          <a:xfrm>
            <a:off x="5248612" y="1535109"/>
            <a:ext cx="5041369" cy="520826"/>
            <a:chOff x="4776181" y="1926630"/>
            <a:chExt cx="4520221" cy="466986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2A61BEA-4540-D7E5-4880-B98420891013}"/>
                </a:ext>
              </a:extLst>
            </p:cNvPr>
            <p:cNvGrpSpPr/>
            <p:nvPr/>
          </p:nvGrpSpPr>
          <p:grpSpPr>
            <a:xfrm>
              <a:off x="4776181" y="1926630"/>
              <a:ext cx="4520221" cy="466986"/>
              <a:chOff x="4776181" y="1926630"/>
              <a:chExt cx="4520221" cy="466986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4D75F5A1-D8D1-180C-15DA-D4A04CEC115C}"/>
                  </a:ext>
                </a:extLst>
              </p:cNvPr>
              <p:cNvGrpSpPr/>
              <p:nvPr/>
            </p:nvGrpSpPr>
            <p:grpSpPr>
              <a:xfrm>
                <a:off x="4776181" y="1926630"/>
                <a:ext cx="4520221" cy="466985"/>
                <a:chOff x="4776181" y="1926630"/>
                <a:chExt cx="4520221" cy="466985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4667CC1F-148D-C4A0-CB9A-552788D477A0}"/>
                    </a:ext>
                  </a:extLst>
                </p:cNvPr>
                <p:cNvGrpSpPr/>
                <p:nvPr/>
              </p:nvGrpSpPr>
              <p:grpSpPr>
                <a:xfrm>
                  <a:off x="4776181" y="1926630"/>
                  <a:ext cx="4520221" cy="466985"/>
                  <a:chOff x="4776181" y="1926630"/>
                  <a:chExt cx="4520221" cy="466985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57CE4C1F-E8D3-4F9B-30E4-FB466DD18DB4}"/>
                      </a:ext>
                    </a:extLst>
                  </p:cNvPr>
                  <p:cNvGrpSpPr/>
                  <p:nvPr/>
                </p:nvGrpSpPr>
                <p:grpSpPr>
                  <a:xfrm>
                    <a:off x="4776181" y="1926630"/>
                    <a:ext cx="4520221" cy="311608"/>
                    <a:chOff x="4776181" y="1926630"/>
                    <a:chExt cx="4520221" cy="311608"/>
                  </a:xfrm>
                </p:grpSpPr>
                <p:grpSp>
                  <p:nvGrpSpPr>
                    <p:cNvPr id="34" name="Group 33">
                      <a:extLst>
                        <a:ext uri="{FF2B5EF4-FFF2-40B4-BE49-F238E27FC236}">
                          <a16:creationId xmlns:a16="http://schemas.microsoft.com/office/drawing/2014/main" id="{FE4AEB08-9933-9B46-5BFA-CB73CAE49F1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776181" y="1926630"/>
                      <a:ext cx="4520221" cy="311608"/>
                      <a:chOff x="2210940" y="1866340"/>
                      <a:chExt cx="5047110" cy="347930"/>
                    </a:xfrm>
                  </p:grpSpPr>
                  <p:pic>
                    <p:nvPicPr>
                      <p:cNvPr id="38" name="Picture 37">
                        <a:extLst>
                          <a:ext uri="{FF2B5EF4-FFF2-40B4-BE49-F238E27FC236}">
                            <a16:creationId xmlns:a16="http://schemas.microsoft.com/office/drawing/2014/main" id="{7728A044-55B6-C597-E15E-492905B5E1B1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210940" y="1880823"/>
                        <a:ext cx="2366181" cy="333446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39" name="Picture 38">
                        <a:extLst>
                          <a:ext uri="{FF2B5EF4-FFF2-40B4-BE49-F238E27FC236}">
                            <a16:creationId xmlns:a16="http://schemas.microsoft.com/office/drawing/2014/main" id="{7753EF25-53C2-5481-D822-133787EDD876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621573" y="1926630"/>
                        <a:ext cx="1117871" cy="287639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40" name="Picture 39">
                        <a:extLst>
                          <a:ext uri="{FF2B5EF4-FFF2-40B4-BE49-F238E27FC236}">
                            <a16:creationId xmlns:a16="http://schemas.microsoft.com/office/drawing/2014/main" id="{C3C492A8-6B9A-805C-6707-AAD54FC2F42A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036429" y="1866340"/>
                        <a:ext cx="1221621" cy="347930"/>
                      </a:xfrm>
                      <a:prstGeom prst="rect">
                        <a:avLst/>
                      </a:prstGeom>
                    </p:spPr>
                  </p:pic>
                </p:grpSp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5C6547DE-7D04-CE55-A373-018BF637E3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82757" y="2049858"/>
                      <a:ext cx="53672" cy="171878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6" name="Rectangle 35">
                      <a:extLst>
                        <a:ext uri="{FF2B5EF4-FFF2-40B4-BE49-F238E27FC236}">
                          <a16:creationId xmlns:a16="http://schemas.microsoft.com/office/drawing/2014/main" id="{8E5FAB87-A8A0-6CE2-FD03-865AF79FDD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76241" y="2049858"/>
                      <a:ext cx="96905" cy="171878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pic>
                <p:nvPicPr>
                  <p:cNvPr id="31" name="Picture 30">
                    <a:extLst>
                      <a:ext uri="{FF2B5EF4-FFF2-40B4-BE49-F238E27FC236}">
                        <a16:creationId xmlns:a16="http://schemas.microsoft.com/office/drawing/2014/main" id="{322E912C-CD63-9949-BAD5-2FD4D3C6068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3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rcRect l="16984" t="52837" r="72388" b="-39269"/>
                  <a:stretch/>
                </p:blipFill>
                <p:spPr>
                  <a:xfrm>
                    <a:off x="6085679" y="2095686"/>
                    <a:ext cx="87467" cy="285102"/>
                  </a:xfrm>
                  <a:prstGeom prst="rect">
                    <a:avLst/>
                  </a:prstGeom>
                </p:spPr>
              </p:pic>
              <p:pic>
                <p:nvPicPr>
                  <p:cNvPr id="32" name="Picture 31">
                    <a:extLst>
                      <a:ext uri="{FF2B5EF4-FFF2-40B4-BE49-F238E27FC236}">
                        <a16:creationId xmlns:a16="http://schemas.microsoft.com/office/drawing/2014/main" id="{A8A6D27C-7A02-5F00-8970-1344173A320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2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rcRect l="16597" t="38497" r="75554" b="-40612"/>
                  <a:stretch/>
                </p:blipFill>
                <p:spPr>
                  <a:xfrm>
                    <a:off x="5982757" y="2049858"/>
                    <a:ext cx="63110" cy="343757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D2C12440-4BCC-DEB4-AD8A-A0797CE32AAA}"/>
                    </a:ext>
                  </a:extLst>
                </p:cNvPr>
                <p:cNvSpPr/>
                <p:nvPr/>
              </p:nvSpPr>
              <p:spPr>
                <a:xfrm>
                  <a:off x="8334164" y="2049858"/>
                  <a:ext cx="45719" cy="1328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D254A4F0-8E80-F000-917D-E1FA6EBB1BFB}"/>
                    </a:ext>
                  </a:extLst>
                </p:cNvPr>
                <p:cNvSpPr/>
                <p:nvPr/>
              </p:nvSpPr>
              <p:spPr>
                <a:xfrm>
                  <a:off x="8435967" y="2091956"/>
                  <a:ext cx="75769" cy="1328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576F35EC-8E74-0BA6-05C2-2132CF3AB0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6597" t="38497" r="75554" b="-40612"/>
              <a:stretch/>
            </p:blipFill>
            <p:spPr>
              <a:xfrm>
                <a:off x="8334164" y="2049859"/>
                <a:ext cx="63110" cy="343757"/>
              </a:xfrm>
              <a:prstGeom prst="rect">
                <a:avLst/>
              </a:prstGeom>
            </p:spPr>
          </p:pic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7385E1D-779E-AEAB-69B3-AD42AE50F5A0}"/>
                </a:ext>
              </a:extLst>
            </p:cNvPr>
            <p:cNvSpPr/>
            <p:nvPr/>
          </p:nvSpPr>
          <p:spPr>
            <a:xfrm>
              <a:off x="8424269" y="2091956"/>
              <a:ext cx="87467" cy="1328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18CA4FE-7034-EA22-D201-C159C537A1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6984" t="52837" r="72388" b="-39269"/>
            <a:stretch/>
          </p:blipFill>
          <p:spPr>
            <a:xfrm>
              <a:off x="8437086" y="2095687"/>
              <a:ext cx="87467" cy="285102"/>
            </a:xfrm>
            <a:prstGeom prst="rect">
              <a:avLst/>
            </a:prstGeom>
          </p:spPr>
        </p:pic>
      </p:grp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2B15149B-6CE6-5894-F706-400A00A67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DE0AE-AC3A-4857-ADED-5D17E3F05F45}" type="datetime1">
              <a:rPr lang="en-US" smtClean="0"/>
              <a:t>9/22/2026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50516"/>
      </p:ext>
    </p:extLst>
  </p:cSld>
  <p:clrMapOvr>
    <a:masterClrMapping/>
  </p:clrMapOvr>
  <p:transition>
    <p:fade/>
  </p:transition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091FDD1-5B35-8E49-95E3-1A5156611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Case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A88175E-BE48-4161-8C68-90DEF4898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147</a:t>
            </a:fld>
            <a:endParaRPr lang="en-US" dirty="0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A091C7C1-24E1-DBA6-C7AF-7F68F070AEF5}"/>
              </a:ext>
            </a:extLst>
          </p:cNvPr>
          <p:cNvCxnSpPr/>
          <p:nvPr/>
        </p:nvCxnSpPr>
        <p:spPr>
          <a:xfrm>
            <a:off x="1527048" y="4142232"/>
            <a:ext cx="0" cy="1289304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97526231-0E50-DEC6-BD0D-ACED16F292E6}"/>
              </a:ext>
            </a:extLst>
          </p:cNvPr>
          <p:cNvCxnSpPr/>
          <p:nvPr/>
        </p:nvCxnSpPr>
        <p:spPr>
          <a:xfrm>
            <a:off x="4119227" y="4142232"/>
            <a:ext cx="0" cy="1289304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151FF29C-F5AE-B2A6-A789-2DEA395F2221}"/>
              </a:ext>
            </a:extLst>
          </p:cNvPr>
          <p:cNvCxnSpPr/>
          <p:nvPr/>
        </p:nvCxnSpPr>
        <p:spPr>
          <a:xfrm>
            <a:off x="4118217" y="2743199"/>
            <a:ext cx="0" cy="1289304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A507044-6CAF-8FF5-A788-5CFE26294FAE}"/>
              </a:ext>
            </a:extLst>
          </p:cNvPr>
          <p:cNvGrpSpPr/>
          <p:nvPr/>
        </p:nvGrpSpPr>
        <p:grpSpPr>
          <a:xfrm>
            <a:off x="310589" y="2088682"/>
            <a:ext cx="11570822" cy="4001346"/>
            <a:chOff x="1314450" y="2470995"/>
            <a:chExt cx="9443959" cy="3265848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351E4317-DE7F-46EA-5749-CA0D2C545DE8}"/>
                </a:ext>
              </a:extLst>
            </p:cNvPr>
            <p:cNvGrpSpPr/>
            <p:nvPr/>
          </p:nvGrpSpPr>
          <p:grpSpPr>
            <a:xfrm>
              <a:off x="1314450" y="2470995"/>
              <a:ext cx="9443959" cy="3265848"/>
              <a:chOff x="1314450" y="2470995"/>
              <a:chExt cx="9443959" cy="3265848"/>
            </a:xfrm>
          </p:grpSpPr>
          <p:pic>
            <p:nvPicPr>
              <p:cNvPr id="77" name="Picture 76">
                <a:extLst>
                  <a:ext uri="{FF2B5EF4-FFF2-40B4-BE49-F238E27FC236}">
                    <a16:creationId xmlns:a16="http://schemas.microsoft.com/office/drawing/2014/main" id="{BD921E55-1B9C-22DF-227F-36EBD68B17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14450" y="2470995"/>
                <a:ext cx="9443959" cy="3265848"/>
              </a:xfrm>
              <a:prstGeom prst="rect">
                <a:avLst/>
              </a:prstGeom>
            </p:spPr>
          </p:pic>
          <p:pic>
            <p:nvPicPr>
              <p:cNvPr id="78" name="Picture 77">
                <a:extLst>
                  <a:ext uri="{FF2B5EF4-FFF2-40B4-BE49-F238E27FC236}">
                    <a16:creationId xmlns:a16="http://schemas.microsoft.com/office/drawing/2014/main" id="{9644219C-4EAB-42F6-AA94-FA192A511A3A}"/>
                  </a:ext>
                </a:extLst>
              </p:cNvPr>
              <p:cNvPicPr>
                <a:picLocks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27048" y="2743199"/>
                <a:ext cx="2592179" cy="1289304"/>
              </a:xfrm>
              <a:prstGeom prst="rect">
                <a:avLst/>
              </a:prstGeom>
            </p:spPr>
          </p:pic>
          <p:pic>
            <p:nvPicPr>
              <p:cNvPr id="79" name="Picture 78">
                <a:extLst>
                  <a:ext uri="{FF2B5EF4-FFF2-40B4-BE49-F238E27FC236}">
                    <a16:creationId xmlns:a16="http://schemas.microsoft.com/office/drawing/2014/main" id="{911EAABB-B8A6-B5CE-DF16-44E64A6A0915}"/>
                  </a:ext>
                </a:extLst>
              </p:cNvPr>
              <p:cNvPicPr>
                <a:picLocks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27048" y="4142232"/>
                <a:ext cx="2592178" cy="1289304"/>
              </a:xfrm>
              <a:prstGeom prst="rect">
                <a:avLst/>
              </a:prstGeom>
            </p:spPr>
          </p:pic>
          <p:pic>
            <p:nvPicPr>
              <p:cNvPr id="80" name="Picture 79">
                <a:extLst>
                  <a:ext uri="{FF2B5EF4-FFF2-40B4-BE49-F238E27FC236}">
                    <a16:creationId xmlns:a16="http://schemas.microsoft.com/office/drawing/2014/main" id="{4F97D735-E351-7CF0-B46E-F5F0B0BC3CEF}"/>
                  </a:ext>
                </a:extLst>
              </p:cNvPr>
              <p:cNvPicPr>
                <a:picLocks/>
              </p:cNvPicPr>
              <p:nvPr/>
            </p:nvPicPr>
            <p:blipFill>
              <a:blip r:embed="rId6"/>
              <a:srcRect l="87398" t="3365" r="11289" b="59304"/>
              <a:stretch/>
            </p:blipFill>
            <p:spPr>
              <a:xfrm>
                <a:off x="4169664" y="2752343"/>
                <a:ext cx="54864" cy="1271016"/>
              </a:xfrm>
              <a:prstGeom prst="rect">
                <a:avLst/>
              </a:prstGeom>
            </p:spPr>
          </p:pic>
          <p:pic>
            <p:nvPicPr>
              <p:cNvPr id="81" name="Picture 80">
                <a:extLst>
                  <a:ext uri="{FF2B5EF4-FFF2-40B4-BE49-F238E27FC236}">
                    <a16:creationId xmlns:a16="http://schemas.microsoft.com/office/drawing/2014/main" id="{89591DF6-E008-EED9-2B87-0210FA8DF74F}"/>
                  </a:ext>
                </a:extLst>
              </p:cNvPr>
              <p:cNvPicPr>
                <a:picLocks/>
              </p:cNvPicPr>
              <p:nvPr/>
            </p:nvPicPr>
            <p:blipFill>
              <a:blip r:embed="rId6"/>
              <a:srcRect l="87247" t="41389" r="10993" b="17122"/>
              <a:stretch/>
            </p:blipFill>
            <p:spPr>
              <a:xfrm>
                <a:off x="4169670" y="4151376"/>
                <a:ext cx="54858" cy="1280160"/>
              </a:xfrm>
              <a:prstGeom prst="rect">
                <a:avLst/>
              </a:prstGeom>
            </p:spPr>
          </p:pic>
        </p:grp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71BE7B9E-7F04-B8D4-363C-9518B03FB559}"/>
                </a:ext>
              </a:extLst>
            </p:cNvPr>
            <p:cNvCxnSpPr>
              <a:cxnSpLocks/>
            </p:cNvCxnSpPr>
            <p:nvPr/>
          </p:nvCxnSpPr>
          <p:spPr>
            <a:xfrm>
              <a:off x="2798064" y="4142231"/>
              <a:ext cx="0" cy="1289304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4" name="Graphic 73">
              <a:extLst>
                <a:ext uri="{FF2B5EF4-FFF2-40B4-BE49-F238E27FC236}">
                  <a16:creationId xmlns:a16="http://schemas.microsoft.com/office/drawing/2014/main" id="{F854A084-A397-B704-BC2F-E2559F018CC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734246" y="4723065"/>
              <a:ext cx="127635" cy="127635"/>
            </a:xfrm>
            <a:prstGeom prst="rect">
              <a:avLst/>
            </a:prstGeom>
          </p:spPr>
        </p:pic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F6C9891F-F591-8D84-85AF-4A0665B4194D}"/>
                </a:ext>
              </a:extLst>
            </p:cNvPr>
            <p:cNvCxnSpPr>
              <a:cxnSpLocks/>
            </p:cNvCxnSpPr>
            <p:nvPr/>
          </p:nvCxnSpPr>
          <p:spPr>
            <a:xfrm>
              <a:off x="2798064" y="2741486"/>
              <a:ext cx="0" cy="1289304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6" name="Graphic 75">
              <a:extLst>
                <a:ext uri="{FF2B5EF4-FFF2-40B4-BE49-F238E27FC236}">
                  <a16:creationId xmlns:a16="http://schemas.microsoft.com/office/drawing/2014/main" id="{E0ED1F99-DDF0-9FFD-FE2B-27A19503C79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734246" y="3322320"/>
              <a:ext cx="127635" cy="127635"/>
            </a:xfrm>
            <a:prstGeom prst="rect">
              <a:avLst/>
            </a:prstGeom>
          </p:spPr>
        </p:pic>
      </p:grpSp>
      <p:pic>
        <p:nvPicPr>
          <p:cNvPr id="82" name="Picture 81">
            <a:extLst>
              <a:ext uri="{FF2B5EF4-FFF2-40B4-BE49-F238E27FC236}">
                <a16:creationId xmlns:a16="http://schemas.microsoft.com/office/drawing/2014/main" id="{F8A131C3-6848-5B44-BF88-3B171FDE85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89981" y="2462365"/>
            <a:ext cx="1528287" cy="1528287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59F77CA1-9870-C163-973B-3E6C37159E5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00962" y="2462365"/>
            <a:ext cx="2349501" cy="1537391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389E2634-66A5-9142-EB0F-FCF5DDFC0AD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00961" y="4144956"/>
            <a:ext cx="2349501" cy="1557821"/>
          </a:xfrm>
          <a:prstGeom prst="rect">
            <a:avLst/>
          </a:prstGeom>
        </p:spPr>
      </p:pic>
      <p:sp>
        <p:nvSpPr>
          <p:cNvPr id="85" name="Rectangle 84">
            <a:extLst>
              <a:ext uri="{FF2B5EF4-FFF2-40B4-BE49-F238E27FC236}">
                <a16:creationId xmlns:a16="http://schemas.microsoft.com/office/drawing/2014/main" id="{94A24717-8ED9-3F2E-F9FC-44A22F37C7B7}"/>
              </a:ext>
            </a:extLst>
          </p:cNvPr>
          <p:cNvSpPr/>
          <p:nvPr/>
        </p:nvSpPr>
        <p:spPr>
          <a:xfrm>
            <a:off x="11971818" y="2102507"/>
            <a:ext cx="68384" cy="3987521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9599A78F-201D-47D1-10E9-0BB66C341267}"/>
              </a:ext>
            </a:extLst>
          </p:cNvPr>
          <p:cNvSpPr/>
          <p:nvPr/>
        </p:nvSpPr>
        <p:spPr>
          <a:xfrm>
            <a:off x="11764843" y="5715963"/>
            <a:ext cx="316248" cy="374065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8DD97502-7922-7B15-F55A-83A657B9B67D}"/>
              </a:ext>
            </a:extLst>
          </p:cNvPr>
          <p:cNvSpPr/>
          <p:nvPr/>
        </p:nvSpPr>
        <p:spPr>
          <a:xfrm>
            <a:off x="4274094" y="2840799"/>
            <a:ext cx="1000767" cy="99496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64CDBD74-CC36-A911-0234-0087C4542EEF}"/>
              </a:ext>
            </a:extLst>
          </p:cNvPr>
          <p:cNvSpPr/>
          <p:nvPr/>
        </p:nvSpPr>
        <p:spPr>
          <a:xfrm>
            <a:off x="4294882" y="4544940"/>
            <a:ext cx="1005085" cy="999212"/>
          </a:xfrm>
          <a:prstGeom prst="rect">
            <a:avLst/>
          </a:prstGeom>
          <a:noFill/>
          <a:ln w="28575">
            <a:solidFill>
              <a:srgbClr val="5A7EB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87BEAF96-BD12-5791-0983-6739DD3B182D}"/>
              </a:ext>
            </a:extLst>
          </p:cNvPr>
          <p:cNvSpPr txBox="1"/>
          <p:nvPr/>
        </p:nvSpPr>
        <p:spPr>
          <a:xfrm>
            <a:off x="8800178" y="5332047"/>
            <a:ext cx="1348423" cy="41498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i="1" dirty="0">
                <a:solidFill>
                  <a:schemeClr val="bg1"/>
                </a:solidFill>
              </a:rPr>
              <a:t>dominant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D7ACB740-9AF5-AE01-FA67-C633BC322FDB}"/>
              </a:ext>
            </a:extLst>
          </p:cNvPr>
          <p:cNvSpPr txBox="1"/>
          <p:nvPr/>
        </p:nvSpPr>
        <p:spPr>
          <a:xfrm>
            <a:off x="8545999" y="3610119"/>
            <a:ext cx="1553300" cy="41498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i="1" dirty="0">
                <a:solidFill>
                  <a:schemeClr val="bg1"/>
                </a:solidFill>
              </a:rPr>
              <a:t>non-dominant</a:t>
            </a:r>
            <a:endParaRPr lang="en-US" sz="1400" i="1" dirty="0">
              <a:solidFill>
                <a:schemeClr val="bg1"/>
              </a:solidFill>
            </a:endParaRPr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74041BEA-8130-508D-8072-F8EA0574F4E3}"/>
              </a:ext>
            </a:extLst>
          </p:cNvPr>
          <p:cNvSpPr/>
          <p:nvPr/>
        </p:nvSpPr>
        <p:spPr>
          <a:xfrm>
            <a:off x="1352660" y="2924672"/>
            <a:ext cx="511359" cy="570502"/>
          </a:xfrm>
          <a:prstGeom prst="ellipse">
            <a:avLst/>
          </a:prstGeom>
          <a:noFill/>
          <a:ln w="38100">
            <a:solidFill>
              <a:srgbClr val="86A0D0"/>
            </a:solidFill>
            <a:prstDash val="sys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27A87"/>
              </a:solidFill>
            </a:endParaRP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811FA398-C38C-347F-9489-0FFF8CC1380B}"/>
              </a:ext>
            </a:extLst>
          </p:cNvPr>
          <p:cNvSpPr/>
          <p:nvPr/>
        </p:nvSpPr>
        <p:spPr>
          <a:xfrm>
            <a:off x="11246526" y="2941257"/>
            <a:ext cx="511359" cy="570502"/>
          </a:xfrm>
          <a:prstGeom prst="ellipse">
            <a:avLst/>
          </a:prstGeom>
          <a:noFill/>
          <a:ln w="38100">
            <a:solidFill>
              <a:srgbClr val="86A0D0"/>
            </a:solidFill>
            <a:prstDash val="sys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27A87"/>
              </a:solidFill>
            </a:endParaRPr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236181D4-0238-D36A-27F4-C5D8FA684EEA}"/>
              </a:ext>
            </a:extLst>
          </p:cNvPr>
          <p:cNvSpPr/>
          <p:nvPr/>
        </p:nvSpPr>
        <p:spPr>
          <a:xfrm>
            <a:off x="11240737" y="4646480"/>
            <a:ext cx="511359" cy="570502"/>
          </a:xfrm>
          <a:prstGeom prst="ellipse">
            <a:avLst/>
          </a:prstGeom>
          <a:noFill/>
          <a:ln w="38100">
            <a:solidFill>
              <a:srgbClr val="86A0D0"/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27A87"/>
              </a:solidFill>
            </a:endParaRPr>
          </a:p>
        </p:txBody>
      </p:sp>
      <p:pic>
        <p:nvPicPr>
          <p:cNvPr id="96" name="Picture 95">
            <a:extLst>
              <a:ext uri="{FF2B5EF4-FFF2-40B4-BE49-F238E27FC236}">
                <a16:creationId xmlns:a16="http://schemas.microsoft.com/office/drawing/2014/main" id="{18FBF0EA-A826-0324-510D-8DCCB18D444F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07865" y="3651413"/>
            <a:ext cx="810550" cy="339377"/>
          </a:xfrm>
          <a:prstGeom prst="rect">
            <a:avLst/>
          </a:prstGeom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39C04860-7D27-AB70-C026-6E38F6A2C057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71062" y="5364894"/>
            <a:ext cx="875965" cy="351068"/>
          </a:xfrm>
          <a:prstGeom prst="rect">
            <a:avLst/>
          </a:prstGeom>
        </p:spPr>
      </p:pic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CCFF0C0E-821B-D668-C43F-811620AD3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63FF1-4A41-48A6-93BB-2D5FE3A389C1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FD12198C-58F9-9094-8F95-BDBDF1C6399E}"/>
              </a:ext>
            </a:extLst>
          </p:cNvPr>
          <p:cNvSpPr txBox="1">
            <a:spLocks/>
          </p:cNvSpPr>
          <p:nvPr/>
        </p:nvSpPr>
        <p:spPr>
          <a:xfrm>
            <a:off x="571066" y="1453982"/>
            <a:ext cx="11368246" cy="441075"/>
          </a:xfrm>
          <a:prstGeom prst="rect">
            <a:avLst/>
          </a:prstGeom>
        </p:spPr>
        <p:txBody>
          <a:bodyPr vert="horz" lIns="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System Font Regular"/>
              <a:buChar char="−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System Font Regular"/>
              <a:buChar char="−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Our Method - Dynamic Eye Dominance:                                                                     ;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173E2FF-3548-C31E-0D39-460CFB9BCB53}"/>
              </a:ext>
            </a:extLst>
          </p:cNvPr>
          <p:cNvGrpSpPr/>
          <p:nvPr/>
        </p:nvGrpSpPr>
        <p:grpSpPr>
          <a:xfrm>
            <a:off x="5248612" y="1535109"/>
            <a:ext cx="5041369" cy="520826"/>
            <a:chOff x="4776181" y="1926630"/>
            <a:chExt cx="4520221" cy="4669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6E3F576-FA3B-0016-7718-8AF80CD7F2B4}"/>
                </a:ext>
              </a:extLst>
            </p:cNvPr>
            <p:cNvGrpSpPr/>
            <p:nvPr/>
          </p:nvGrpSpPr>
          <p:grpSpPr>
            <a:xfrm>
              <a:off x="4776181" y="1926630"/>
              <a:ext cx="4520221" cy="466986"/>
              <a:chOff x="4776181" y="1926630"/>
              <a:chExt cx="4520221" cy="466986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27FC3BAB-6A73-0EFA-6294-63F5D26BF60C}"/>
                  </a:ext>
                </a:extLst>
              </p:cNvPr>
              <p:cNvGrpSpPr/>
              <p:nvPr/>
            </p:nvGrpSpPr>
            <p:grpSpPr>
              <a:xfrm>
                <a:off x="4776181" y="1926630"/>
                <a:ext cx="4520221" cy="466985"/>
                <a:chOff x="4776181" y="1926630"/>
                <a:chExt cx="4520221" cy="466985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D4765677-3317-A17C-9331-7642582B140C}"/>
                    </a:ext>
                  </a:extLst>
                </p:cNvPr>
                <p:cNvGrpSpPr/>
                <p:nvPr/>
              </p:nvGrpSpPr>
              <p:grpSpPr>
                <a:xfrm>
                  <a:off x="4776181" y="1926630"/>
                  <a:ext cx="4520221" cy="466985"/>
                  <a:chOff x="4776181" y="1926630"/>
                  <a:chExt cx="4520221" cy="466985"/>
                </a:xfrm>
              </p:grpSpPr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5F8337D0-088F-1750-4128-3258F3E861F3}"/>
                      </a:ext>
                    </a:extLst>
                  </p:cNvPr>
                  <p:cNvGrpSpPr/>
                  <p:nvPr/>
                </p:nvGrpSpPr>
                <p:grpSpPr>
                  <a:xfrm>
                    <a:off x="4776181" y="1926630"/>
                    <a:ext cx="4520221" cy="311608"/>
                    <a:chOff x="4776181" y="1926630"/>
                    <a:chExt cx="4520221" cy="311608"/>
                  </a:xfrm>
                </p:grpSpPr>
                <p:grpSp>
                  <p:nvGrpSpPr>
                    <p:cNvPr id="19" name="Group 18">
                      <a:extLst>
                        <a:ext uri="{FF2B5EF4-FFF2-40B4-BE49-F238E27FC236}">
                          <a16:creationId xmlns:a16="http://schemas.microsoft.com/office/drawing/2014/main" id="{D49DB7F2-C2D0-22AC-0D4B-4CE90D0107D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776181" y="1926630"/>
                      <a:ext cx="4520221" cy="311608"/>
                      <a:chOff x="2210940" y="1866340"/>
                      <a:chExt cx="5047110" cy="347930"/>
                    </a:xfrm>
                  </p:grpSpPr>
                  <p:pic>
                    <p:nvPicPr>
                      <p:cNvPr id="22" name="Picture 21">
                        <a:extLst>
                          <a:ext uri="{FF2B5EF4-FFF2-40B4-BE49-F238E27FC236}">
                            <a16:creationId xmlns:a16="http://schemas.microsoft.com/office/drawing/2014/main" id="{8539582B-A381-0A01-8071-60D0E0FF5AA1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210940" y="1880823"/>
                        <a:ext cx="2366181" cy="333446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23" name="Picture 22">
                        <a:extLst>
                          <a:ext uri="{FF2B5EF4-FFF2-40B4-BE49-F238E27FC236}">
                            <a16:creationId xmlns:a16="http://schemas.microsoft.com/office/drawing/2014/main" id="{7E547DA9-F3CA-50E9-3331-04A17870CAAA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621573" y="1926630"/>
                        <a:ext cx="1117871" cy="287639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24" name="Picture 23">
                        <a:extLst>
                          <a:ext uri="{FF2B5EF4-FFF2-40B4-BE49-F238E27FC236}">
                            <a16:creationId xmlns:a16="http://schemas.microsoft.com/office/drawing/2014/main" id="{11D08EF3-EBFD-2783-92B4-D63DF6AF349B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036429" y="1866340"/>
                        <a:ext cx="1221621" cy="347930"/>
                      </a:xfrm>
                      <a:prstGeom prst="rect">
                        <a:avLst/>
                      </a:prstGeom>
                    </p:spPr>
                  </p:pic>
                </p:grp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74E7EE92-1F7B-E019-A306-89D82D55F8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82757" y="2049858"/>
                      <a:ext cx="53672" cy="171878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CCFBBC81-2E86-3F65-B7B4-183D7DD863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76241" y="2049858"/>
                      <a:ext cx="96905" cy="171878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pic>
                <p:nvPicPr>
                  <p:cNvPr id="17" name="Picture 16">
                    <a:extLst>
                      <a:ext uri="{FF2B5EF4-FFF2-40B4-BE49-F238E27FC236}">
                        <a16:creationId xmlns:a16="http://schemas.microsoft.com/office/drawing/2014/main" id="{E37E66AF-CC93-53E4-A090-716738B0346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3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rcRect l="16984" t="52837" r="72388" b="-39269"/>
                  <a:stretch/>
                </p:blipFill>
                <p:spPr>
                  <a:xfrm>
                    <a:off x="6085679" y="2095686"/>
                    <a:ext cx="87467" cy="285102"/>
                  </a:xfrm>
                  <a:prstGeom prst="rect">
                    <a:avLst/>
                  </a:prstGeom>
                </p:spPr>
              </p:pic>
              <p:pic>
                <p:nvPicPr>
                  <p:cNvPr id="18" name="Picture 17">
                    <a:extLst>
                      <a:ext uri="{FF2B5EF4-FFF2-40B4-BE49-F238E27FC236}">
                        <a16:creationId xmlns:a16="http://schemas.microsoft.com/office/drawing/2014/main" id="{A46FFFA3-21C9-10C5-90D1-EE8B4E8441A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2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rcRect l="16597" t="38497" r="75554" b="-40612"/>
                  <a:stretch/>
                </p:blipFill>
                <p:spPr>
                  <a:xfrm>
                    <a:off x="5982757" y="2049858"/>
                    <a:ext cx="63110" cy="343757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16D35E76-0C13-9D2A-5093-8117E05AC20B}"/>
                    </a:ext>
                  </a:extLst>
                </p:cNvPr>
                <p:cNvSpPr/>
                <p:nvPr/>
              </p:nvSpPr>
              <p:spPr>
                <a:xfrm>
                  <a:off x="8334164" y="2049858"/>
                  <a:ext cx="45719" cy="1328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D17B2192-3879-3030-D11B-DDA8CF4B3D98}"/>
                    </a:ext>
                  </a:extLst>
                </p:cNvPr>
                <p:cNvSpPr/>
                <p:nvPr/>
              </p:nvSpPr>
              <p:spPr>
                <a:xfrm>
                  <a:off x="8435967" y="2091956"/>
                  <a:ext cx="75769" cy="1328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D5E39A8A-3F2D-ED78-322F-971D7DBE7E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6597" t="38497" r="75554" b="-40612"/>
              <a:stretch/>
            </p:blipFill>
            <p:spPr>
              <a:xfrm>
                <a:off x="8334164" y="2049859"/>
                <a:ext cx="63110" cy="343757"/>
              </a:xfrm>
              <a:prstGeom prst="rect">
                <a:avLst/>
              </a:prstGeom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43A5125-36A6-A05E-1EF8-07B84A4B7D95}"/>
                </a:ext>
              </a:extLst>
            </p:cNvPr>
            <p:cNvSpPr/>
            <p:nvPr/>
          </p:nvSpPr>
          <p:spPr>
            <a:xfrm>
              <a:off x="8424269" y="2091956"/>
              <a:ext cx="87467" cy="1328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36E476F-E48D-A0BD-A76F-3D7C1D4A46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6984" t="52837" r="72388" b="-39269"/>
            <a:stretch/>
          </p:blipFill>
          <p:spPr>
            <a:xfrm>
              <a:off x="8437086" y="2095687"/>
              <a:ext cx="87467" cy="2851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24048013"/>
      </p:ext>
    </p:extLst>
  </p:cSld>
  <p:clrMapOvr>
    <a:masterClrMapping/>
  </p:clrMapOvr>
  <p:transition>
    <p:fade/>
  </p:transition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>
            <a:extLst>
              <a:ext uri="{FF2B5EF4-FFF2-40B4-BE49-F238E27FC236}">
                <a16:creationId xmlns:a16="http://schemas.microsoft.com/office/drawing/2014/main" id="{D994B501-45F2-1CE7-1DBE-292AFF3A3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Case</a:t>
            </a:r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252E9F3F-69BF-46E3-A1C7-DB316D029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148</a:t>
            </a:fld>
            <a:endParaRPr lang="en-US" dirty="0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838F6242-425D-506C-B546-7E4C89FA8631}"/>
              </a:ext>
            </a:extLst>
          </p:cNvPr>
          <p:cNvCxnSpPr/>
          <p:nvPr/>
        </p:nvCxnSpPr>
        <p:spPr>
          <a:xfrm>
            <a:off x="1527048" y="4142232"/>
            <a:ext cx="0" cy="1289304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C6791928-FCB3-63AD-F826-58B88CB4BF82}"/>
              </a:ext>
            </a:extLst>
          </p:cNvPr>
          <p:cNvCxnSpPr/>
          <p:nvPr/>
        </p:nvCxnSpPr>
        <p:spPr>
          <a:xfrm>
            <a:off x="4119227" y="4142232"/>
            <a:ext cx="0" cy="1289304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029A4CFF-579B-4E89-A470-68CF32F186E3}"/>
              </a:ext>
            </a:extLst>
          </p:cNvPr>
          <p:cNvCxnSpPr/>
          <p:nvPr/>
        </p:nvCxnSpPr>
        <p:spPr>
          <a:xfrm>
            <a:off x="4118217" y="2743199"/>
            <a:ext cx="0" cy="1289304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40516AF-99B2-6976-FB7B-3DB19EF904B3}"/>
              </a:ext>
            </a:extLst>
          </p:cNvPr>
          <p:cNvGrpSpPr/>
          <p:nvPr/>
        </p:nvGrpSpPr>
        <p:grpSpPr>
          <a:xfrm>
            <a:off x="310589" y="2088682"/>
            <a:ext cx="11570822" cy="4001346"/>
            <a:chOff x="1314450" y="2470995"/>
            <a:chExt cx="9443959" cy="3265848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F99F51F5-2280-6880-2FB1-BB6A0132AD51}"/>
                </a:ext>
              </a:extLst>
            </p:cNvPr>
            <p:cNvGrpSpPr/>
            <p:nvPr/>
          </p:nvGrpSpPr>
          <p:grpSpPr>
            <a:xfrm>
              <a:off x="1314450" y="2470995"/>
              <a:ext cx="9443959" cy="3265848"/>
              <a:chOff x="1314450" y="2470995"/>
              <a:chExt cx="9443959" cy="3265848"/>
            </a:xfrm>
          </p:grpSpPr>
          <p:pic>
            <p:nvPicPr>
              <p:cNvPr id="77" name="Picture 76">
                <a:extLst>
                  <a:ext uri="{FF2B5EF4-FFF2-40B4-BE49-F238E27FC236}">
                    <a16:creationId xmlns:a16="http://schemas.microsoft.com/office/drawing/2014/main" id="{8548D79F-9D9C-6933-DB80-1AF50C8D3B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14450" y="2470995"/>
                <a:ext cx="9443959" cy="3265848"/>
              </a:xfrm>
              <a:prstGeom prst="rect">
                <a:avLst/>
              </a:prstGeom>
            </p:spPr>
          </p:pic>
          <p:pic>
            <p:nvPicPr>
              <p:cNvPr id="78" name="Picture 77">
                <a:extLst>
                  <a:ext uri="{FF2B5EF4-FFF2-40B4-BE49-F238E27FC236}">
                    <a16:creationId xmlns:a16="http://schemas.microsoft.com/office/drawing/2014/main" id="{D2A90867-0910-8557-462A-28A26882525F}"/>
                  </a:ext>
                </a:extLst>
              </p:cNvPr>
              <p:cNvPicPr>
                <a:picLocks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27048" y="2743199"/>
                <a:ext cx="2592179" cy="1289304"/>
              </a:xfrm>
              <a:prstGeom prst="rect">
                <a:avLst/>
              </a:prstGeom>
            </p:spPr>
          </p:pic>
          <p:pic>
            <p:nvPicPr>
              <p:cNvPr id="79" name="Picture 78">
                <a:extLst>
                  <a:ext uri="{FF2B5EF4-FFF2-40B4-BE49-F238E27FC236}">
                    <a16:creationId xmlns:a16="http://schemas.microsoft.com/office/drawing/2014/main" id="{21A70580-45A6-25E0-7D1F-894572AEB7A1}"/>
                  </a:ext>
                </a:extLst>
              </p:cNvPr>
              <p:cNvPicPr>
                <a:picLocks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27048" y="4142232"/>
                <a:ext cx="2592178" cy="1289304"/>
              </a:xfrm>
              <a:prstGeom prst="rect">
                <a:avLst/>
              </a:prstGeom>
            </p:spPr>
          </p:pic>
          <p:pic>
            <p:nvPicPr>
              <p:cNvPr id="80" name="Picture 79">
                <a:extLst>
                  <a:ext uri="{FF2B5EF4-FFF2-40B4-BE49-F238E27FC236}">
                    <a16:creationId xmlns:a16="http://schemas.microsoft.com/office/drawing/2014/main" id="{DC465634-5D01-AA1B-FF2A-A4862B0CE756}"/>
                  </a:ext>
                </a:extLst>
              </p:cNvPr>
              <p:cNvPicPr>
                <a:picLocks/>
              </p:cNvPicPr>
              <p:nvPr/>
            </p:nvPicPr>
            <p:blipFill>
              <a:blip r:embed="rId6"/>
              <a:srcRect l="87398" t="3365" r="11289" b="59304"/>
              <a:stretch/>
            </p:blipFill>
            <p:spPr>
              <a:xfrm>
                <a:off x="4169664" y="2752343"/>
                <a:ext cx="54864" cy="1271016"/>
              </a:xfrm>
              <a:prstGeom prst="rect">
                <a:avLst/>
              </a:prstGeom>
            </p:spPr>
          </p:pic>
          <p:pic>
            <p:nvPicPr>
              <p:cNvPr id="81" name="Picture 80">
                <a:extLst>
                  <a:ext uri="{FF2B5EF4-FFF2-40B4-BE49-F238E27FC236}">
                    <a16:creationId xmlns:a16="http://schemas.microsoft.com/office/drawing/2014/main" id="{6788E9DE-BE8D-F9AA-74AD-0A002BB459F0}"/>
                  </a:ext>
                </a:extLst>
              </p:cNvPr>
              <p:cNvPicPr>
                <a:picLocks/>
              </p:cNvPicPr>
              <p:nvPr/>
            </p:nvPicPr>
            <p:blipFill>
              <a:blip r:embed="rId6"/>
              <a:srcRect l="87247" t="41389" r="10993" b="17122"/>
              <a:stretch/>
            </p:blipFill>
            <p:spPr>
              <a:xfrm>
                <a:off x="4169670" y="4151376"/>
                <a:ext cx="54858" cy="1280160"/>
              </a:xfrm>
              <a:prstGeom prst="rect">
                <a:avLst/>
              </a:prstGeom>
            </p:spPr>
          </p:pic>
        </p:grp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A0317D0A-4941-9366-1E0C-BE758E59DE05}"/>
                </a:ext>
              </a:extLst>
            </p:cNvPr>
            <p:cNvCxnSpPr>
              <a:cxnSpLocks/>
            </p:cNvCxnSpPr>
            <p:nvPr/>
          </p:nvCxnSpPr>
          <p:spPr>
            <a:xfrm>
              <a:off x="2798064" y="4142231"/>
              <a:ext cx="0" cy="1289304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4" name="Graphic 73">
              <a:extLst>
                <a:ext uri="{FF2B5EF4-FFF2-40B4-BE49-F238E27FC236}">
                  <a16:creationId xmlns:a16="http://schemas.microsoft.com/office/drawing/2014/main" id="{E9FAA0DC-06FF-32D1-E9E2-872284FCFA1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734246" y="4723065"/>
              <a:ext cx="127635" cy="127635"/>
            </a:xfrm>
            <a:prstGeom prst="rect">
              <a:avLst/>
            </a:prstGeom>
          </p:spPr>
        </p:pic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7D7B8260-6BC7-A2F3-867C-AFE2535AE346}"/>
                </a:ext>
              </a:extLst>
            </p:cNvPr>
            <p:cNvCxnSpPr>
              <a:cxnSpLocks/>
            </p:cNvCxnSpPr>
            <p:nvPr/>
          </p:nvCxnSpPr>
          <p:spPr>
            <a:xfrm>
              <a:off x="2798064" y="2741486"/>
              <a:ext cx="0" cy="1289304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6" name="Graphic 75">
              <a:extLst>
                <a:ext uri="{FF2B5EF4-FFF2-40B4-BE49-F238E27FC236}">
                  <a16:creationId xmlns:a16="http://schemas.microsoft.com/office/drawing/2014/main" id="{A0BFDF08-A9EC-2EC9-2B4C-F0F76519239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734246" y="3322320"/>
              <a:ext cx="127635" cy="127635"/>
            </a:xfrm>
            <a:prstGeom prst="rect">
              <a:avLst/>
            </a:prstGeom>
          </p:spPr>
        </p:pic>
      </p:grpSp>
      <p:pic>
        <p:nvPicPr>
          <p:cNvPr id="82" name="Picture 81">
            <a:extLst>
              <a:ext uri="{FF2B5EF4-FFF2-40B4-BE49-F238E27FC236}">
                <a16:creationId xmlns:a16="http://schemas.microsoft.com/office/drawing/2014/main" id="{95F2154C-313C-2572-A2CA-8915F440405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89981" y="2462365"/>
            <a:ext cx="1528287" cy="1528287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B6650753-1C4A-1E84-ABFD-8E8C43E9A8D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00962" y="2462365"/>
            <a:ext cx="2349501" cy="1537391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B3A140C2-A524-0D86-F3FE-2E856ABDA85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00961" y="4144956"/>
            <a:ext cx="2349501" cy="1557821"/>
          </a:xfrm>
          <a:prstGeom prst="rect">
            <a:avLst/>
          </a:prstGeom>
        </p:spPr>
      </p:pic>
      <p:sp>
        <p:nvSpPr>
          <p:cNvPr id="85" name="Rectangle 84">
            <a:extLst>
              <a:ext uri="{FF2B5EF4-FFF2-40B4-BE49-F238E27FC236}">
                <a16:creationId xmlns:a16="http://schemas.microsoft.com/office/drawing/2014/main" id="{1657FBF7-5056-57BD-67D4-088DB2DE1F32}"/>
              </a:ext>
            </a:extLst>
          </p:cNvPr>
          <p:cNvSpPr/>
          <p:nvPr/>
        </p:nvSpPr>
        <p:spPr>
          <a:xfrm>
            <a:off x="11971818" y="2102507"/>
            <a:ext cx="68384" cy="3987521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EB69AD5F-481E-9736-1E84-6378DBCF90C8}"/>
              </a:ext>
            </a:extLst>
          </p:cNvPr>
          <p:cNvSpPr/>
          <p:nvPr/>
        </p:nvSpPr>
        <p:spPr>
          <a:xfrm>
            <a:off x="11764843" y="5715963"/>
            <a:ext cx="316248" cy="374065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4DD44148-E763-D807-C337-688CFD822262}"/>
              </a:ext>
            </a:extLst>
          </p:cNvPr>
          <p:cNvSpPr/>
          <p:nvPr/>
        </p:nvSpPr>
        <p:spPr>
          <a:xfrm>
            <a:off x="4274094" y="2840799"/>
            <a:ext cx="1000767" cy="99496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23B69829-D8F0-B1A7-093A-E91C777C5226}"/>
              </a:ext>
            </a:extLst>
          </p:cNvPr>
          <p:cNvSpPr/>
          <p:nvPr/>
        </p:nvSpPr>
        <p:spPr>
          <a:xfrm>
            <a:off x="4294882" y="4544940"/>
            <a:ext cx="1005085" cy="999212"/>
          </a:xfrm>
          <a:prstGeom prst="rect">
            <a:avLst/>
          </a:prstGeom>
          <a:noFill/>
          <a:ln w="28575">
            <a:solidFill>
              <a:srgbClr val="5A7EB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450CE31F-658A-F1A5-AB03-B58D477CA4A8}"/>
              </a:ext>
            </a:extLst>
          </p:cNvPr>
          <p:cNvSpPr txBox="1"/>
          <p:nvPr/>
        </p:nvSpPr>
        <p:spPr>
          <a:xfrm>
            <a:off x="8800178" y="5332047"/>
            <a:ext cx="1348423" cy="41498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i="1" dirty="0">
                <a:solidFill>
                  <a:schemeClr val="bg1"/>
                </a:solidFill>
              </a:rPr>
              <a:t>dominant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490E35AC-AD45-0078-5A99-CB6C8FAA2A4E}"/>
              </a:ext>
            </a:extLst>
          </p:cNvPr>
          <p:cNvSpPr txBox="1"/>
          <p:nvPr/>
        </p:nvSpPr>
        <p:spPr>
          <a:xfrm>
            <a:off x="8545999" y="3610119"/>
            <a:ext cx="1553300" cy="41498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i="1" dirty="0">
                <a:solidFill>
                  <a:schemeClr val="bg1"/>
                </a:solidFill>
              </a:rPr>
              <a:t>non-dominant</a:t>
            </a:r>
            <a:endParaRPr lang="en-US" sz="1400" i="1" dirty="0">
              <a:solidFill>
                <a:schemeClr val="bg1"/>
              </a:solidFill>
            </a:endParaRPr>
          </a:p>
        </p:txBody>
      </p:sp>
      <p:pic>
        <p:nvPicPr>
          <p:cNvPr id="94" name="Picture 93">
            <a:extLst>
              <a:ext uri="{FF2B5EF4-FFF2-40B4-BE49-F238E27FC236}">
                <a16:creationId xmlns:a16="http://schemas.microsoft.com/office/drawing/2014/main" id="{07803C08-8906-E860-5A7E-2817E123A97F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07865" y="3651413"/>
            <a:ext cx="810550" cy="339377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7C66ED04-D5E8-4D8E-2CDD-64ABBDADD3C5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71062" y="5364894"/>
            <a:ext cx="875965" cy="351068"/>
          </a:xfrm>
          <a:prstGeom prst="rect">
            <a:avLst/>
          </a:prstGeom>
        </p:spPr>
      </p:pic>
      <p:sp>
        <p:nvSpPr>
          <p:cNvPr id="102" name="Oval 101">
            <a:extLst>
              <a:ext uri="{FF2B5EF4-FFF2-40B4-BE49-F238E27FC236}">
                <a16:creationId xmlns:a16="http://schemas.microsoft.com/office/drawing/2014/main" id="{F706BD75-942F-3C13-A2A5-E9F5D5EA1DCD}"/>
              </a:ext>
            </a:extLst>
          </p:cNvPr>
          <p:cNvSpPr/>
          <p:nvPr/>
        </p:nvSpPr>
        <p:spPr>
          <a:xfrm>
            <a:off x="759993" y="2924672"/>
            <a:ext cx="511359" cy="570502"/>
          </a:xfrm>
          <a:prstGeom prst="ellipse">
            <a:avLst/>
          </a:prstGeom>
          <a:noFill/>
          <a:ln w="38100">
            <a:solidFill>
              <a:srgbClr val="CD2D40"/>
            </a:solidFill>
            <a:prstDash val="sys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27A87"/>
              </a:solidFill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A47C158D-A197-1AFE-0460-7F28FB57A02D}"/>
              </a:ext>
            </a:extLst>
          </p:cNvPr>
          <p:cNvSpPr/>
          <p:nvPr/>
        </p:nvSpPr>
        <p:spPr>
          <a:xfrm>
            <a:off x="10315380" y="2956631"/>
            <a:ext cx="511359" cy="570502"/>
          </a:xfrm>
          <a:prstGeom prst="ellipse">
            <a:avLst/>
          </a:prstGeom>
          <a:noFill/>
          <a:ln w="38100">
            <a:solidFill>
              <a:srgbClr val="CD2D40"/>
            </a:solidFill>
            <a:prstDash val="sys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27A87"/>
              </a:solidFill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D0C3E48F-F227-4068-5D2A-31E2059CF630}"/>
              </a:ext>
            </a:extLst>
          </p:cNvPr>
          <p:cNvSpPr/>
          <p:nvPr/>
        </p:nvSpPr>
        <p:spPr>
          <a:xfrm>
            <a:off x="10315380" y="4690930"/>
            <a:ext cx="511359" cy="570502"/>
          </a:xfrm>
          <a:prstGeom prst="ellipse">
            <a:avLst/>
          </a:prstGeom>
          <a:noFill/>
          <a:ln w="38100">
            <a:solidFill>
              <a:srgbClr val="CD2D40"/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27A87"/>
              </a:solidFill>
            </a:endParaRPr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ACA68770-BE7C-D6B2-DDEA-05490FEB9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EDCBA-1D2D-4A65-8691-7889EC10E905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11E4EBC5-546D-9804-3099-A83A509B3BC9}"/>
              </a:ext>
            </a:extLst>
          </p:cNvPr>
          <p:cNvSpPr txBox="1">
            <a:spLocks/>
          </p:cNvSpPr>
          <p:nvPr/>
        </p:nvSpPr>
        <p:spPr>
          <a:xfrm>
            <a:off x="571066" y="1453982"/>
            <a:ext cx="11368246" cy="441075"/>
          </a:xfrm>
          <a:prstGeom prst="rect">
            <a:avLst/>
          </a:prstGeom>
        </p:spPr>
        <p:txBody>
          <a:bodyPr vert="horz" lIns="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System Font Regular"/>
              <a:buChar char="−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System Font Regular"/>
              <a:buChar char="−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Our Method - Dynamic Eye Dominance:                                                                     ;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B8D7671-3446-AFD6-A782-C1556F30A422}"/>
              </a:ext>
            </a:extLst>
          </p:cNvPr>
          <p:cNvGrpSpPr/>
          <p:nvPr/>
        </p:nvGrpSpPr>
        <p:grpSpPr>
          <a:xfrm>
            <a:off x="5248612" y="1535109"/>
            <a:ext cx="5041369" cy="520826"/>
            <a:chOff x="4776181" y="1926630"/>
            <a:chExt cx="4520221" cy="466986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9E4CBD0-3FC4-37EE-F18D-252CAB9AD281}"/>
                </a:ext>
              </a:extLst>
            </p:cNvPr>
            <p:cNvGrpSpPr/>
            <p:nvPr/>
          </p:nvGrpSpPr>
          <p:grpSpPr>
            <a:xfrm>
              <a:off x="4776181" y="1926630"/>
              <a:ext cx="4520221" cy="466986"/>
              <a:chOff x="4776181" y="1926630"/>
              <a:chExt cx="4520221" cy="466986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3A132EBA-D60E-CE5E-0B9E-E29A9821F72C}"/>
                  </a:ext>
                </a:extLst>
              </p:cNvPr>
              <p:cNvGrpSpPr/>
              <p:nvPr/>
            </p:nvGrpSpPr>
            <p:grpSpPr>
              <a:xfrm>
                <a:off x="4776181" y="1926630"/>
                <a:ext cx="4520221" cy="466985"/>
                <a:chOff x="4776181" y="1926630"/>
                <a:chExt cx="4520221" cy="466985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9698C08B-BFF6-B0A4-637F-9CDE4F9DA275}"/>
                    </a:ext>
                  </a:extLst>
                </p:cNvPr>
                <p:cNvGrpSpPr/>
                <p:nvPr/>
              </p:nvGrpSpPr>
              <p:grpSpPr>
                <a:xfrm>
                  <a:off x="4776181" y="1926630"/>
                  <a:ext cx="4520221" cy="466985"/>
                  <a:chOff x="4776181" y="1926630"/>
                  <a:chExt cx="4520221" cy="466985"/>
                </a:xfrm>
              </p:grpSpPr>
              <p:grpSp>
                <p:nvGrpSpPr>
                  <p:cNvPr id="35" name="Group 34">
                    <a:extLst>
                      <a:ext uri="{FF2B5EF4-FFF2-40B4-BE49-F238E27FC236}">
                        <a16:creationId xmlns:a16="http://schemas.microsoft.com/office/drawing/2014/main" id="{3E19A46B-6BC9-C0A9-7C9E-00F43B840814}"/>
                      </a:ext>
                    </a:extLst>
                  </p:cNvPr>
                  <p:cNvGrpSpPr/>
                  <p:nvPr/>
                </p:nvGrpSpPr>
                <p:grpSpPr>
                  <a:xfrm>
                    <a:off x="4776181" y="1926630"/>
                    <a:ext cx="4520221" cy="311608"/>
                    <a:chOff x="4776181" y="1926630"/>
                    <a:chExt cx="4520221" cy="311608"/>
                  </a:xfrm>
                </p:grpSpPr>
                <p:grpSp>
                  <p:nvGrpSpPr>
                    <p:cNvPr id="38" name="Group 37">
                      <a:extLst>
                        <a:ext uri="{FF2B5EF4-FFF2-40B4-BE49-F238E27FC236}">
                          <a16:creationId xmlns:a16="http://schemas.microsoft.com/office/drawing/2014/main" id="{391E1695-CD9B-AADF-4C56-BED3F428E7F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776181" y="1926630"/>
                      <a:ext cx="4520221" cy="311608"/>
                      <a:chOff x="2210940" y="1866340"/>
                      <a:chExt cx="5047110" cy="347930"/>
                    </a:xfrm>
                  </p:grpSpPr>
                  <p:pic>
                    <p:nvPicPr>
                      <p:cNvPr id="41" name="Picture 40">
                        <a:extLst>
                          <a:ext uri="{FF2B5EF4-FFF2-40B4-BE49-F238E27FC236}">
                            <a16:creationId xmlns:a16="http://schemas.microsoft.com/office/drawing/2014/main" id="{59EF7997-1013-B71F-E65E-F9843CEAF3C4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210940" y="1880823"/>
                        <a:ext cx="2366181" cy="333446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42" name="Picture 41">
                        <a:extLst>
                          <a:ext uri="{FF2B5EF4-FFF2-40B4-BE49-F238E27FC236}">
                            <a16:creationId xmlns:a16="http://schemas.microsoft.com/office/drawing/2014/main" id="{EDB55602-C1DD-9646-F945-96A3390A4B77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621573" y="1926630"/>
                        <a:ext cx="1117871" cy="287639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43" name="Picture 42">
                        <a:extLst>
                          <a:ext uri="{FF2B5EF4-FFF2-40B4-BE49-F238E27FC236}">
                            <a16:creationId xmlns:a16="http://schemas.microsoft.com/office/drawing/2014/main" id="{B2715D06-0B44-D78F-6B33-8B2A144DD94E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036429" y="1866340"/>
                        <a:ext cx="1221621" cy="347930"/>
                      </a:xfrm>
                      <a:prstGeom prst="rect">
                        <a:avLst/>
                      </a:prstGeom>
                    </p:spPr>
                  </p:pic>
                </p:grpSp>
                <p:sp>
                  <p:nvSpPr>
                    <p:cNvPr id="39" name="Rectangle 38">
                      <a:extLst>
                        <a:ext uri="{FF2B5EF4-FFF2-40B4-BE49-F238E27FC236}">
                          <a16:creationId xmlns:a16="http://schemas.microsoft.com/office/drawing/2014/main" id="{D73536EE-EB4A-F540-7EAB-77DA63F6A3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82757" y="2049858"/>
                      <a:ext cx="53672" cy="171878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0" name="Rectangle 39">
                      <a:extLst>
                        <a:ext uri="{FF2B5EF4-FFF2-40B4-BE49-F238E27FC236}">
                          <a16:creationId xmlns:a16="http://schemas.microsoft.com/office/drawing/2014/main" id="{5D855F6E-6CD8-A023-830B-A56877F389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76241" y="2049858"/>
                      <a:ext cx="96905" cy="171878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pic>
                <p:nvPicPr>
                  <p:cNvPr id="36" name="Picture 35">
                    <a:extLst>
                      <a:ext uri="{FF2B5EF4-FFF2-40B4-BE49-F238E27FC236}">
                        <a16:creationId xmlns:a16="http://schemas.microsoft.com/office/drawing/2014/main" id="{BFA259C4-4569-5816-DA8A-EB4DF0F01B8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3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rcRect l="16984" t="52837" r="72388" b="-39269"/>
                  <a:stretch/>
                </p:blipFill>
                <p:spPr>
                  <a:xfrm>
                    <a:off x="6085679" y="2095686"/>
                    <a:ext cx="87467" cy="285102"/>
                  </a:xfrm>
                  <a:prstGeom prst="rect">
                    <a:avLst/>
                  </a:prstGeom>
                </p:spPr>
              </p:pic>
              <p:pic>
                <p:nvPicPr>
                  <p:cNvPr id="37" name="Picture 36">
                    <a:extLst>
                      <a:ext uri="{FF2B5EF4-FFF2-40B4-BE49-F238E27FC236}">
                        <a16:creationId xmlns:a16="http://schemas.microsoft.com/office/drawing/2014/main" id="{EEE681A4-2D1C-9395-5DE5-C592850F28B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2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rcRect l="16597" t="38497" r="75554" b="-40612"/>
                  <a:stretch/>
                </p:blipFill>
                <p:spPr>
                  <a:xfrm>
                    <a:off x="5982757" y="2049858"/>
                    <a:ext cx="63110" cy="343757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65994330-1EE8-C9EA-2CCB-EA64D6B12711}"/>
                    </a:ext>
                  </a:extLst>
                </p:cNvPr>
                <p:cNvSpPr/>
                <p:nvPr/>
              </p:nvSpPr>
              <p:spPr>
                <a:xfrm>
                  <a:off x="8334164" y="2049858"/>
                  <a:ext cx="45719" cy="1328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A54D936A-0E20-D05E-0B0B-CD723594A101}"/>
                    </a:ext>
                  </a:extLst>
                </p:cNvPr>
                <p:cNvSpPr/>
                <p:nvPr/>
              </p:nvSpPr>
              <p:spPr>
                <a:xfrm>
                  <a:off x="8435967" y="2091956"/>
                  <a:ext cx="75769" cy="1328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84D58AEF-A407-1B62-0F05-DCCA777D78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6597" t="38497" r="75554" b="-40612"/>
              <a:stretch/>
            </p:blipFill>
            <p:spPr>
              <a:xfrm>
                <a:off x="8334164" y="2049859"/>
                <a:ext cx="63110" cy="343757"/>
              </a:xfrm>
              <a:prstGeom prst="rect">
                <a:avLst/>
              </a:prstGeom>
            </p:spPr>
          </p:pic>
        </p:grp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709AFF5-4438-8440-5895-32B572A2359D}"/>
                </a:ext>
              </a:extLst>
            </p:cNvPr>
            <p:cNvSpPr/>
            <p:nvPr/>
          </p:nvSpPr>
          <p:spPr>
            <a:xfrm>
              <a:off x="8424269" y="2091956"/>
              <a:ext cx="87467" cy="1328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1CE57D9D-3EC3-4D6B-F52E-91E1E43AA0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6984" t="52837" r="72388" b="-39269"/>
            <a:stretch/>
          </p:blipFill>
          <p:spPr>
            <a:xfrm>
              <a:off x="8437086" y="2095687"/>
              <a:ext cx="87467" cy="2851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98542886"/>
      </p:ext>
    </p:extLst>
  </p:cSld>
  <p:clrMapOvr>
    <a:masterClrMapping/>
  </p:clrMapOvr>
  <p:transition>
    <p:fade/>
  </p:transition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B9028AC9-A150-57A1-A880-AA2EE779B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Case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D718985-3DAE-9C56-41C2-3AA46325C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149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57711D4-7304-F3F8-C6EC-BB12524ACC2C}"/>
              </a:ext>
            </a:extLst>
          </p:cNvPr>
          <p:cNvCxnSpPr/>
          <p:nvPr/>
        </p:nvCxnSpPr>
        <p:spPr>
          <a:xfrm>
            <a:off x="1527048" y="4142232"/>
            <a:ext cx="0" cy="1289304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DA8F801-120A-6CAD-3808-1D94AC3EDA1F}"/>
              </a:ext>
            </a:extLst>
          </p:cNvPr>
          <p:cNvCxnSpPr/>
          <p:nvPr/>
        </p:nvCxnSpPr>
        <p:spPr>
          <a:xfrm>
            <a:off x="4119227" y="4142232"/>
            <a:ext cx="0" cy="1289304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4534273-4E5E-6525-C567-4D690AFC03F5}"/>
              </a:ext>
            </a:extLst>
          </p:cNvPr>
          <p:cNvCxnSpPr/>
          <p:nvPr/>
        </p:nvCxnSpPr>
        <p:spPr>
          <a:xfrm>
            <a:off x="4118217" y="2743199"/>
            <a:ext cx="0" cy="1289304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FFF4990-71B5-EFF3-B857-2E2A877B0836}"/>
              </a:ext>
            </a:extLst>
          </p:cNvPr>
          <p:cNvGrpSpPr/>
          <p:nvPr/>
        </p:nvGrpSpPr>
        <p:grpSpPr>
          <a:xfrm>
            <a:off x="310589" y="2088682"/>
            <a:ext cx="11570822" cy="4001346"/>
            <a:chOff x="1314450" y="2470995"/>
            <a:chExt cx="9443959" cy="326584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777CA2D-5650-2C7E-8F88-04D55F7F2871}"/>
                </a:ext>
              </a:extLst>
            </p:cNvPr>
            <p:cNvGrpSpPr/>
            <p:nvPr/>
          </p:nvGrpSpPr>
          <p:grpSpPr>
            <a:xfrm>
              <a:off x="1314450" y="2470995"/>
              <a:ext cx="9443959" cy="3265848"/>
              <a:chOff x="1314450" y="2470995"/>
              <a:chExt cx="9443959" cy="3265848"/>
            </a:xfrm>
          </p:grpSpPr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42E7195C-C602-9194-B1BF-B44D9D9426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14450" y="2470995"/>
                <a:ext cx="9443959" cy="3265848"/>
              </a:xfrm>
              <a:prstGeom prst="rect">
                <a:avLst/>
              </a:prstGeom>
            </p:spPr>
          </p:pic>
          <p:pic>
            <p:nvPicPr>
              <p:cNvPr id="38" name="Picture 37">
                <a:extLst>
                  <a:ext uri="{FF2B5EF4-FFF2-40B4-BE49-F238E27FC236}">
                    <a16:creationId xmlns:a16="http://schemas.microsoft.com/office/drawing/2014/main" id="{983562A7-AB05-C418-5504-DF365E6D4FA6}"/>
                  </a:ext>
                </a:extLst>
              </p:cNvPr>
              <p:cNvPicPr>
                <a:picLocks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27048" y="2743199"/>
                <a:ext cx="2592179" cy="1289304"/>
              </a:xfrm>
              <a:prstGeom prst="rect">
                <a:avLst/>
              </a:prstGeom>
            </p:spPr>
          </p:pic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2EAD579D-3CF2-D9EB-596D-094B7A9CA4D1}"/>
                  </a:ext>
                </a:extLst>
              </p:cNvPr>
              <p:cNvPicPr>
                <a:picLocks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27048" y="4142232"/>
                <a:ext cx="2592178" cy="1289304"/>
              </a:xfrm>
              <a:prstGeom prst="rect">
                <a:avLst/>
              </a:prstGeom>
            </p:spPr>
          </p:pic>
          <p:pic>
            <p:nvPicPr>
              <p:cNvPr id="40" name="Picture 39">
                <a:extLst>
                  <a:ext uri="{FF2B5EF4-FFF2-40B4-BE49-F238E27FC236}">
                    <a16:creationId xmlns:a16="http://schemas.microsoft.com/office/drawing/2014/main" id="{0C971EC6-5E1C-C027-5F86-09D4C7CD2CD8}"/>
                  </a:ext>
                </a:extLst>
              </p:cNvPr>
              <p:cNvPicPr>
                <a:picLocks/>
              </p:cNvPicPr>
              <p:nvPr/>
            </p:nvPicPr>
            <p:blipFill>
              <a:blip r:embed="rId6"/>
              <a:srcRect l="87398" t="3365" r="11289" b="59304"/>
              <a:stretch/>
            </p:blipFill>
            <p:spPr>
              <a:xfrm>
                <a:off x="4169664" y="2752343"/>
                <a:ext cx="54864" cy="1271016"/>
              </a:xfrm>
              <a:prstGeom prst="rect">
                <a:avLst/>
              </a:prstGeom>
            </p:spPr>
          </p:pic>
          <p:pic>
            <p:nvPicPr>
              <p:cNvPr id="41" name="Picture 40">
                <a:extLst>
                  <a:ext uri="{FF2B5EF4-FFF2-40B4-BE49-F238E27FC236}">
                    <a16:creationId xmlns:a16="http://schemas.microsoft.com/office/drawing/2014/main" id="{C016F9EC-8AAD-E9FC-2AD4-692FA5137BE9}"/>
                  </a:ext>
                </a:extLst>
              </p:cNvPr>
              <p:cNvPicPr>
                <a:picLocks/>
              </p:cNvPicPr>
              <p:nvPr/>
            </p:nvPicPr>
            <p:blipFill>
              <a:blip r:embed="rId6"/>
              <a:srcRect l="87247" t="41389" r="10993" b="17122"/>
              <a:stretch/>
            </p:blipFill>
            <p:spPr>
              <a:xfrm>
                <a:off x="4169670" y="4151376"/>
                <a:ext cx="54858" cy="1280160"/>
              </a:xfrm>
              <a:prstGeom prst="rect">
                <a:avLst/>
              </a:prstGeom>
            </p:spPr>
          </p:pic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4ACFF89-D544-3490-F5A0-7577BC5A248A}"/>
                </a:ext>
              </a:extLst>
            </p:cNvPr>
            <p:cNvCxnSpPr>
              <a:cxnSpLocks/>
            </p:cNvCxnSpPr>
            <p:nvPr/>
          </p:nvCxnSpPr>
          <p:spPr>
            <a:xfrm>
              <a:off x="2798064" y="4142231"/>
              <a:ext cx="0" cy="1289304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2" name="Graphic 31">
              <a:extLst>
                <a:ext uri="{FF2B5EF4-FFF2-40B4-BE49-F238E27FC236}">
                  <a16:creationId xmlns:a16="http://schemas.microsoft.com/office/drawing/2014/main" id="{AB907FCF-4448-5C12-4108-91BC00B0EB5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734246" y="4723065"/>
              <a:ext cx="127635" cy="127635"/>
            </a:xfrm>
            <a:prstGeom prst="rect">
              <a:avLst/>
            </a:prstGeom>
          </p:spPr>
        </p:pic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C92A4A98-4369-B86F-0B64-214841FF3528}"/>
                </a:ext>
              </a:extLst>
            </p:cNvPr>
            <p:cNvCxnSpPr>
              <a:cxnSpLocks/>
            </p:cNvCxnSpPr>
            <p:nvPr/>
          </p:nvCxnSpPr>
          <p:spPr>
            <a:xfrm>
              <a:off x="2798064" y="2741486"/>
              <a:ext cx="0" cy="1289304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6" name="Graphic 35">
              <a:extLst>
                <a:ext uri="{FF2B5EF4-FFF2-40B4-BE49-F238E27FC236}">
                  <a16:creationId xmlns:a16="http://schemas.microsoft.com/office/drawing/2014/main" id="{FB5BA726-9C11-FA13-C254-0365363EEF9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734246" y="3322320"/>
              <a:ext cx="127635" cy="127635"/>
            </a:xfrm>
            <a:prstGeom prst="rect">
              <a:avLst/>
            </a:prstGeom>
          </p:spPr>
        </p:pic>
      </p:grpSp>
      <p:pic>
        <p:nvPicPr>
          <p:cNvPr id="42" name="Picture 41">
            <a:extLst>
              <a:ext uri="{FF2B5EF4-FFF2-40B4-BE49-F238E27FC236}">
                <a16:creationId xmlns:a16="http://schemas.microsoft.com/office/drawing/2014/main" id="{376EE9A6-D32B-3507-3507-5BA1C990FC1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89981" y="2462365"/>
            <a:ext cx="1528287" cy="1528287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A6193A8A-9F64-0695-A407-F7BB849319E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00962" y="2462365"/>
            <a:ext cx="2349501" cy="1537391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9E2D1137-386D-240A-607F-BC7506A95D8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00961" y="4144956"/>
            <a:ext cx="2349501" cy="1557821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FCA7BBE4-26F4-22EB-3DD6-8CCA3EFEA771}"/>
              </a:ext>
            </a:extLst>
          </p:cNvPr>
          <p:cNvSpPr/>
          <p:nvPr/>
        </p:nvSpPr>
        <p:spPr>
          <a:xfrm>
            <a:off x="11971818" y="2102507"/>
            <a:ext cx="68384" cy="3987521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FB6452A-F9FB-0CF2-6BE4-AB789A3A6D6A}"/>
              </a:ext>
            </a:extLst>
          </p:cNvPr>
          <p:cNvSpPr/>
          <p:nvPr/>
        </p:nvSpPr>
        <p:spPr>
          <a:xfrm>
            <a:off x="4274094" y="2840799"/>
            <a:ext cx="1000767" cy="99496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ED2414A-25B5-2D73-C0D2-E77645E4DBFE}"/>
              </a:ext>
            </a:extLst>
          </p:cNvPr>
          <p:cNvSpPr/>
          <p:nvPr/>
        </p:nvSpPr>
        <p:spPr>
          <a:xfrm>
            <a:off x="4294882" y="4544940"/>
            <a:ext cx="1005085" cy="999212"/>
          </a:xfrm>
          <a:prstGeom prst="rect">
            <a:avLst/>
          </a:prstGeom>
          <a:noFill/>
          <a:ln w="28575">
            <a:solidFill>
              <a:srgbClr val="5A7EB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0489FBF1-4217-E99C-69B8-E3A5C5BF170D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07865" y="3651413"/>
            <a:ext cx="810550" cy="339377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E8A538B7-1253-AA91-E115-80B94AF54AC2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71062" y="5364894"/>
            <a:ext cx="875965" cy="351068"/>
          </a:xfrm>
          <a:prstGeom prst="rect">
            <a:avLst/>
          </a:prstGeom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61CE9635-0F6F-FA7C-A8B2-9E54723F94E4}"/>
              </a:ext>
            </a:extLst>
          </p:cNvPr>
          <p:cNvGrpSpPr/>
          <p:nvPr/>
        </p:nvGrpSpPr>
        <p:grpSpPr>
          <a:xfrm>
            <a:off x="553810" y="2021454"/>
            <a:ext cx="5939633" cy="4068573"/>
            <a:chOff x="102818" y="2021454"/>
            <a:chExt cx="6392587" cy="406857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0FF470C1-2BF0-DC19-4C26-1157CAA3653C}"/>
                </a:ext>
              </a:extLst>
            </p:cNvPr>
            <p:cNvSpPr/>
            <p:nvPr/>
          </p:nvSpPr>
          <p:spPr>
            <a:xfrm>
              <a:off x="102818" y="2021454"/>
              <a:ext cx="6255648" cy="4068573"/>
            </a:xfrm>
            <a:prstGeom prst="rect">
              <a:avLst/>
            </a:prstGeom>
            <a:solidFill>
              <a:schemeClr val="bg1">
                <a:alpha val="64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BDDC6829-36EF-4EDB-AA00-43915F443490}"/>
                </a:ext>
              </a:extLst>
            </p:cNvPr>
            <p:cNvSpPr/>
            <p:nvPr/>
          </p:nvSpPr>
          <p:spPr>
            <a:xfrm>
              <a:off x="6358466" y="2365173"/>
              <a:ext cx="136939" cy="3594302"/>
            </a:xfrm>
            <a:prstGeom prst="rect">
              <a:avLst/>
            </a:prstGeom>
            <a:solidFill>
              <a:schemeClr val="bg1">
                <a:alpha val="64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57" name="Content Placeholder 1">
            <a:extLst>
              <a:ext uri="{FF2B5EF4-FFF2-40B4-BE49-F238E27FC236}">
                <a16:creationId xmlns:a16="http://schemas.microsoft.com/office/drawing/2014/main" id="{4F172064-40CE-268A-F18D-160EDBEF5527}"/>
              </a:ext>
            </a:extLst>
          </p:cNvPr>
          <p:cNvSpPr txBox="1">
            <a:spLocks/>
          </p:cNvSpPr>
          <p:nvPr/>
        </p:nvSpPr>
        <p:spPr>
          <a:xfrm>
            <a:off x="412274" y="1471184"/>
            <a:ext cx="11368246" cy="76533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System Font Regular"/>
              <a:buChar char="−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System Font Regular"/>
              <a:buChar char="−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u="sng" dirty="0">
                <a:solidFill>
                  <a:srgbClr val="A53699"/>
                </a:solidFill>
              </a:rPr>
              <a:t>Task</a:t>
            </a:r>
            <a:r>
              <a:rPr lang="en-US" sz="2000" dirty="0">
                <a:solidFill>
                  <a:srgbClr val="A53699"/>
                </a:solidFill>
              </a:rPr>
              <a:t>: Which dominance approach (Static or Dynamic) is </a:t>
            </a:r>
            <a:r>
              <a:rPr lang="en-US" sz="2000" i="1" u="sng" dirty="0">
                <a:solidFill>
                  <a:srgbClr val="A53699"/>
                </a:solidFill>
              </a:rPr>
              <a:t>closer</a:t>
            </a:r>
            <a:r>
              <a:rPr lang="en-US" sz="2000" dirty="0">
                <a:solidFill>
                  <a:srgbClr val="A53699"/>
                </a:solidFill>
              </a:rPr>
              <a:t> to baseline (Foveated Rendering)?</a:t>
            </a:r>
          </a:p>
          <a:p>
            <a:pPr marL="0" indent="0">
              <a:buNone/>
            </a:pPr>
            <a:endParaRPr lang="en-US" sz="2000" dirty="0">
              <a:solidFill>
                <a:srgbClr val="A53699"/>
              </a:solidFill>
            </a:endParaRPr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7BF305A7-716C-C72F-5A31-0665CE797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66D7E-A969-4ADD-9537-3531479DEA39}" type="datetime1">
              <a:rPr lang="en-US" smtClean="0"/>
              <a:t>9/22/2026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129554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6D6B450D-1E27-7D64-830E-A952B4375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Case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C964543-EBA2-475C-9404-F2C41CDBF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150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5A832FD-C75B-9DC6-F619-B49358EBC0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265" y="2715548"/>
            <a:ext cx="3539037" cy="20337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8376A8-2D49-6A70-C656-A28F276E63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2449" y="2715548"/>
            <a:ext cx="3520499" cy="20337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F24121C-8567-43D7-366D-7EA2271C31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9096" y="2715547"/>
            <a:ext cx="3520497" cy="20337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DC9540-D765-D092-B6E2-1410EA8E4CE9}"/>
              </a:ext>
            </a:extLst>
          </p:cNvPr>
          <p:cNvSpPr txBox="1"/>
          <p:nvPr/>
        </p:nvSpPr>
        <p:spPr>
          <a:xfrm>
            <a:off x="1735442" y="2133362"/>
            <a:ext cx="1040625" cy="45082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sz="2000" i="1" u="sng" dirty="0" err="1"/>
              <a:t>Sponza</a:t>
            </a:r>
            <a:endParaRPr lang="en-US" i="1" u="sng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5B5A38-03BD-40D7-0965-3A1A13B94EF9}"/>
              </a:ext>
            </a:extLst>
          </p:cNvPr>
          <p:cNvSpPr txBox="1"/>
          <p:nvPr/>
        </p:nvSpPr>
        <p:spPr>
          <a:xfrm>
            <a:off x="5725438" y="2133363"/>
            <a:ext cx="923151" cy="45082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sz="2000" i="1" u="sng" dirty="0"/>
              <a:t>Nature</a:t>
            </a:r>
            <a:endParaRPr lang="en-US" i="1" u="sng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8DE8BB-7F42-94A9-7183-959EA25AAB79}"/>
              </a:ext>
            </a:extLst>
          </p:cNvPr>
          <p:cNvSpPr txBox="1"/>
          <p:nvPr/>
        </p:nvSpPr>
        <p:spPr>
          <a:xfrm>
            <a:off x="9597961" y="2145098"/>
            <a:ext cx="1600722" cy="45082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sz="2000" i="1" u="sng" dirty="0"/>
              <a:t>2D Image</a:t>
            </a:r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C9F9A042-A741-8B0E-CBD4-594E196E1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0B3EE-C60D-4BA1-BD17-3B543F507704}" type="datetime1">
              <a:rPr lang="en-US" smtClean="0"/>
              <a:t>9/22/2026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794574"/>
      </p:ext>
    </p:extLst>
  </p:cSld>
  <p:clrMapOvr>
    <a:masterClrMapping/>
  </p:clrMapOvr>
  <p:transition/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1BBF9D5D-E183-69A9-A5D5-3D29093D2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Case: Results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74A201B-1F8C-E6D1-1F97-EACA2D7AB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151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26CFF5-7631-9C20-37D3-24AB647C1E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7352" y="1839543"/>
            <a:ext cx="2130925" cy="12245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35A43AD-8E27-A4EE-8FF7-4D8D54C952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7353" y="3217964"/>
            <a:ext cx="2130924" cy="12310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DE68D1D-DBE6-41B2-F24F-EC0189829F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7352" y="4602833"/>
            <a:ext cx="2130924" cy="123101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F2ADBFE-1E36-EBA0-C1B6-A8E33F79EE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4169" y="2167154"/>
            <a:ext cx="5693838" cy="3373147"/>
          </a:xfrm>
          <a:prstGeom prst="rect">
            <a:avLst/>
          </a:prstGeom>
        </p:spPr>
      </p:pic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12DFF3A9-66C4-44F0-B4AC-C1BCB6F95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B40BB-CE84-4463-812C-B6617CAEB279}" type="datetime1">
              <a:rPr lang="en-US" smtClean="0"/>
              <a:t>9/22/2026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3663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30">
            <a:extLst>
              <a:ext uri="{FF2B5EF4-FFF2-40B4-BE49-F238E27FC236}">
                <a16:creationId xmlns:a16="http://schemas.microsoft.com/office/drawing/2014/main" id="{0EE340E9-AD88-0638-6B33-4B9F2A238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Case: Results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73FE3E7-3629-0B0E-8279-8A6CB4CE4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152</a:t>
            </a:fld>
            <a:endParaRPr lang="en-US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E56931DD-7B97-2A8A-F03E-62FDC0BEB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513" y="2391782"/>
            <a:ext cx="5220419" cy="3092684"/>
          </a:xfrm>
          <a:prstGeom prst="rect">
            <a:avLst/>
          </a:prstGeom>
        </p:spPr>
      </p:pic>
      <p:sp>
        <p:nvSpPr>
          <p:cNvPr id="35" name="Date Placeholder 34">
            <a:extLst>
              <a:ext uri="{FF2B5EF4-FFF2-40B4-BE49-F238E27FC236}">
                <a16:creationId xmlns:a16="http://schemas.microsoft.com/office/drawing/2014/main" id="{D6B86A64-0B0D-9773-18B1-3C8B9C59B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28751-7DD6-4387-89EA-B20F63850776}" type="datetime1">
              <a:rPr lang="en-US" smtClean="0"/>
              <a:t>9/22/2026</a:t>
            </a:fld>
            <a:endParaRPr lang="en-US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CA9C84B-84DE-073C-12E8-FA1E74AA5713}"/>
              </a:ext>
            </a:extLst>
          </p:cNvPr>
          <p:cNvGrpSpPr/>
          <p:nvPr/>
        </p:nvGrpSpPr>
        <p:grpSpPr>
          <a:xfrm>
            <a:off x="5872998" y="2088682"/>
            <a:ext cx="6167204" cy="4001346"/>
            <a:chOff x="5872998" y="2088682"/>
            <a:chExt cx="6167204" cy="4001346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EB186066-5D24-8609-2DCE-F60B93E1D7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52462"/>
            <a:stretch/>
          </p:blipFill>
          <p:spPr>
            <a:xfrm>
              <a:off x="6380844" y="2088682"/>
              <a:ext cx="5500566" cy="4001346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250833EA-4820-99CD-84AF-53BD52A100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289981" y="2462365"/>
              <a:ext cx="1528287" cy="1528287"/>
            </a:xfrm>
            <a:prstGeom prst="rect">
              <a:avLst/>
            </a:prstGeom>
          </p:spPr>
        </p:pic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0912A69-BE24-EC37-7054-7AB4EFF52CAE}"/>
                </a:ext>
              </a:extLst>
            </p:cNvPr>
            <p:cNvSpPr/>
            <p:nvPr/>
          </p:nvSpPr>
          <p:spPr>
            <a:xfrm>
              <a:off x="11971818" y="2102507"/>
              <a:ext cx="68384" cy="3987521"/>
            </a:xfrm>
            <a:prstGeom prst="rect">
              <a:avLst/>
            </a:prstGeom>
            <a:solidFill>
              <a:schemeClr val="bg1">
                <a:alpha val="64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EE2C49E-CA59-BE15-537E-E8AFA2B362D1}"/>
                </a:ext>
              </a:extLst>
            </p:cNvPr>
            <p:cNvSpPr/>
            <p:nvPr/>
          </p:nvSpPr>
          <p:spPr>
            <a:xfrm>
              <a:off x="6380843" y="2420090"/>
              <a:ext cx="100731" cy="33151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641F82F-91A4-76AB-23DE-4D196106D83B}"/>
                </a:ext>
              </a:extLst>
            </p:cNvPr>
            <p:cNvGrpSpPr/>
            <p:nvPr/>
          </p:nvGrpSpPr>
          <p:grpSpPr>
            <a:xfrm>
              <a:off x="5872998" y="2351706"/>
              <a:ext cx="506937" cy="3489121"/>
              <a:chOff x="6273576" y="2259698"/>
              <a:chExt cx="506937" cy="3489121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277A6CC-4A32-F3E5-533C-74207D65DB5F}"/>
                  </a:ext>
                </a:extLst>
              </p:cNvPr>
              <p:cNvSpPr/>
              <p:nvPr/>
            </p:nvSpPr>
            <p:spPr>
              <a:xfrm>
                <a:off x="6273576" y="5296897"/>
                <a:ext cx="416529" cy="39022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bg1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C4593882-C58F-DE8E-0CF2-6046182490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r="97855"/>
              <a:stretch/>
            </p:blipFill>
            <p:spPr>
              <a:xfrm>
                <a:off x="6564205" y="2259698"/>
                <a:ext cx="216308" cy="3489121"/>
              </a:xfrm>
              <a:prstGeom prst="rect">
                <a:avLst/>
              </a:prstGeom>
            </p:spPr>
          </p:pic>
        </p:grp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A1AE133-4A47-2E73-B5E1-0C3C2270A03B}"/>
                </a:ext>
              </a:extLst>
            </p:cNvPr>
            <p:cNvSpPr/>
            <p:nvPr/>
          </p:nvSpPr>
          <p:spPr>
            <a:xfrm>
              <a:off x="6271781" y="5676900"/>
              <a:ext cx="175812" cy="4131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899402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BE7564B0-B6F8-EF0D-530A-40266544D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Case: Results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66C6A8-EECD-B5B2-203B-81E6E6805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153</a:t>
            </a:fld>
            <a:endParaRPr lang="en-US" dirty="0"/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3BC5624-0C0F-839E-F7EB-46C771F2CD67}"/>
              </a:ext>
            </a:extLst>
          </p:cNvPr>
          <p:cNvCxnSpPr/>
          <p:nvPr/>
        </p:nvCxnSpPr>
        <p:spPr>
          <a:xfrm>
            <a:off x="1527048" y="4142232"/>
            <a:ext cx="0" cy="1289304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6D3830A-7D97-ACE8-5CA1-9FA0904759B0}"/>
              </a:ext>
            </a:extLst>
          </p:cNvPr>
          <p:cNvCxnSpPr/>
          <p:nvPr/>
        </p:nvCxnSpPr>
        <p:spPr>
          <a:xfrm>
            <a:off x="4119227" y="4142232"/>
            <a:ext cx="0" cy="1289304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86475884-F766-E798-9355-51D5BFB822A6}"/>
              </a:ext>
            </a:extLst>
          </p:cNvPr>
          <p:cNvCxnSpPr/>
          <p:nvPr/>
        </p:nvCxnSpPr>
        <p:spPr>
          <a:xfrm>
            <a:off x="4118217" y="2743199"/>
            <a:ext cx="0" cy="1289304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4CB9576-8B14-67CB-09C9-CB2EC3891BA5}"/>
              </a:ext>
            </a:extLst>
          </p:cNvPr>
          <p:cNvGrpSpPr/>
          <p:nvPr/>
        </p:nvGrpSpPr>
        <p:grpSpPr>
          <a:xfrm>
            <a:off x="310589" y="2088682"/>
            <a:ext cx="11570822" cy="4001346"/>
            <a:chOff x="1314450" y="2470995"/>
            <a:chExt cx="9443959" cy="3265848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F3D4F32E-9257-42ED-3766-BCDF61E05537}"/>
                </a:ext>
              </a:extLst>
            </p:cNvPr>
            <p:cNvGrpSpPr/>
            <p:nvPr/>
          </p:nvGrpSpPr>
          <p:grpSpPr>
            <a:xfrm>
              <a:off x="1314450" y="2470995"/>
              <a:ext cx="9443959" cy="3265848"/>
              <a:chOff x="1314450" y="2470995"/>
              <a:chExt cx="9443959" cy="3265848"/>
            </a:xfrm>
          </p:grpSpPr>
          <p:pic>
            <p:nvPicPr>
              <p:cNvPr id="56" name="Picture 55">
                <a:extLst>
                  <a:ext uri="{FF2B5EF4-FFF2-40B4-BE49-F238E27FC236}">
                    <a16:creationId xmlns:a16="http://schemas.microsoft.com/office/drawing/2014/main" id="{C8DA6C03-7AE6-8519-90AC-C129B39044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14450" y="2470995"/>
                <a:ext cx="9443959" cy="3265848"/>
              </a:xfrm>
              <a:prstGeom prst="rect">
                <a:avLst/>
              </a:prstGeom>
            </p:spPr>
          </p:pic>
          <p:pic>
            <p:nvPicPr>
              <p:cNvPr id="57" name="Picture 56">
                <a:extLst>
                  <a:ext uri="{FF2B5EF4-FFF2-40B4-BE49-F238E27FC236}">
                    <a16:creationId xmlns:a16="http://schemas.microsoft.com/office/drawing/2014/main" id="{FE6780EB-0E89-A4A9-F917-5AD0D38EA65E}"/>
                  </a:ext>
                </a:extLst>
              </p:cNvPr>
              <p:cNvPicPr>
                <a:picLocks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27048" y="2743199"/>
                <a:ext cx="2592179" cy="1289304"/>
              </a:xfrm>
              <a:prstGeom prst="rect">
                <a:avLst/>
              </a:prstGeom>
            </p:spPr>
          </p:pic>
          <p:pic>
            <p:nvPicPr>
              <p:cNvPr id="58" name="Picture 57">
                <a:extLst>
                  <a:ext uri="{FF2B5EF4-FFF2-40B4-BE49-F238E27FC236}">
                    <a16:creationId xmlns:a16="http://schemas.microsoft.com/office/drawing/2014/main" id="{BA6E7818-F312-283B-EB04-99AE5348A308}"/>
                  </a:ext>
                </a:extLst>
              </p:cNvPr>
              <p:cNvPicPr>
                <a:picLocks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27048" y="4142232"/>
                <a:ext cx="2592178" cy="1289304"/>
              </a:xfrm>
              <a:prstGeom prst="rect">
                <a:avLst/>
              </a:prstGeom>
            </p:spPr>
          </p:pic>
          <p:pic>
            <p:nvPicPr>
              <p:cNvPr id="59" name="Picture 58">
                <a:extLst>
                  <a:ext uri="{FF2B5EF4-FFF2-40B4-BE49-F238E27FC236}">
                    <a16:creationId xmlns:a16="http://schemas.microsoft.com/office/drawing/2014/main" id="{7903930E-3FF5-7C4F-CFD7-64D494872A6E}"/>
                  </a:ext>
                </a:extLst>
              </p:cNvPr>
              <p:cNvPicPr>
                <a:picLocks/>
              </p:cNvPicPr>
              <p:nvPr/>
            </p:nvPicPr>
            <p:blipFill>
              <a:blip r:embed="rId6"/>
              <a:srcRect l="87398" t="3365" r="11289" b="59304"/>
              <a:stretch/>
            </p:blipFill>
            <p:spPr>
              <a:xfrm>
                <a:off x="4169664" y="2752343"/>
                <a:ext cx="54864" cy="1271016"/>
              </a:xfrm>
              <a:prstGeom prst="rect">
                <a:avLst/>
              </a:prstGeom>
            </p:spPr>
          </p:pic>
          <p:pic>
            <p:nvPicPr>
              <p:cNvPr id="60" name="Picture 59">
                <a:extLst>
                  <a:ext uri="{FF2B5EF4-FFF2-40B4-BE49-F238E27FC236}">
                    <a16:creationId xmlns:a16="http://schemas.microsoft.com/office/drawing/2014/main" id="{B5421D54-1BE2-654E-5C4C-D4676AA2DE1F}"/>
                  </a:ext>
                </a:extLst>
              </p:cNvPr>
              <p:cNvPicPr>
                <a:picLocks/>
              </p:cNvPicPr>
              <p:nvPr/>
            </p:nvPicPr>
            <p:blipFill>
              <a:blip r:embed="rId6"/>
              <a:srcRect l="87247" t="41389" r="10993" b="17122"/>
              <a:stretch/>
            </p:blipFill>
            <p:spPr>
              <a:xfrm>
                <a:off x="4169670" y="4151376"/>
                <a:ext cx="54858" cy="1280160"/>
              </a:xfrm>
              <a:prstGeom prst="rect">
                <a:avLst/>
              </a:prstGeom>
            </p:spPr>
          </p:pic>
        </p:grp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282BF31-CDC9-FB7A-7945-18BEF694EFCE}"/>
                </a:ext>
              </a:extLst>
            </p:cNvPr>
            <p:cNvCxnSpPr>
              <a:cxnSpLocks/>
            </p:cNvCxnSpPr>
            <p:nvPr/>
          </p:nvCxnSpPr>
          <p:spPr>
            <a:xfrm>
              <a:off x="2798064" y="4142231"/>
              <a:ext cx="0" cy="1289304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3" name="Graphic 52">
              <a:extLst>
                <a:ext uri="{FF2B5EF4-FFF2-40B4-BE49-F238E27FC236}">
                  <a16:creationId xmlns:a16="http://schemas.microsoft.com/office/drawing/2014/main" id="{125F11B4-6A10-4FDB-9677-FE2D4E13D3A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734246" y="4723065"/>
              <a:ext cx="127635" cy="127635"/>
            </a:xfrm>
            <a:prstGeom prst="rect">
              <a:avLst/>
            </a:prstGeom>
          </p:spPr>
        </p:pic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CE2D0D19-C622-87CA-1B54-0E9578C229FC}"/>
                </a:ext>
              </a:extLst>
            </p:cNvPr>
            <p:cNvCxnSpPr>
              <a:cxnSpLocks/>
            </p:cNvCxnSpPr>
            <p:nvPr/>
          </p:nvCxnSpPr>
          <p:spPr>
            <a:xfrm>
              <a:off x="2798064" y="2741486"/>
              <a:ext cx="0" cy="1289304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5" name="Graphic 54">
              <a:extLst>
                <a:ext uri="{FF2B5EF4-FFF2-40B4-BE49-F238E27FC236}">
                  <a16:creationId xmlns:a16="http://schemas.microsoft.com/office/drawing/2014/main" id="{4E805433-52A9-9401-9C85-8C3D7E255E6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734246" y="3322320"/>
              <a:ext cx="127635" cy="127635"/>
            </a:xfrm>
            <a:prstGeom prst="rect">
              <a:avLst/>
            </a:prstGeom>
          </p:spPr>
        </p:pic>
      </p:grpSp>
      <p:pic>
        <p:nvPicPr>
          <p:cNvPr id="61" name="Picture 60">
            <a:extLst>
              <a:ext uri="{FF2B5EF4-FFF2-40B4-BE49-F238E27FC236}">
                <a16:creationId xmlns:a16="http://schemas.microsoft.com/office/drawing/2014/main" id="{E435E7D4-201E-473F-C25A-899C30DAC4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89981" y="2462365"/>
            <a:ext cx="1528287" cy="1528287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074A5CAC-7104-1E2D-A8FA-4A817DA5780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00962" y="2462365"/>
            <a:ext cx="2349501" cy="1537391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C57E45FC-9246-6484-7871-84AB6B6ACAE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00961" y="4144956"/>
            <a:ext cx="2349501" cy="1557821"/>
          </a:xfrm>
          <a:prstGeom prst="rect">
            <a:avLst/>
          </a:prstGeom>
        </p:spPr>
      </p:pic>
      <p:sp>
        <p:nvSpPr>
          <p:cNvPr id="64" name="Rectangle 63">
            <a:extLst>
              <a:ext uri="{FF2B5EF4-FFF2-40B4-BE49-F238E27FC236}">
                <a16:creationId xmlns:a16="http://schemas.microsoft.com/office/drawing/2014/main" id="{6F7FD298-7389-6CB8-5762-E3257FD2B893}"/>
              </a:ext>
            </a:extLst>
          </p:cNvPr>
          <p:cNvSpPr/>
          <p:nvPr/>
        </p:nvSpPr>
        <p:spPr>
          <a:xfrm>
            <a:off x="11971818" y="2102507"/>
            <a:ext cx="68384" cy="3987521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BE353C1C-8F36-22C2-B590-7C1CC9DE0397}"/>
              </a:ext>
            </a:extLst>
          </p:cNvPr>
          <p:cNvSpPr/>
          <p:nvPr/>
        </p:nvSpPr>
        <p:spPr>
          <a:xfrm>
            <a:off x="4274094" y="2840799"/>
            <a:ext cx="1000767" cy="99496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37B68873-6C71-C395-0361-93DC8AE975ED}"/>
              </a:ext>
            </a:extLst>
          </p:cNvPr>
          <p:cNvSpPr/>
          <p:nvPr/>
        </p:nvSpPr>
        <p:spPr>
          <a:xfrm>
            <a:off x="4294882" y="4544940"/>
            <a:ext cx="1005085" cy="999212"/>
          </a:xfrm>
          <a:prstGeom prst="rect">
            <a:avLst/>
          </a:prstGeom>
          <a:noFill/>
          <a:ln w="28575">
            <a:solidFill>
              <a:srgbClr val="5A7EB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7" name="Picture 66">
            <a:extLst>
              <a:ext uri="{FF2B5EF4-FFF2-40B4-BE49-F238E27FC236}">
                <a16:creationId xmlns:a16="http://schemas.microsoft.com/office/drawing/2014/main" id="{D499D77A-CF22-0BFA-DAD5-6FCD175A0B5A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07865" y="3651413"/>
            <a:ext cx="810550" cy="339377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EC172061-B93E-96A5-C8B5-CAA6D766D1A7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71062" y="5364894"/>
            <a:ext cx="875965" cy="351068"/>
          </a:xfrm>
          <a:prstGeom prst="rect">
            <a:avLst/>
          </a:prstGeom>
        </p:spPr>
      </p:pic>
      <p:sp>
        <p:nvSpPr>
          <p:cNvPr id="69" name="Oval 68">
            <a:extLst>
              <a:ext uri="{FF2B5EF4-FFF2-40B4-BE49-F238E27FC236}">
                <a16:creationId xmlns:a16="http://schemas.microsoft.com/office/drawing/2014/main" id="{0CBB3E23-3BD3-5E65-6895-1CA502FC2842}"/>
              </a:ext>
            </a:extLst>
          </p:cNvPr>
          <p:cNvSpPr/>
          <p:nvPr/>
        </p:nvSpPr>
        <p:spPr>
          <a:xfrm>
            <a:off x="759993" y="2924672"/>
            <a:ext cx="511359" cy="570502"/>
          </a:xfrm>
          <a:prstGeom prst="ellipse">
            <a:avLst/>
          </a:prstGeom>
          <a:noFill/>
          <a:ln w="38100">
            <a:solidFill>
              <a:srgbClr val="CD2D40"/>
            </a:solidFill>
            <a:prstDash val="sys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27A87"/>
              </a:solidFill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FC1ED3C-0E24-B455-035D-B3E7109151D2}"/>
              </a:ext>
            </a:extLst>
          </p:cNvPr>
          <p:cNvGrpSpPr/>
          <p:nvPr/>
        </p:nvGrpSpPr>
        <p:grpSpPr>
          <a:xfrm>
            <a:off x="121390" y="2021454"/>
            <a:ext cx="6346327" cy="4068573"/>
            <a:chOff x="121390" y="2021454"/>
            <a:chExt cx="6346327" cy="4068573"/>
          </a:xfrm>
          <a:solidFill>
            <a:schemeClr val="bg1"/>
          </a:solidFill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EA36B6E8-F546-8984-4A0C-A14CB538A630}"/>
                </a:ext>
              </a:extLst>
            </p:cNvPr>
            <p:cNvSpPr/>
            <p:nvPr/>
          </p:nvSpPr>
          <p:spPr>
            <a:xfrm>
              <a:off x="121390" y="2021454"/>
              <a:ext cx="6237077" cy="4068573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28C8E8D4-0FBB-872C-520E-CAA8A8894CDC}"/>
                </a:ext>
              </a:extLst>
            </p:cNvPr>
            <p:cNvSpPr/>
            <p:nvPr/>
          </p:nvSpPr>
          <p:spPr>
            <a:xfrm>
              <a:off x="6358467" y="2365173"/>
              <a:ext cx="109250" cy="3403354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" name="Oval 5">
            <a:extLst>
              <a:ext uri="{FF2B5EF4-FFF2-40B4-BE49-F238E27FC236}">
                <a16:creationId xmlns:a16="http://schemas.microsoft.com/office/drawing/2014/main" id="{29BAF9C2-4EAF-C94D-20D5-731E8A4E3C56}"/>
              </a:ext>
            </a:extLst>
          </p:cNvPr>
          <p:cNvSpPr/>
          <p:nvPr/>
        </p:nvSpPr>
        <p:spPr>
          <a:xfrm>
            <a:off x="9480887" y="2925351"/>
            <a:ext cx="507205" cy="565868"/>
          </a:xfrm>
          <a:prstGeom prst="ellipse">
            <a:avLst/>
          </a:prstGeom>
          <a:noFill/>
          <a:ln w="38100">
            <a:solidFill>
              <a:schemeClr val="bg1"/>
            </a:solidFill>
            <a:prstDash val="sys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577BBD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C89BC93-BDC5-2FDE-6C6C-B365F400981D}"/>
              </a:ext>
            </a:extLst>
          </p:cNvPr>
          <p:cNvSpPr/>
          <p:nvPr/>
        </p:nvSpPr>
        <p:spPr>
          <a:xfrm>
            <a:off x="11252702" y="2943574"/>
            <a:ext cx="507205" cy="565868"/>
          </a:xfrm>
          <a:prstGeom prst="ellipse">
            <a:avLst/>
          </a:prstGeom>
          <a:noFill/>
          <a:ln w="38100">
            <a:solidFill>
              <a:schemeClr val="bg1"/>
            </a:solidFill>
            <a:prstDash val="sys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577BBD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4EC615-8A0B-B643-1362-36C0880EA308}"/>
              </a:ext>
            </a:extLst>
          </p:cNvPr>
          <p:cNvSpPr txBox="1"/>
          <p:nvPr/>
        </p:nvSpPr>
        <p:spPr>
          <a:xfrm>
            <a:off x="10995228" y="2363383"/>
            <a:ext cx="1348423" cy="623312"/>
          </a:xfrm>
          <a:prstGeom prst="rect">
            <a:avLst/>
          </a:prstGeom>
          <a:noFill/>
          <a:ln>
            <a:noFill/>
          </a:ln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sz="1400" b="1" i="1" dirty="0">
                <a:solidFill>
                  <a:schemeClr val="bg1"/>
                </a:solidFill>
              </a:rPr>
              <a:t>stronger foveation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A35C19B-3759-8F23-DC1F-34820585AD46}"/>
              </a:ext>
            </a:extLst>
          </p:cNvPr>
          <p:cNvSpPr/>
          <p:nvPr/>
        </p:nvSpPr>
        <p:spPr>
          <a:xfrm>
            <a:off x="6358467" y="2516673"/>
            <a:ext cx="92688" cy="2799080"/>
          </a:xfrm>
          <a:prstGeom prst="rect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B1E2C380-8798-6558-62DE-F7DCCD067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F6CA2-5D38-4D36-9D72-26B6EB022361}" type="datetime1">
              <a:rPr lang="en-US" smtClean="0"/>
              <a:t>9/22/2026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1D1C41C-FE50-4C5A-58B0-F962F9A0114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94513" y="2391782"/>
            <a:ext cx="5220419" cy="30926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7033C16-8290-9740-8385-E2488CB845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97855"/>
          <a:stretch/>
        </p:blipFill>
        <p:spPr>
          <a:xfrm>
            <a:off x="6163627" y="2351706"/>
            <a:ext cx="216308" cy="348912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4A16C18-7726-05BB-D550-06FF39E774A5}"/>
              </a:ext>
            </a:extLst>
          </p:cNvPr>
          <p:cNvSpPr/>
          <p:nvPr/>
        </p:nvSpPr>
        <p:spPr>
          <a:xfrm>
            <a:off x="6271781" y="5676900"/>
            <a:ext cx="175812" cy="413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650223"/>
      </p:ext>
    </p:extLst>
  </p:cSld>
  <p:clrMapOvr>
    <a:masterClrMapping/>
  </p:clrMapOvr>
  <p:transition>
    <p:fade/>
  </p:transition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6D7A476A-6DC9-4A7A-CC18-6124E83C6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Case: Results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9F0B3-EEAE-B3F2-0225-13C2E4631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III. Dynamic Visual Dominance in Stereoscopic Foveation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65D7A-C454-6A95-918C-BFE01538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24D3E-E720-AF46-A7EB-A9B428C5A8BA}" type="slidenum">
              <a:rPr lang="en-US" smtClean="0"/>
              <a:pPr/>
              <a:t>154</a:t>
            </a:fld>
            <a:endParaRPr lang="en-US" dirty="0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A633E04-A52D-9B8D-47F8-FEE6884FC46D}"/>
              </a:ext>
            </a:extLst>
          </p:cNvPr>
          <p:cNvCxnSpPr/>
          <p:nvPr/>
        </p:nvCxnSpPr>
        <p:spPr>
          <a:xfrm>
            <a:off x="1527048" y="4142232"/>
            <a:ext cx="0" cy="1289304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BFF2B1F2-6923-753C-E257-57CF4A2875C7}"/>
              </a:ext>
            </a:extLst>
          </p:cNvPr>
          <p:cNvCxnSpPr/>
          <p:nvPr/>
        </p:nvCxnSpPr>
        <p:spPr>
          <a:xfrm>
            <a:off x="4119227" y="4142232"/>
            <a:ext cx="0" cy="1289304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7099BF2F-08C3-76FA-678F-CCDA5D7B4A04}"/>
              </a:ext>
            </a:extLst>
          </p:cNvPr>
          <p:cNvCxnSpPr/>
          <p:nvPr/>
        </p:nvCxnSpPr>
        <p:spPr>
          <a:xfrm>
            <a:off x="4118217" y="2743199"/>
            <a:ext cx="0" cy="1289304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067CE6B-6400-76F0-9265-ED62F615130F}"/>
              </a:ext>
            </a:extLst>
          </p:cNvPr>
          <p:cNvGrpSpPr/>
          <p:nvPr/>
        </p:nvGrpSpPr>
        <p:grpSpPr>
          <a:xfrm>
            <a:off x="310589" y="2088682"/>
            <a:ext cx="11570822" cy="4001346"/>
            <a:chOff x="1314450" y="2470995"/>
            <a:chExt cx="9443959" cy="3265848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A9F53FF1-1BCF-FF16-FCA3-363057063C16}"/>
                </a:ext>
              </a:extLst>
            </p:cNvPr>
            <p:cNvGrpSpPr/>
            <p:nvPr/>
          </p:nvGrpSpPr>
          <p:grpSpPr>
            <a:xfrm>
              <a:off x="1314450" y="2470995"/>
              <a:ext cx="9443959" cy="3265848"/>
              <a:chOff x="1314450" y="2470995"/>
              <a:chExt cx="9443959" cy="3265848"/>
            </a:xfrm>
          </p:grpSpPr>
          <p:pic>
            <p:nvPicPr>
              <p:cNvPr id="59" name="Picture 58">
                <a:extLst>
                  <a:ext uri="{FF2B5EF4-FFF2-40B4-BE49-F238E27FC236}">
                    <a16:creationId xmlns:a16="http://schemas.microsoft.com/office/drawing/2014/main" id="{BF581CF3-EEA0-80C9-752B-3853E22D4D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14450" y="2470995"/>
                <a:ext cx="9443959" cy="3265848"/>
              </a:xfrm>
              <a:prstGeom prst="rect">
                <a:avLst/>
              </a:prstGeom>
            </p:spPr>
          </p:pic>
          <p:pic>
            <p:nvPicPr>
              <p:cNvPr id="60" name="Picture 59">
                <a:extLst>
                  <a:ext uri="{FF2B5EF4-FFF2-40B4-BE49-F238E27FC236}">
                    <a16:creationId xmlns:a16="http://schemas.microsoft.com/office/drawing/2014/main" id="{78DEFED3-721B-2BC9-7F60-97B3D3B7CC39}"/>
                  </a:ext>
                </a:extLst>
              </p:cNvPr>
              <p:cNvPicPr>
                <a:picLocks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27048" y="2743199"/>
                <a:ext cx="2592179" cy="1289304"/>
              </a:xfrm>
              <a:prstGeom prst="rect">
                <a:avLst/>
              </a:prstGeom>
            </p:spPr>
          </p:pic>
          <p:pic>
            <p:nvPicPr>
              <p:cNvPr id="61" name="Picture 60">
                <a:extLst>
                  <a:ext uri="{FF2B5EF4-FFF2-40B4-BE49-F238E27FC236}">
                    <a16:creationId xmlns:a16="http://schemas.microsoft.com/office/drawing/2014/main" id="{78B87374-5B9B-3C20-0DB1-39FC09552E81}"/>
                  </a:ext>
                </a:extLst>
              </p:cNvPr>
              <p:cNvPicPr>
                <a:picLocks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27048" y="4142232"/>
                <a:ext cx="2592178" cy="1289304"/>
              </a:xfrm>
              <a:prstGeom prst="rect">
                <a:avLst/>
              </a:prstGeom>
            </p:spPr>
          </p:pic>
          <p:pic>
            <p:nvPicPr>
              <p:cNvPr id="62" name="Picture 61">
                <a:extLst>
                  <a:ext uri="{FF2B5EF4-FFF2-40B4-BE49-F238E27FC236}">
                    <a16:creationId xmlns:a16="http://schemas.microsoft.com/office/drawing/2014/main" id="{8C98AD18-0509-DC34-685D-3A315C64026C}"/>
                  </a:ext>
                </a:extLst>
              </p:cNvPr>
              <p:cNvPicPr>
                <a:picLocks/>
              </p:cNvPicPr>
              <p:nvPr/>
            </p:nvPicPr>
            <p:blipFill>
              <a:blip r:embed="rId6"/>
              <a:srcRect l="87398" t="3365" r="11289" b="59304"/>
              <a:stretch/>
            </p:blipFill>
            <p:spPr>
              <a:xfrm>
                <a:off x="4169664" y="2752343"/>
                <a:ext cx="54864" cy="1271016"/>
              </a:xfrm>
              <a:prstGeom prst="rect">
                <a:avLst/>
              </a:prstGeom>
            </p:spPr>
          </p:pic>
          <p:pic>
            <p:nvPicPr>
              <p:cNvPr id="63" name="Picture 62">
                <a:extLst>
                  <a:ext uri="{FF2B5EF4-FFF2-40B4-BE49-F238E27FC236}">
                    <a16:creationId xmlns:a16="http://schemas.microsoft.com/office/drawing/2014/main" id="{B476D748-C899-6F5A-3C89-9C0B24654507}"/>
                  </a:ext>
                </a:extLst>
              </p:cNvPr>
              <p:cNvPicPr>
                <a:picLocks/>
              </p:cNvPicPr>
              <p:nvPr/>
            </p:nvPicPr>
            <p:blipFill>
              <a:blip r:embed="rId6"/>
              <a:srcRect l="87247" t="41389" r="10993" b="17122"/>
              <a:stretch/>
            </p:blipFill>
            <p:spPr>
              <a:xfrm>
                <a:off x="4169670" y="4151376"/>
                <a:ext cx="54858" cy="1280160"/>
              </a:xfrm>
              <a:prstGeom prst="rect">
                <a:avLst/>
              </a:prstGeom>
            </p:spPr>
          </p:pic>
        </p:grp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D7391BDA-C288-9B19-E1A3-FB05A7DFC853}"/>
                </a:ext>
              </a:extLst>
            </p:cNvPr>
            <p:cNvCxnSpPr>
              <a:cxnSpLocks/>
            </p:cNvCxnSpPr>
            <p:nvPr/>
          </p:nvCxnSpPr>
          <p:spPr>
            <a:xfrm>
              <a:off x="2798064" y="4142231"/>
              <a:ext cx="0" cy="1289304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6" name="Graphic 55">
              <a:extLst>
                <a:ext uri="{FF2B5EF4-FFF2-40B4-BE49-F238E27FC236}">
                  <a16:creationId xmlns:a16="http://schemas.microsoft.com/office/drawing/2014/main" id="{D6B4DD61-0946-C5B1-41FA-7344EA4E8FA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734246" y="4723065"/>
              <a:ext cx="127635" cy="127635"/>
            </a:xfrm>
            <a:prstGeom prst="rect">
              <a:avLst/>
            </a:prstGeom>
          </p:spPr>
        </p:pic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87496F07-9F3E-763B-27CA-874CF74255FA}"/>
                </a:ext>
              </a:extLst>
            </p:cNvPr>
            <p:cNvCxnSpPr>
              <a:cxnSpLocks/>
            </p:cNvCxnSpPr>
            <p:nvPr/>
          </p:nvCxnSpPr>
          <p:spPr>
            <a:xfrm>
              <a:off x="2798064" y="2741486"/>
              <a:ext cx="0" cy="1289304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8" name="Graphic 57">
              <a:extLst>
                <a:ext uri="{FF2B5EF4-FFF2-40B4-BE49-F238E27FC236}">
                  <a16:creationId xmlns:a16="http://schemas.microsoft.com/office/drawing/2014/main" id="{C20C68DF-E81F-0D35-D0D7-7113EC330F2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734246" y="3322320"/>
              <a:ext cx="127635" cy="127635"/>
            </a:xfrm>
            <a:prstGeom prst="rect">
              <a:avLst/>
            </a:prstGeom>
          </p:spPr>
        </p:pic>
      </p:grpSp>
      <p:pic>
        <p:nvPicPr>
          <p:cNvPr id="64" name="Picture 63">
            <a:extLst>
              <a:ext uri="{FF2B5EF4-FFF2-40B4-BE49-F238E27FC236}">
                <a16:creationId xmlns:a16="http://schemas.microsoft.com/office/drawing/2014/main" id="{62098FDC-0433-C05A-F041-1094C0A9B17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89981" y="2462365"/>
            <a:ext cx="1528287" cy="1528287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9469ED6A-243E-FC81-4D21-21CCF2855F6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00962" y="2462365"/>
            <a:ext cx="2349501" cy="1537391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F02B0786-374D-001F-81B1-FA6AD385A94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00961" y="4144956"/>
            <a:ext cx="2349501" cy="1557821"/>
          </a:xfrm>
          <a:prstGeom prst="rect">
            <a:avLst/>
          </a:prstGeom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6E64BC9F-F6F4-85BB-96E4-F9D345B04B5A}"/>
              </a:ext>
            </a:extLst>
          </p:cNvPr>
          <p:cNvSpPr/>
          <p:nvPr/>
        </p:nvSpPr>
        <p:spPr>
          <a:xfrm>
            <a:off x="11971818" y="2102507"/>
            <a:ext cx="68384" cy="3987521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E067EC82-3999-F177-D21F-A6EB6CAE60BD}"/>
              </a:ext>
            </a:extLst>
          </p:cNvPr>
          <p:cNvSpPr/>
          <p:nvPr/>
        </p:nvSpPr>
        <p:spPr>
          <a:xfrm>
            <a:off x="4274094" y="2840799"/>
            <a:ext cx="1000767" cy="99496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410FB457-27E9-08ED-4867-BC09D1AB3E94}"/>
              </a:ext>
            </a:extLst>
          </p:cNvPr>
          <p:cNvSpPr/>
          <p:nvPr/>
        </p:nvSpPr>
        <p:spPr>
          <a:xfrm>
            <a:off x="4294882" y="4544940"/>
            <a:ext cx="1005085" cy="999212"/>
          </a:xfrm>
          <a:prstGeom prst="rect">
            <a:avLst/>
          </a:prstGeom>
          <a:noFill/>
          <a:ln w="28575">
            <a:solidFill>
              <a:srgbClr val="5A7EB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0" name="Picture 69">
            <a:extLst>
              <a:ext uri="{FF2B5EF4-FFF2-40B4-BE49-F238E27FC236}">
                <a16:creationId xmlns:a16="http://schemas.microsoft.com/office/drawing/2014/main" id="{C5C2187F-B1D4-9C57-1253-EB5A578AC752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07865" y="3651413"/>
            <a:ext cx="810550" cy="339377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FECAC163-DDB2-EC4B-1D1C-74CB0FE0BBEC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71062" y="5364894"/>
            <a:ext cx="875965" cy="351068"/>
          </a:xfrm>
          <a:prstGeom prst="rect">
            <a:avLst/>
          </a:prstGeom>
        </p:spPr>
      </p:pic>
      <p:sp>
        <p:nvSpPr>
          <p:cNvPr id="72" name="Oval 71">
            <a:extLst>
              <a:ext uri="{FF2B5EF4-FFF2-40B4-BE49-F238E27FC236}">
                <a16:creationId xmlns:a16="http://schemas.microsoft.com/office/drawing/2014/main" id="{77DA0CD8-CDE6-B379-C9B7-4D2ABCC65937}"/>
              </a:ext>
            </a:extLst>
          </p:cNvPr>
          <p:cNvSpPr/>
          <p:nvPr/>
        </p:nvSpPr>
        <p:spPr>
          <a:xfrm>
            <a:off x="759993" y="2924672"/>
            <a:ext cx="511359" cy="570502"/>
          </a:xfrm>
          <a:prstGeom prst="ellipse">
            <a:avLst/>
          </a:prstGeom>
          <a:noFill/>
          <a:ln w="38100">
            <a:solidFill>
              <a:srgbClr val="CD2D40"/>
            </a:solidFill>
            <a:prstDash val="sys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27A87"/>
              </a:solidFill>
            </a:endParaRP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0758D763-DF96-5A9F-EADB-87C8E712BFA9}"/>
              </a:ext>
            </a:extLst>
          </p:cNvPr>
          <p:cNvGrpSpPr/>
          <p:nvPr/>
        </p:nvGrpSpPr>
        <p:grpSpPr>
          <a:xfrm>
            <a:off x="121390" y="2021454"/>
            <a:ext cx="6346327" cy="4068573"/>
            <a:chOff x="121390" y="2021454"/>
            <a:chExt cx="6346327" cy="4068573"/>
          </a:xfrm>
          <a:solidFill>
            <a:schemeClr val="bg1"/>
          </a:solidFill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53145238-0DC1-580C-D50D-388C05644A12}"/>
                </a:ext>
              </a:extLst>
            </p:cNvPr>
            <p:cNvSpPr/>
            <p:nvPr/>
          </p:nvSpPr>
          <p:spPr>
            <a:xfrm>
              <a:off x="121390" y="2021454"/>
              <a:ext cx="6237077" cy="4068573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37D0A521-07CC-8655-DD6D-DC062CE46179}"/>
                </a:ext>
              </a:extLst>
            </p:cNvPr>
            <p:cNvSpPr/>
            <p:nvPr/>
          </p:nvSpPr>
          <p:spPr>
            <a:xfrm>
              <a:off x="6358467" y="2365173"/>
              <a:ext cx="109250" cy="3403354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2" name="Oval 81">
            <a:extLst>
              <a:ext uri="{FF2B5EF4-FFF2-40B4-BE49-F238E27FC236}">
                <a16:creationId xmlns:a16="http://schemas.microsoft.com/office/drawing/2014/main" id="{2B62C954-95EF-D2CD-6A12-456BA85CF42E}"/>
              </a:ext>
            </a:extLst>
          </p:cNvPr>
          <p:cNvSpPr/>
          <p:nvPr/>
        </p:nvSpPr>
        <p:spPr>
          <a:xfrm>
            <a:off x="8512803" y="2986695"/>
            <a:ext cx="507205" cy="565868"/>
          </a:xfrm>
          <a:prstGeom prst="ellipse">
            <a:avLst/>
          </a:prstGeom>
          <a:noFill/>
          <a:ln w="38100">
            <a:solidFill>
              <a:schemeClr val="bg1"/>
            </a:solidFill>
            <a:prstDash val="sys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577BBD"/>
              </a:solidFill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370A4F07-BBF5-5C69-AF73-AC3CAA5DD795}"/>
              </a:ext>
            </a:extLst>
          </p:cNvPr>
          <p:cNvSpPr/>
          <p:nvPr/>
        </p:nvSpPr>
        <p:spPr>
          <a:xfrm>
            <a:off x="10307388" y="4709740"/>
            <a:ext cx="507205" cy="565868"/>
          </a:xfrm>
          <a:prstGeom prst="ellipse">
            <a:avLst/>
          </a:prstGeom>
          <a:noFill/>
          <a:ln w="38100">
            <a:solidFill>
              <a:schemeClr val="bg1"/>
            </a:solidFill>
            <a:prstDash val="sys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577BBD"/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FB3D9F0-4FA9-E2BE-0ED7-D394A8FD7B9F}"/>
              </a:ext>
            </a:extLst>
          </p:cNvPr>
          <p:cNvSpPr txBox="1"/>
          <p:nvPr/>
        </p:nvSpPr>
        <p:spPr>
          <a:xfrm>
            <a:off x="10339599" y="4086206"/>
            <a:ext cx="1348423" cy="62331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sz="1400" b="1" i="1" dirty="0">
                <a:solidFill>
                  <a:schemeClr val="bg1"/>
                </a:solidFill>
              </a:rPr>
              <a:t>stronger foveation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751BDC8-7A22-600F-9184-3B674299EE47}"/>
              </a:ext>
            </a:extLst>
          </p:cNvPr>
          <p:cNvSpPr/>
          <p:nvPr/>
        </p:nvSpPr>
        <p:spPr>
          <a:xfrm>
            <a:off x="6358467" y="2516673"/>
            <a:ext cx="92688" cy="2799080"/>
          </a:xfrm>
          <a:prstGeom prst="rect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89887CB-4E84-8367-A495-6E79E2C5A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3B128-07F7-42B6-96D4-85576A56E769}" type="datetime1">
              <a:rPr lang="en-US" smtClean="0"/>
              <a:t>9/22/2026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450C6F-DC84-CA00-0006-007FF9E165B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94513" y="2391782"/>
            <a:ext cx="5220419" cy="30926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69F03AF-E326-A262-88DA-A587C7E543E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97855"/>
          <a:stretch/>
        </p:blipFill>
        <p:spPr>
          <a:xfrm>
            <a:off x="6163627" y="2351706"/>
            <a:ext cx="216308" cy="348912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90A0352-E85A-DDD4-2AA0-08557DDFACD9}"/>
              </a:ext>
            </a:extLst>
          </p:cNvPr>
          <p:cNvSpPr/>
          <p:nvPr/>
        </p:nvSpPr>
        <p:spPr>
          <a:xfrm>
            <a:off x="6271781" y="5676900"/>
            <a:ext cx="175812" cy="413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669646"/>
      </p:ext>
    </p:extLst>
  </p:cSld>
  <p:clrMapOvr>
    <a:masterClrMapping/>
  </p:clrMapOvr>
  <p:transition>
    <p:fade/>
  </p:transition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dirty="0"/>
              <a:t>Conclusion</a:t>
            </a:r>
            <a:endParaRPr dirty="0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7F5FC5C1-BB48-A7AA-953D-29809F9F9922}"/>
              </a:ext>
            </a:extLst>
          </p:cNvPr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0" indent="0">
              <a:buNone/>
              <a:defRPr/>
            </a:pPr>
            <a:endParaRPr lang="en-US" sz="2000" b="1" dirty="0">
              <a:solidFill>
                <a:srgbClr val="00B050"/>
              </a:solidFill>
            </a:endParaRPr>
          </a:p>
          <a:p>
            <a:pPr marL="0" indent="0">
              <a:buNone/>
              <a:defRPr/>
            </a:pPr>
            <a:endParaRPr lang="en-US" dirty="0"/>
          </a:p>
        </p:txBody>
      </p:sp>
      <p:sp>
        <p:nvSpPr>
          <p:cNvPr id="13" name="Footer Placeholder 5">
            <a:extLst>
              <a:ext uri="{FF2B5EF4-FFF2-40B4-BE49-F238E27FC236}">
                <a16:creationId xmlns:a16="http://schemas.microsoft.com/office/drawing/2014/main" id="{9224FD41-70D7-08C5-A271-D1580AE75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r>
              <a:rPr lang="en-US" sz="1200"/>
              <a:t>III. Dynamic Visual Dominance in Stereoscopic Foveation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D1D6CCB-0DF0-0B58-3FC9-F9C4AF0B2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E9B49-E221-4626-B8C0-5CB29B38E629}" type="datetime1">
              <a:rPr lang="en-US" smtClean="0"/>
              <a:t>9/22/2026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B761D2-E121-C8B9-2806-FB9E86311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155</a:t>
            </a:fld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666B2EA-42D5-A963-FABD-C5E39D34F042}"/>
              </a:ext>
            </a:extLst>
          </p:cNvPr>
          <p:cNvGrpSpPr/>
          <p:nvPr/>
        </p:nvGrpSpPr>
        <p:grpSpPr>
          <a:xfrm>
            <a:off x="5633732" y="2563038"/>
            <a:ext cx="6324965" cy="3235594"/>
            <a:chOff x="4703146" y="2670870"/>
            <a:chExt cx="6324965" cy="3235594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0EA85075-D716-525E-60C0-0D36DB3D87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03146" y="2967781"/>
              <a:ext cx="6238392" cy="2938683"/>
            </a:xfrm>
            <a:prstGeom prst="rect">
              <a:avLst/>
            </a:prstGeom>
          </p:spPr>
        </p:pic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65619C59-188D-1F08-41AC-C1A1184965DB}"/>
                </a:ext>
              </a:extLst>
            </p:cNvPr>
            <p:cNvSpPr/>
            <p:nvPr/>
          </p:nvSpPr>
          <p:spPr>
            <a:xfrm>
              <a:off x="7498369" y="3978326"/>
              <a:ext cx="443865" cy="4440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8EA6B10-5B58-9B3D-E0EF-3AE051D3BC5F}"/>
                </a:ext>
              </a:extLst>
            </p:cNvPr>
            <p:cNvSpPr txBox="1"/>
            <p:nvPr/>
          </p:nvSpPr>
          <p:spPr>
            <a:xfrm>
              <a:off x="7411796" y="4044082"/>
              <a:ext cx="6836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i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fovea</a:t>
              </a:r>
              <a:endParaRPr lang="en-US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A7BFB4D-88F1-C638-3C3C-7D35FFE74590}"/>
                </a:ext>
              </a:extLst>
            </p:cNvPr>
            <p:cNvSpPr/>
            <p:nvPr/>
          </p:nvSpPr>
          <p:spPr>
            <a:xfrm>
              <a:off x="10686529" y="2790066"/>
              <a:ext cx="313820" cy="30368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5FE7B69-2757-9712-CADB-96FFE880B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5920" t="54044" b="10363"/>
            <a:stretch/>
          </p:blipFill>
          <p:spPr>
            <a:xfrm>
              <a:off x="10788585" y="3739282"/>
              <a:ext cx="239526" cy="984122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1F24219-B510-F136-CC72-BC461523C2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5919" t="33051" b="49589"/>
            <a:stretch/>
          </p:blipFill>
          <p:spPr>
            <a:xfrm rot="5400000">
              <a:off x="10247227" y="5424122"/>
              <a:ext cx="258626" cy="51834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016CE1F-5D71-94DA-5BB3-46E4D60596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5260" t="3196" b="84455"/>
            <a:stretch/>
          </p:blipFill>
          <p:spPr>
            <a:xfrm rot="5400000">
              <a:off x="10152191" y="2636049"/>
              <a:ext cx="306486" cy="376128"/>
            </a:xfrm>
            <a:prstGeom prst="rect">
              <a:avLst/>
            </a:prstGeom>
          </p:spPr>
        </p:pic>
      </p:grp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B8185494-A18A-67EE-6D60-FE56EA653832}"/>
              </a:ext>
            </a:extLst>
          </p:cNvPr>
          <p:cNvSpPr txBox="1">
            <a:spLocks/>
          </p:cNvSpPr>
          <p:nvPr/>
        </p:nvSpPr>
        <p:spPr bwMode="auto">
          <a:xfrm>
            <a:off x="625704" y="1825625"/>
            <a:ext cx="11391900" cy="42469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+mj-lt"/>
              <a:buAutoNum type="romanUcPeriod" startAt="3"/>
            </a:pPr>
            <a:r>
              <a:rPr lang="en-US" sz="2400" b="1" dirty="0"/>
              <a:t>Improving foveation through a </a:t>
            </a:r>
            <a:r>
              <a:rPr lang="en-US" sz="24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dynamic eye dominance </a:t>
            </a:r>
            <a:r>
              <a:rPr lang="en-US" sz="2400" b="1" dirty="0"/>
              <a:t>characterization</a:t>
            </a:r>
          </a:p>
          <a:p>
            <a:endParaRPr lang="en-US" sz="2000" dirty="0"/>
          </a:p>
          <a:p>
            <a:endParaRPr lang="en-US" sz="2400" dirty="0"/>
          </a:p>
          <a:p>
            <a:r>
              <a:rPr lang="en-US" sz="2200" dirty="0"/>
              <a:t>Eye dominance in the periphery</a:t>
            </a:r>
          </a:p>
          <a:p>
            <a:pPr lvl="1"/>
            <a:r>
              <a:rPr lang="en-US" sz="2000" dirty="0"/>
              <a:t>Dynamic behavior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83670942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dirty="0"/>
              <a:t>Conclusion</a:t>
            </a:r>
            <a:endParaRPr dirty="0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7F5FC5C1-BB48-A7AA-953D-29809F9F9922}"/>
              </a:ext>
            </a:extLst>
          </p:cNvPr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0" indent="0">
              <a:buNone/>
              <a:defRPr/>
            </a:pPr>
            <a:endParaRPr lang="en-US" sz="2000" b="1" dirty="0">
              <a:solidFill>
                <a:srgbClr val="00B050"/>
              </a:solidFill>
            </a:endParaRPr>
          </a:p>
          <a:p>
            <a:pPr marL="0" indent="0">
              <a:buNone/>
              <a:defRPr/>
            </a:pPr>
            <a:endParaRPr lang="en-US" dirty="0"/>
          </a:p>
        </p:txBody>
      </p:sp>
      <p:sp>
        <p:nvSpPr>
          <p:cNvPr id="13" name="Footer Placeholder 5">
            <a:extLst>
              <a:ext uri="{FF2B5EF4-FFF2-40B4-BE49-F238E27FC236}">
                <a16:creationId xmlns:a16="http://schemas.microsoft.com/office/drawing/2014/main" id="{9224FD41-70D7-08C5-A271-D1580AE75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r>
              <a:rPr lang="en-US" sz="1200"/>
              <a:t>III. Dynamic Visual Dominance in Stereoscopic Foveation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D1D6CCB-0DF0-0B58-3FC9-F9C4AF0B2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E9B49-E221-4626-B8C0-5CB29B38E629}" type="datetime1">
              <a:rPr lang="en-US" smtClean="0"/>
              <a:t>9/22/2026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B761D2-E121-C8B9-2806-FB9E86311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156</a:t>
            </a:fld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666B2EA-42D5-A963-FABD-C5E39D34F042}"/>
              </a:ext>
            </a:extLst>
          </p:cNvPr>
          <p:cNvGrpSpPr/>
          <p:nvPr/>
        </p:nvGrpSpPr>
        <p:grpSpPr>
          <a:xfrm>
            <a:off x="5633732" y="2563038"/>
            <a:ext cx="6324965" cy="3235594"/>
            <a:chOff x="4703146" y="2670870"/>
            <a:chExt cx="6324965" cy="3235594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0EA85075-D716-525E-60C0-0D36DB3D87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03146" y="2967781"/>
              <a:ext cx="6238392" cy="2938683"/>
            </a:xfrm>
            <a:prstGeom prst="rect">
              <a:avLst/>
            </a:prstGeom>
          </p:spPr>
        </p:pic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65619C59-188D-1F08-41AC-C1A1184965DB}"/>
                </a:ext>
              </a:extLst>
            </p:cNvPr>
            <p:cNvSpPr/>
            <p:nvPr/>
          </p:nvSpPr>
          <p:spPr>
            <a:xfrm>
              <a:off x="7498369" y="3978326"/>
              <a:ext cx="443865" cy="4440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8EA6B10-5B58-9B3D-E0EF-3AE051D3BC5F}"/>
                </a:ext>
              </a:extLst>
            </p:cNvPr>
            <p:cNvSpPr txBox="1"/>
            <p:nvPr/>
          </p:nvSpPr>
          <p:spPr>
            <a:xfrm>
              <a:off x="7411796" y="4044082"/>
              <a:ext cx="6836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i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fovea</a:t>
              </a:r>
              <a:endParaRPr lang="en-US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A7BFB4D-88F1-C638-3C3C-7D35FFE74590}"/>
                </a:ext>
              </a:extLst>
            </p:cNvPr>
            <p:cNvSpPr/>
            <p:nvPr/>
          </p:nvSpPr>
          <p:spPr>
            <a:xfrm>
              <a:off x="10686529" y="2790066"/>
              <a:ext cx="313820" cy="30368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5FE7B69-2757-9712-CADB-96FFE880B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5920" t="54044" b="10363"/>
            <a:stretch/>
          </p:blipFill>
          <p:spPr>
            <a:xfrm>
              <a:off x="10788585" y="3739282"/>
              <a:ext cx="239526" cy="984122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1F24219-B510-F136-CC72-BC461523C2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5919" t="33051" b="49589"/>
            <a:stretch/>
          </p:blipFill>
          <p:spPr>
            <a:xfrm rot="5400000">
              <a:off x="10247227" y="5424122"/>
              <a:ext cx="258626" cy="51834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016CE1F-5D71-94DA-5BB3-46E4D60596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5260" t="3196" b="84455"/>
            <a:stretch/>
          </p:blipFill>
          <p:spPr>
            <a:xfrm rot="5400000">
              <a:off x="10152191" y="2636049"/>
              <a:ext cx="306486" cy="376128"/>
            </a:xfrm>
            <a:prstGeom prst="rect">
              <a:avLst/>
            </a:prstGeom>
          </p:spPr>
        </p:pic>
      </p:grp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E81849E-3AF3-FA1B-2784-A965504EFC36}"/>
              </a:ext>
            </a:extLst>
          </p:cNvPr>
          <p:cNvSpPr txBox="1">
            <a:spLocks/>
          </p:cNvSpPr>
          <p:nvPr/>
        </p:nvSpPr>
        <p:spPr bwMode="auto">
          <a:xfrm>
            <a:off x="625704" y="1825625"/>
            <a:ext cx="11391900" cy="42469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+mj-lt"/>
              <a:buAutoNum type="romanUcPeriod" startAt="3"/>
            </a:pPr>
            <a:r>
              <a:rPr lang="en-US" sz="2400" b="1" dirty="0"/>
              <a:t>Improving foveation through a </a:t>
            </a:r>
            <a:r>
              <a:rPr lang="en-US" sz="24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dynamic eye dominance </a:t>
            </a:r>
            <a:r>
              <a:rPr lang="en-US" sz="2400" b="1" dirty="0"/>
              <a:t>characterization</a:t>
            </a:r>
          </a:p>
          <a:p>
            <a:endParaRPr lang="en-US" sz="2000" dirty="0"/>
          </a:p>
          <a:p>
            <a:endParaRPr lang="en-US" sz="2400" dirty="0"/>
          </a:p>
          <a:p>
            <a:r>
              <a:rPr lang="en-US" sz="2200" dirty="0"/>
              <a:t>Eye dominance in the periphery</a:t>
            </a:r>
          </a:p>
          <a:p>
            <a:pPr lvl="1"/>
            <a:r>
              <a:rPr lang="en-US" sz="2000" dirty="0"/>
              <a:t>Dynamic behavior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200" dirty="0"/>
              <a:t>Stronger foveation</a:t>
            </a:r>
          </a:p>
          <a:p>
            <a:pPr lvl="1"/>
            <a:r>
              <a:rPr lang="en-US" sz="2000" dirty="0"/>
              <a:t>Less perceptible artifacts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91908257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EE0F5-3498-3B77-807D-DA757C050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Closing Remarks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F77CD-E370-7A5D-89D3-1F225B16AE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What can we do from the </a:t>
            </a:r>
            <a:r>
              <a:rPr lang="en-US" sz="20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user’s side</a:t>
            </a:r>
            <a:r>
              <a:rPr lang="en-US" sz="2000" dirty="0"/>
              <a:t>?</a:t>
            </a:r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endParaRPr lang="en-US" sz="1000" dirty="0"/>
          </a:p>
          <a:p>
            <a:pPr marL="571500" indent="-571500">
              <a:buAutoNum type="romanUcPeriod"/>
            </a:pPr>
            <a:r>
              <a:rPr lang="en-US" sz="2000" dirty="0"/>
              <a:t>Reduce visual response latency times</a:t>
            </a:r>
            <a:endParaRPr lang="en-US" sz="2000" dirty="0">
              <a:solidFill>
                <a:schemeClr val="accent6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600" b="1" dirty="0"/>
              <a:t>Temporally misaligned audiovisual cues</a:t>
            </a:r>
            <a:endParaRPr lang="en-US" sz="1600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B7B1BD1E-88F1-EAED-18CA-C8A4E037E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02B50-0121-406D-9F7F-2EC22FF08E07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BE9F70-B83B-6652-07A5-674142B18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157</a:t>
            </a:fld>
            <a:endParaRPr lang="en-US"/>
          </a:p>
        </p:txBody>
      </p:sp>
      <p:sp>
        <p:nvSpPr>
          <p:cNvPr id="14" name="Footer Placeholder 5">
            <a:extLst>
              <a:ext uri="{FF2B5EF4-FFF2-40B4-BE49-F238E27FC236}">
                <a16:creationId xmlns:a16="http://schemas.microsoft.com/office/drawing/2014/main" id="{2D5A55E7-3C2D-FFF4-E318-27F05CDC7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5784" y="6310312"/>
            <a:ext cx="5400431" cy="365125"/>
          </a:xfrm>
        </p:spPr>
        <p:txBody>
          <a:bodyPr/>
          <a:lstStyle/>
          <a:p>
            <a:r>
              <a:rPr lang="en-US" dirty="0"/>
              <a:t>Closing Remarks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B9E308-2FBC-98FF-5B12-B99DE015E5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1323" y="2517339"/>
            <a:ext cx="696076" cy="6960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708B713-5A85-E5C3-5800-5F16941AD9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1065" y="1541829"/>
            <a:ext cx="977604" cy="9776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258C297-0ED5-57C3-B682-9B8B213AB4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0362" y="1692727"/>
            <a:ext cx="761391" cy="7613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D4932FE-97A8-4B9B-6D2D-28D9104441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79855" y="2517339"/>
            <a:ext cx="761391" cy="76139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D87F018-B9F7-EDD2-A04A-239DC4B068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73717" y="1810134"/>
            <a:ext cx="1286312" cy="1286312"/>
          </a:xfrm>
          <a:prstGeom prst="rect">
            <a:avLst/>
          </a:prstGeom>
          <a:ln w="28575">
            <a:solidFill>
              <a:srgbClr val="5CBBBF"/>
            </a:solidFill>
          </a:ln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7185872-58FE-897C-56DD-5BFF3F30E70C}"/>
              </a:ext>
            </a:extLst>
          </p:cNvPr>
          <p:cNvCxnSpPr/>
          <p:nvPr/>
        </p:nvCxnSpPr>
        <p:spPr>
          <a:xfrm>
            <a:off x="7999276" y="2517339"/>
            <a:ext cx="101272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6693377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EE0F5-3498-3B77-807D-DA757C050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Closing Remarks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F77CD-E370-7A5D-89D3-1F225B16AE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What can we do from the </a:t>
            </a:r>
            <a:r>
              <a:rPr lang="en-US" sz="20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user’s side</a:t>
            </a:r>
            <a:r>
              <a:rPr lang="en-US" sz="2000" dirty="0"/>
              <a:t>?</a:t>
            </a:r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endParaRPr lang="en-US" sz="1000" dirty="0"/>
          </a:p>
          <a:p>
            <a:pPr marL="571500" indent="-571500">
              <a:buAutoNum type="romanUcPeriod"/>
            </a:pPr>
            <a:r>
              <a:rPr lang="en-US" sz="2000" dirty="0"/>
              <a:t>Reduce visual response latency times</a:t>
            </a:r>
            <a:endParaRPr lang="en-US" sz="2000" dirty="0">
              <a:solidFill>
                <a:schemeClr val="accent6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600" b="1" dirty="0"/>
              <a:t>Temporally misaligned audiovisual cues</a:t>
            </a:r>
            <a:endParaRPr lang="en-US" sz="1600" dirty="0"/>
          </a:p>
          <a:p>
            <a:pPr marL="571500" indent="-571500">
              <a:buAutoNum type="romanUcPeriod"/>
            </a:pPr>
            <a:r>
              <a:rPr lang="en-US" sz="2000" dirty="0"/>
              <a:t>Reduce visual response execution times</a:t>
            </a:r>
            <a:endParaRPr lang="en-US" sz="2000" dirty="0">
              <a:solidFill>
                <a:schemeClr val="accent6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600" b="1" dirty="0"/>
              <a:t>Spatially misaligned audiovisual cues</a:t>
            </a:r>
            <a:endParaRPr lang="en-US" sz="1600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B7B1BD1E-88F1-EAED-18CA-C8A4E037E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02B50-0121-406D-9F7F-2EC22FF08E07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BE9F70-B83B-6652-07A5-674142B18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158</a:t>
            </a:fld>
            <a:endParaRPr lang="en-US"/>
          </a:p>
        </p:txBody>
      </p:sp>
      <p:sp>
        <p:nvSpPr>
          <p:cNvPr id="14" name="Footer Placeholder 5">
            <a:extLst>
              <a:ext uri="{FF2B5EF4-FFF2-40B4-BE49-F238E27FC236}">
                <a16:creationId xmlns:a16="http://schemas.microsoft.com/office/drawing/2014/main" id="{2D5A55E7-3C2D-FFF4-E318-27F05CDC7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5784" y="6310312"/>
            <a:ext cx="5400431" cy="365125"/>
          </a:xfrm>
        </p:spPr>
        <p:txBody>
          <a:bodyPr/>
          <a:lstStyle/>
          <a:p>
            <a:r>
              <a:rPr lang="en-US" dirty="0"/>
              <a:t>Closing Remarks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B9E308-2FBC-98FF-5B12-B99DE015E5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1323" y="2517339"/>
            <a:ext cx="696076" cy="6960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708B713-5A85-E5C3-5800-5F16941AD9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1065" y="1541829"/>
            <a:ext cx="977604" cy="9776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258C297-0ED5-57C3-B682-9B8B213AB4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0362" y="1692727"/>
            <a:ext cx="761391" cy="7613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D4932FE-97A8-4B9B-6D2D-28D9104441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79855" y="2517339"/>
            <a:ext cx="761391" cy="76139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D87F018-B9F7-EDD2-A04A-239DC4B068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73717" y="1810134"/>
            <a:ext cx="1286312" cy="1286312"/>
          </a:xfrm>
          <a:prstGeom prst="rect">
            <a:avLst/>
          </a:prstGeom>
          <a:ln w="28575">
            <a:solidFill>
              <a:srgbClr val="5CBBBF"/>
            </a:solidFill>
          </a:ln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7185872-58FE-897C-56DD-5BFF3F30E70C}"/>
              </a:ext>
            </a:extLst>
          </p:cNvPr>
          <p:cNvCxnSpPr/>
          <p:nvPr/>
        </p:nvCxnSpPr>
        <p:spPr>
          <a:xfrm>
            <a:off x="7999276" y="2517339"/>
            <a:ext cx="101272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2275619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EE0F5-3498-3B77-807D-DA757C050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Closing Remarks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F77CD-E370-7A5D-89D3-1F225B16AE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What can we do from the </a:t>
            </a:r>
            <a:r>
              <a:rPr lang="en-US" sz="20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user’s side</a:t>
            </a:r>
            <a:r>
              <a:rPr lang="en-US" sz="2000" dirty="0"/>
              <a:t>?</a:t>
            </a:r>
            <a:endParaRPr lang="en-US" sz="1000" dirty="0"/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endParaRPr lang="en-US" sz="1000" dirty="0"/>
          </a:p>
          <a:p>
            <a:pPr marL="571500" indent="-571500">
              <a:buAutoNum type="romanUcPeriod"/>
            </a:pPr>
            <a:r>
              <a:rPr lang="en-US" sz="2000" dirty="0"/>
              <a:t>Reduce visual response latency times</a:t>
            </a:r>
            <a:endParaRPr lang="en-US" sz="2000" dirty="0">
              <a:solidFill>
                <a:schemeClr val="accent6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600" b="1" dirty="0"/>
              <a:t>Temporally misaligned audiovisual cues</a:t>
            </a:r>
            <a:endParaRPr lang="en-US" sz="1600" dirty="0"/>
          </a:p>
          <a:p>
            <a:pPr marL="571500" indent="-571500">
              <a:buAutoNum type="romanUcPeriod"/>
            </a:pPr>
            <a:r>
              <a:rPr lang="en-US" sz="2000" dirty="0"/>
              <a:t>Reduce visual response execution times</a:t>
            </a:r>
            <a:endParaRPr lang="en-US" sz="2000" dirty="0">
              <a:solidFill>
                <a:schemeClr val="accent6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600" b="1" dirty="0"/>
              <a:t>Spatially misaligned audiovisual cues</a:t>
            </a:r>
            <a:endParaRPr lang="en-US" sz="1600" dirty="0"/>
          </a:p>
          <a:p>
            <a:pPr marL="571500" indent="-571500">
              <a:buFont typeface="+mj-lt"/>
              <a:buAutoNum type="romanUcPeriod" startAt="3"/>
            </a:pPr>
            <a:r>
              <a:rPr lang="en-US" sz="2000" dirty="0"/>
              <a:t>Reduce computational resources and improve experience</a:t>
            </a:r>
            <a:endParaRPr lang="en-US" sz="2000" dirty="0">
              <a:solidFill>
                <a:srgbClr val="0070C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600" b="1" dirty="0"/>
              <a:t>Dichoptically misaligned visual cues</a:t>
            </a:r>
            <a:endParaRPr lang="en-US" sz="1600" dirty="0"/>
          </a:p>
          <a:p>
            <a:pPr marL="571500" indent="-571500">
              <a:buFont typeface="+mj-lt"/>
              <a:buAutoNum type="romanUcPeriod" startAt="3"/>
            </a:pP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B7B1BD1E-88F1-EAED-18CA-C8A4E037E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02B50-0121-406D-9F7F-2EC22FF08E07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BE9F70-B83B-6652-07A5-674142B18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159</a:t>
            </a:fld>
            <a:endParaRPr lang="en-US"/>
          </a:p>
        </p:txBody>
      </p:sp>
      <p:sp>
        <p:nvSpPr>
          <p:cNvPr id="14" name="Footer Placeholder 5">
            <a:extLst>
              <a:ext uri="{FF2B5EF4-FFF2-40B4-BE49-F238E27FC236}">
                <a16:creationId xmlns:a16="http://schemas.microsoft.com/office/drawing/2014/main" id="{2D5A55E7-3C2D-FFF4-E318-27F05CDC7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5784" y="6310312"/>
            <a:ext cx="5400431" cy="365125"/>
          </a:xfrm>
        </p:spPr>
        <p:txBody>
          <a:bodyPr/>
          <a:lstStyle/>
          <a:p>
            <a:r>
              <a:rPr lang="en-US" dirty="0"/>
              <a:t>Closing Remarks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B9E308-2FBC-98FF-5B12-B99DE015E5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1323" y="2517339"/>
            <a:ext cx="696076" cy="6960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708B713-5A85-E5C3-5800-5F16941AD9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1065" y="1541829"/>
            <a:ext cx="977604" cy="9776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258C297-0ED5-57C3-B682-9B8B213AB4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0362" y="1692727"/>
            <a:ext cx="761391" cy="7613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D4932FE-97A8-4B9B-6D2D-28D9104441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79855" y="2517339"/>
            <a:ext cx="761391" cy="76139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D87F018-B9F7-EDD2-A04A-239DC4B068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73717" y="1810134"/>
            <a:ext cx="1286312" cy="1286312"/>
          </a:xfrm>
          <a:prstGeom prst="rect">
            <a:avLst/>
          </a:prstGeom>
          <a:ln w="28575">
            <a:solidFill>
              <a:srgbClr val="5CBBBF"/>
            </a:solidFill>
          </a:ln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7185872-58FE-897C-56DD-5BFF3F30E70C}"/>
              </a:ext>
            </a:extLst>
          </p:cNvPr>
          <p:cNvCxnSpPr/>
          <p:nvPr/>
        </p:nvCxnSpPr>
        <p:spPr>
          <a:xfrm>
            <a:off x="7999276" y="2517339"/>
            <a:ext cx="101272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655091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EE0F5-3498-3B77-807D-DA757C050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F77CD-E370-7A5D-89D3-1F225B16A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353800" cy="4246929"/>
          </a:xfrm>
        </p:spPr>
        <p:txBody>
          <a:bodyPr/>
          <a:lstStyle/>
          <a:p>
            <a:r>
              <a:rPr lang="en-US" sz="2400" dirty="0"/>
              <a:t>Sound to (I) speed up saccade latency while (II) recovering initial depth percept</a:t>
            </a:r>
          </a:p>
          <a:p>
            <a:pPr lvl="1"/>
            <a:r>
              <a:rPr lang="en-US" sz="2000" dirty="0"/>
              <a:t>Temporal setups are different</a:t>
            </a:r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23541528-11F8-3156-A42F-F4182E16B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Closing Remarks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465F342E-55D2-6803-D0AC-D9BB8CF66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D4796-1082-4A9E-B7C6-AD0FF3A9DF82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7A428E-BB95-24AD-9605-AA5EB3D38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160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329191-8760-E66B-5447-5DD663E24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8543" y="2965857"/>
            <a:ext cx="3752437" cy="3241634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5B7E4320-23D6-E786-5100-5C010AAECBB8}"/>
              </a:ext>
            </a:extLst>
          </p:cNvPr>
          <p:cNvSpPr/>
          <p:nvPr/>
        </p:nvSpPr>
        <p:spPr>
          <a:xfrm>
            <a:off x="1878543" y="2863036"/>
            <a:ext cx="437367" cy="4441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F9877F7D-B1A2-069F-8A17-3D05E986CE69}"/>
              </a:ext>
            </a:extLst>
          </p:cNvPr>
          <p:cNvSpPr/>
          <p:nvPr/>
        </p:nvSpPr>
        <p:spPr>
          <a:xfrm>
            <a:off x="4452358" y="5178752"/>
            <a:ext cx="615297" cy="658026"/>
          </a:xfrm>
          <a:prstGeom prst="ellipse">
            <a:avLst/>
          </a:prstGeom>
          <a:noFill/>
          <a:ln>
            <a:solidFill>
              <a:srgbClr val="04530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CC7B89FE-7820-7C17-AF56-ADA7D50D0042}"/>
              </a:ext>
            </a:extLst>
          </p:cNvPr>
          <p:cNvCxnSpPr>
            <a:cxnSpLocks/>
          </p:cNvCxnSpPr>
          <p:nvPr/>
        </p:nvCxnSpPr>
        <p:spPr>
          <a:xfrm flipV="1">
            <a:off x="5267556" y="4888194"/>
            <a:ext cx="2201468" cy="555477"/>
          </a:xfrm>
          <a:prstGeom prst="straightConnector1">
            <a:avLst/>
          </a:prstGeom>
          <a:ln>
            <a:solidFill>
              <a:srgbClr val="04530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5361675B-7EA6-02C3-5AB5-EF6EE1561915}"/>
              </a:ext>
            </a:extLst>
          </p:cNvPr>
          <p:cNvGrpSpPr/>
          <p:nvPr/>
        </p:nvGrpSpPr>
        <p:grpSpPr>
          <a:xfrm>
            <a:off x="7779073" y="3093409"/>
            <a:ext cx="3765570" cy="2590050"/>
            <a:chOff x="5198818" y="2109094"/>
            <a:chExt cx="5056711" cy="3478129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2FFEB1B-4D5F-54D6-8C77-0F7C516FF540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2957579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B866DA0-B520-DD1C-1BA1-7CC3ECE8D70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98818" y="5117143"/>
              <a:ext cx="676916" cy="47008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EDF6222-B10A-6582-CF65-B93B9798A1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40849" y="5117143"/>
              <a:ext cx="676916" cy="470080"/>
            </a:xfrm>
            <a:prstGeom prst="rect">
              <a:avLst/>
            </a:prstGeom>
          </p:spPr>
        </p:pic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3BCC84D-CEF7-D826-30FC-509673BDC3B0}"/>
                </a:ext>
              </a:extLst>
            </p:cNvPr>
            <p:cNvCxnSpPr>
              <a:cxnSpLocks/>
            </p:cNvCxnSpPr>
            <p:nvPr/>
          </p:nvCxnSpPr>
          <p:spPr>
            <a:xfrm>
              <a:off x="5875734" y="3600441"/>
              <a:ext cx="41894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5065DAC-D0DA-D71B-7896-0AE3A3F4BD7E}"/>
                </a:ext>
              </a:extLst>
            </p:cNvPr>
            <p:cNvSpPr txBox="1"/>
            <p:nvPr/>
          </p:nvSpPr>
          <p:spPr>
            <a:xfrm>
              <a:off x="6330770" y="3260760"/>
              <a:ext cx="1772138" cy="4133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Original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72234BB-3A1B-0990-3883-64BA4E1B53B7}"/>
                </a:ext>
              </a:extLst>
            </p:cNvPr>
            <p:cNvCxnSpPr>
              <a:cxnSpLocks/>
              <a:endCxn id="15" idx="2"/>
            </p:cNvCxnSpPr>
            <p:nvPr/>
          </p:nvCxnSpPr>
          <p:spPr>
            <a:xfrm flipV="1">
              <a:off x="6179033" y="3034815"/>
              <a:ext cx="2055945" cy="2275547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9E981C4-6C04-963A-C91C-60F7B7E09C8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36902" y="2478706"/>
              <a:ext cx="396152" cy="556109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EDCC21AA-7749-E3D1-C28F-479BA991D01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25525" y="2990207"/>
              <a:ext cx="872854" cy="460165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05A164D8-1A05-0729-27B6-2A366565B2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351021" y="3360416"/>
              <a:ext cx="396152" cy="556109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8540EDB4-3820-BA1C-5E59-986886A3A4B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828905" y="2109094"/>
              <a:ext cx="872853" cy="460165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86E08B00-C167-B112-0452-C2CD8208463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647599" y="3772918"/>
              <a:ext cx="832660" cy="460165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DEE19166-0FB9-E8D1-7F1E-59ED31EBA8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096158" y="4522977"/>
              <a:ext cx="872853" cy="460165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C9B44D2-C0C7-0623-FF5E-8497B1D1A74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372053" y="4139756"/>
              <a:ext cx="872853" cy="460165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8426B362-75B9-3912-BDC2-63C7613D7BC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856635" y="3381957"/>
              <a:ext cx="872853" cy="460165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3511D99-D697-E072-4D6B-8DB5BC282DA4}"/>
                </a:ext>
              </a:extLst>
            </p:cNvPr>
            <p:cNvSpPr txBox="1"/>
            <p:nvPr/>
          </p:nvSpPr>
          <p:spPr>
            <a:xfrm>
              <a:off x="8483391" y="2569260"/>
              <a:ext cx="1772138" cy="307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i="1" dirty="0">
                  <a:solidFill>
                    <a:srgbClr val="04530E"/>
                  </a:solidFill>
                </a:rPr>
                <a:t>Proposed</a:t>
              </a: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CC2BA2E7-4708-2E39-5D47-6CA8AB34ACA5}"/>
              </a:ext>
            </a:extLst>
          </p:cNvPr>
          <p:cNvSpPr/>
          <p:nvPr/>
        </p:nvSpPr>
        <p:spPr>
          <a:xfrm>
            <a:off x="10201398" y="3190881"/>
            <a:ext cx="244876" cy="222641"/>
          </a:xfrm>
          <a:prstGeom prst="rect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026BF11-9EAA-DCEC-A806-4241887673CE}"/>
              </a:ext>
            </a:extLst>
          </p:cNvPr>
          <p:cNvSpPr txBox="1"/>
          <p:nvPr/>
        </p:nvSpPr>
        <p:spPr>
          <a:xfrm>
            <a:off x="10093568" y="3157397"/>
            <a:ext cx="4051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800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C</a:t>
            </a:r>
            <a:endParaRPr lang="en-US" dirty="0">
              <a:solidFill>
                <a:srgbClr val="04530E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E140801-740A-0229-7639-F78A0517B46E}"/>
              </a:ext>
            </a:extLst>
          </p:cNvPr>
          <p:cNvSpPr txBox="1"/>
          <p:nvPr/>
        </p:nvSpPr>
        <p:spPr>
          <a:xfrm>
            <a:off x="10122144" y="4136645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m</a:t>
            </a:r>
            <a:endParaRPr lang="en-US" dirty="0">
              <a:solidFill>
                <a:srgbClr val="04530E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9E0C039-A50D-497D-2E79-673AEE2561C0}"/>
              </a:ext>
            </a:extLst>
          </p:cNvPr>
          <p:cNvSpPr txBox="1"/>
          <p:nvPr/>
        </p:nvSpPr>
        <p:spPr>
          <a:xfrm>
            <a:off x="9910744" y="4457842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sz="1800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1</a:t>
            </a:r>
            <a:endParaRPr lang="en-US" dirty="0">
              <a:solidFill>
                <a:srgbClr val="04530E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AA50E25-E36E-3D52-15BF-43E79D024BD9}"/>
              </a:ext>
            </a:extLst>
          </p:cNvPr>
          <p:cNvSpPr txBox="1"/>
          <p:nvPr/>
        </p:nvSpPr>
        <p:spPr>
          <a:xfrm>
            <a:off x="9707186" y="4746176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i="1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2</a:t>
            </a:r>
            <a:endParaRPr lang="en-US" dirty="0">
              <a:solidFill>
                <a:srgbClr val="04530E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F0BA463-204C-C096-24BB-FD47F58A4BB6}"/>
              </a:ext>
            </a:extLst>
          </p:cNvPr>
          <p:cNvSpPr txBox="1"/>
          <p:nvPr/>
        </p:nvSpPr>
        <p:spPr>
          <a:xfrm>
            <a:off x="9509952" y="5031756"/>
            <a:ext cx="44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p</a:t>
            </a:r>
            <a:r>
              <a:rPr lang="en-US" i="1" baseline="-25000" dirty="0">
                <a:solidFill>
                  <a:srgbClr val="04530E"/>
                </a:solidFill>
                <a:latin typeface="Linux Libertine Display" panose="02000503000000000000" pitchFamily="2" charset="0"/>
                <a:ea typeface="Linux Libertine Display" panose="02000503000000000000" pitchFamily="2" charset="0"/>
                <a:cs typeface="Linux Libertine Display" panose="02000503000000000000" pitchFamily="2" charset="0"/>
              </a:rPr>
              <a:t>3</a:t>
            </a:r>
            <a:endParaRPr lang="en-US" dirty="0">
              <a:solidFill>
                <a:srgbClr val="04530E"/>
              </a:solidFill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DFCBC55-EE37-6600-CA0D-E152AF38B31F}"/>
              </a:ext>
            </a:extLst>
          </p:cNvPr>
          <p:cNvCxnSpPr>
            <a:cxnSpLocks/>
          </p:cNvCxnSpPr>
          <p:nvPr/>
        </p:nvCxnSpPr>
        <p:spPr>
          <a:xfrm flipV="1">
            <a:off x="8509008" y="2849920"/>
            <a:ext cx="0" cy="2623225"/>
          </a:xfrm>
          <a:prstGeom prst="line">
            <a:avLst/>
          </a:prstGeom>
          <a:ln w="19050">
            <a:prstDash val="sys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6" name="Picture 35">
            <a:extLst>
              <a:ext uri="{FF2B5EF4-FFF2-40B4-BE49-F238E27FC236}">
                <a16:creationId xmlns:a16="http://schemas.microsoft.com/office/drawing/2014/main" id="{5D842BFD-F09A-B45C-1686-32D6DCD306D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90398"/>
          <a:stretch/>
        </p:blipFill>
        <p:spPr>
          <a:xfrm>
            <a:off x="7886269" y="2677036"/>
            <a:ext cx="201936" cy="2599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686731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EE0F5-3498-3B77-807D-DA757C050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F77CD-E370-7A5D-89D3-1F225B16A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104756" cy="4246929"/>
          </a:xfrm>
        </p:spPr>
        <p:txBody>
          <a:bodyPr>
            <a:normAutofit/>
          </a:bodyPr>
          <a:lstStyle/>
          <a:p>
            <a:r>
              <a:rPr lang="en-US" sz="2400" dirty="0"/>
              <a:t>Sound to (I) speed up saccade latency while (II) recovering initial depth cues</a:t>
            </a:r>
          </a:p>
          <a:p>
            <a:pPr lvl="1"/>
            <a:r>
              <a:rPr lang="en-US" sz="2000" dirty="0"/>
              <a:t>Temporal setups are different</a:t>
            </a:r>
          </a:p>
          <a:p>
            <a:pPr marL="457200" lvl="1" indent="0">
              <a:buNone/>
            </a:pPr>
            <a:endParaRPr lang="en-US" sz="2000" dirty="0"/>
          </a:p>
          <a:p>
            <a:r>
              <a:rPr lang="en-US" sz="2400" dirty="0"/>
              <a:t>Peripheral Dominance Map applicability to other visual features</a:t>
            </a:r>
          </a:p>
          <a:p>
            <a:pPr lvl="1"/>
            <a:r>
              <a:rPr lang="en-US" sz="2000" dirty="0"/>
              <a:t>Dichoptic Color</a:t>
            </a:r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23541528-11F8-3156-A42F-F4182E16B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Closing Remarks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465F342E-55D2-6803-D0AC-D9BB8CF66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D4796-1082-4A9E-B7C6-AD0FF3A9DF82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7A428E-BB95-24AD-9605-AA5EB3D38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161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9207B7D-7B2D-04C7-D831-F86B51731078}"/>
              </a:ext>
            </a:extLst>
          </p:cNvPr>
          <p:cNvGrpSpPr/>
          <p:nvPr/>
        </p:nvGrpSpPr>
        <p:grpSpPr>
          <a:xfrm>
            <a:off x="2389483" y="3576381"/>
            <a:ext cx="4937573" cy="2525861"/>
            <a:chOff x="4703146" y="2670870"/>
            <a:chExt cx="6324965" cy="323559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ED74C3B-E927-9464-95F9-C3020E78B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03146" y="2967781"/>
              <a:ext cx="6238392" cy="2938683"/>
            </a:xfrm>
            <a:prstGeom prst="rect">
              <a:avLst/>
            </a:prstGeom>
          </p:spPr>
        </p:pic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37BA938-7EB4-2892-569F-ED14D9211F1B}"/>
                </a:ext>
              </a:extLst>
            </p:cNvPr>
            <p:cNvSpPr/>
            <p:nvPr/>
          </p:nvSpPr>
          <p:spPr>
            <a:xfrm>
              <a:off x="7498369" y="3978326"/>
              <a:ext cx="443865" cy="4440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762D99A-CA4A-1853-2088-55A875084A43}"/>
                </a:ext>
              </a:extLst>
            </p:cNvPr>
            <p:cNvSpPr txBox="1"/>
            <p:nvPr/>
          </p:nvSpPr>
          <p:spPr>
            <a:xfrm>
              <a:off x="7380249" y="4006135"/>
              <a:ext cx="827246" cy="3351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 i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fovea</a:t>
              </a:r>
              <a:endParaRPr lang="en-US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37B7586-05E4-5E5F-6483-B66B6A52C760}"/>
                </a:ext>
              </a:extLst>
            </p:cNvPr>
            <p:cNvSpPr/>
            <p:nvPr/>
          </p:nvSpPr>
          <p:spPr>
            <a:xfrm>
              <a:off x="10686529" y="2790066"/>
              <a:ext cx="313820" cy="30368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0EED1CF-9AA2-6AAC-FCAA-7D352D7AE7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5920" t="54044" b="10363"/>
            <a:stretch/>
          </p:blipFill>
          <p:spPr>
            <a:xfrm>
              <a:off x="10788585" y="3739282"/>
              <a:ext cx="239526" cy="984122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5AD5888-CFBA-75ED-C22B-22C730F5A9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5919" t="33051" b="49589"/>
            <a:stretch/>
          </p:blipFill>
          <p:spPr>
            <a:xfrm rot="5400000">
              <a:off x="10247227" y="5424122"/>
              <a:ext cx="258626" cy="51834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E244B2D-CD87-D26C-B616-AD0FF28FB6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5260" t="3196" b="84455"/>
            <a:stretch/>
          </p:blipFill>
          <p:spPr>
            <a:xfrm rot="5400000">
              <a:off x="10152191" y="2636049"/>
              <a:ext cx="306486" cy="376128"/>
            </a:xfrm>
            <a:prstGeom prst="rect">
              <a:avLst/>
            </a:prstGeom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4929EE8F-C457-9BDB-A092-CAEAF2E992C5}"/>
              </a:ext>
            </a:extLst>
          </p:cNvPr>
          <p:cNvSpPr txBox="1"/>
          <p:nvPr/>
        </p:nvSpPr>
        <p:spPr>
          <a:xfrm>
            <a:off x="8238638" y="3887727"/>
            <a:ext cx="1163165" cy="45082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sz="2000" i="1" dirty="0">
                <a:solidFill>
                  <a:srgbClr val="E47582"/>
                </a:solidFill>
              </a:rPr>
              <a:t>left view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AA237C8-31E9-3457-DF09-6693C691B5D5}"/>
              </a:ext>
            </a:extLst>
          </p:cNvPr>
          <p:cNvSpPr txBox="1"/>
          <p:nvPr/>
        </p:nvSpPr>
        <p:spPr>
          <a:xfrm>
            <a:off x="9562292" y="3885922"/>
            <a:ext cx="1212636" cy="45082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  <a:buClr>
                <a:schemeClr val="tx2"/>
              </a:buClr>
            </a:pPr>
            <a:r>
              <a:rPr lang="en-US" sz="2000" i="1" dirty="0">
                <a:solidFill>
                  <a:srgbClr val="5980CE"/>
                </a:solidFill>
              </a:rPr>
              <a:t>right view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099B091-38E9-0B8E-81B4-0413FE4881BA}"/>
              </a:ext>
            </a:extLst>
          </p:cNvPr>
          <p:cNvSpPr/>
          <p:nvPr/>
        </p:nvSpPr>
        <p:spPr>
          <a:xfrm>
            <a:off x="8214318" y="4568449"/>
            <a:ext cx="902070" cy="902070"/>
          </a:xfrm>
          <a:prstGeom prst="ellipse">
            <a:avLst/>
          </a:prstGeom>
          <a:solidFill>
            <a:srgbClr val="75C290"/>
          </a:solidFill>
          <a:ln>
            <a:solidFill>
              <a:srgbClr val="75C29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181D1A59-78AB-AE1C-0EE3-523A585F0084}"/>
              </a:ext>
            </a:extLst>
          </p:cNvPr>
          <p:cNvSpPr/>
          <p:nvPr/>
        </p:nvSpPr>
        <p:spPr>
          <a:xfrm>
            <a:off x="9627602" y="4574509"/>
            <a:ext cx="902070" cy="902070"/>
          </a:xfrm>
          <a:prstGeom prst="ellipse">
            <a:avLst/>
          </a:prstGeom>
          <a:solidFill>
            <a:srgbClr val="5CBBBF"/>
          </a:solidFill>
          <a:ln>
            <a:solidFill>
              <a:srgbClr val="5CBB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175068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EE0F5-3498-3B77-807D-DA757C050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 – Own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F77CD-E370-7A5D-89D3-1F225B16A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" y="1825625"/>
            <a:ext cx="12016840" cy="453072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272829"/>
                </a:solidFill>
              </a:rPr>
              <a:t>Thesis-related publications:</a:t>
            </a:r>
            <a:endParaRPr lang="en-US" sz="1800" b="1" i="1" dirty="0">
              <a:solidFill>
                <a:srgbClr val="C00000"/>
              </a:solidFill>
              <a:effectLst/>
            </a:endParaRPr>
          </a:p>
          <a:p>
            <a:pPr lvl="1"/>
            <a:r>
              <a:rPr lang="en-US" sz="1500" b="1" i="1" dirty="0">
                <a:solidFill>
                  <a:srgbClr val="C00000"/>
                </a:solidFill>
                <a:effectLst/>
              </a:rPr>
              <a:t>Accelerating saccadic response through spatial and temporal cross-modal misalignments.</a:t>
            </a:r>
          </a:p>
          <a:p>
            <a:pPr marL="457200" lvl="1" indent="0">
              <a:buNone/>
            </a:pPr>
            <a:r>
              <a:rPr lang="en-US" sz="1500" i="0" u="sng" dirty="0">
                <a:solidFill>
                  <a:srgbClr val="272829"/>
                </a:solidFill>
                <a:effectLst/>
              </a:rPr>
              <a:t>Daniel Jiménez-Navarro</a:t>
            </a:r>
            <a:r>
              <a:rPr lang="en-US" sz="1500" b="0" i="0" dirty="0">
                <a:solidFill>
                  <a:srgbClr val="272829"/>
                </a:solidFill>
                <a:effectLst/>
              </a:rPr>
              <a:t>, Xi Peng, </a:t>
            </a:r>
            <a:r>
              <a:rPr lang="en-US" sz="1500" b="0" i="0" dirty="0" err="1">
                <a:solidFill>
                  <a:srgbClr val="272829"/>
                </a:solidFill>
                <a:effectLst/>
              </a:rPr>
              <a:t>Yunxiang</a:t>
            </a:r>
            <a:r>
              <a:rPr lang="en-US" sz="1500" b="0" i="0" dirty="0">
                <a:solidFill>
                  <a:srgbClr val="272829"/>
                </a:solidFill>
                <a:effectLst/>
              </a:rPr>
              <a:t> Zhang, Karol Myszkowski, Hans-Peter Seidel, Qi Sun, and Ana Serrano. </a:t>
            </a:r>
            <a:r>
              <a:rPr lang="en-US" sz="1500" b="1" i="0" dirty="0">
                <a:solidFill>
                  <a:srgbClr val="272829"/>
                </a:solidFill>
                <a:effectLst/>
              </a:rPr>
              <a:t>ACM SIGGRAPH 2024.</a:t>
            </a:r>
          </a:p>
          <a:p>
            <a:pPr lvl="1"/>
            <a:r>
              <a:rPr lang="en-US" sz="1500" b="1" dirty="0">
                <a:solidFill>
                  <a:srgbClr val="C00000"/>
                </a:solidFill>
              </a:rPr>
              <a:t>Overdriving Visual Depth Perception via Sound Modulation in VR.</a:t>
            </a:r>
            <a:endParaRPr lang="en-US" sz="1500" b="1" i="0" dirty="0">
              <a:solidFill>
                <a:srgbClr val="C00000"/>
              </a:solidFill>
              <a:effectLst/>
            </a:endParaRPr>
          </a:p>
          <a:p>
            <a:pPr marL="457200" lvl="1" indent="0">
              <a:buNone/>
            </a:pPr>
            <a:r>
              <a:rPr lang="en-US" sz="1500" u="sng" dirty="0">
                <a:solidFill>
                  <a:srgbClr val="272829"/>
                </a:solidFill>
              </a:rPr>
              <a:t>Daniel Jiménez-Navarro</a:t>
            </a:r>
            <a:r>
              <a:rPr lang="en-US" sz="1500" dirty="0">
                <a:solidFill>
                  <a:srgbClr val="272829"/>
                </a:solidFill>
              </a:rPr>
              <a:t>, Colin Groth, Xi Peng, Jorge Pina, Qi Sun, </a:t>
            </a:r>
            <a:r>
              <a:rPr lang="en-US" sz="1500" dirty="0" err="1">
                <a:solidFill>
                  <a:srgbClr val="272829"/>
                </a:solidFill>
              </a:rPr>
              <a:t>Praneeth</a:t>
            </a:r>
            <a:r>
              <a:rPr lang="en-US" sz="1500" dirty="0">
                <a:solidFill>
                  <a:srgbClr val="272829"/>
                </a:solidFill>
              </a:rPr>
              <a:t> </a:t>
            </a:r>
            <a:r>
              <a:rPr lang="en-US" sz="1500" dirty="0" err="1">
                <a:solidFill>
                  <a:srgbClr val="272829"/>
                </a:solidFill>
              </a:rPr>
              <a:t>Chakravarthula</a:t>
            </a:r>
            <a:r>
              <a:rPr lang="en-US" sz="1500" dirty="0">
                <a:solidFill>
                  <a:srgbClr val="272829"/>
                </a:solidFill>
              </a:rPr>
              <a:t>, Karol Myszkowski, Hans-Peter Seidel, and Ana Serrano.                                     </a:t>
            </a:r>
            <a:r>
              <a:rPr lang="en-US" sz="1500" b="1" dirty="0">
                <a:solidFill>
                  <a:srgbClr val="272829"/>
                </a:solidFill>
              </a:rPr>
              <a:t>IEEE Transactions on Visualization and Computer Graphics 2026.</a:t>
            </a:r>
          </a:p>
          <a:p>
            <a:pPr lvl="1"/>
            <a:r>
              <a:rPr lang="en-US" sz="1500" b="1" dirty="0">
                <a:solidFill>
                  <a:srgbClr val="C00000"/>
                </a:solidFill>
              </a:rPr>
              <a:t>Dynamic Visual Dominance in Stereoscopic Foveation.</a:t>
            </a:r>
          </a:p>
          <a:p>
            <a:pPr marL="457200" lvl="1" indent="0">
              <a:buNone/>
            </a:pPr>
            <a:r>
              <a:rPr lang="en-US" sz="1500" u="sng" dirty="0">
                <a:solidFill>
                  <a:srgbClr val="272829"/>
                </a:solidFill>
              </a:rPr>
              <a:t>Daniel Jiménez-Navarro</a:t>
            </a:r>
            <a:r>
              <a:rPr lang="en-US" sz="1500" dirty="0">
                <a:solidFill>
                  <a:srgbClr val="272829"/>
                </a:solidFill>
              </a:rPr>
              <a:t>, Colin Groth, Kenneth Chen, Qi Sun, Karol Myszkowski, Hans-Peter Seidel, and Ana Serrano. </a:t>
            </a:r>
            <a:r>
              <a:rPr lang="en-US" sz="1500" b="1" dirty="0">
                <a:solidFill>
                  <a:srgbClr val="272829"/>
                </a:solidFill>
              </a:rPr>
              <a:t>ACM SIGGRAPH 2026.</a:t>
            </a:r>
            <a:endParaRPr lang="en-US" sz="1500" b="1" i="0" dirty="0">
              <a:solidFill>
                <a:srgbClr val="272829"/>
              </a:solidFill>
              <a:effectLst/>
            </a:endParaRPr>
          </a:p>
          <a:p>
            <a:pPr marL="0" indent="0">
              <a:buNone/>
            </a:pPr>
            <a:endParaRPr lang="en-US" sz="1600" dirty="0">
              <a:solidFill>
                <a:srgbClr val="272829"/>
              </a:solidFill>
            </a:endParaRPr>
          </a:p>
          <a:p>
            <a:pPr marL="0" indent="0">
              <a:buNone/>
            </a:pPr>
            <a:r>
              <a:rPr lang="en-US" sz="1800" b="1" dirty="0">
                <a:solidFill>
                  <a:srgbClr val="272829"/>
                </a:solidFill>
              </a:rPr>
              <a:t>Additional publications during PhD time:</a:t>
            </a:r>
          </a:p>
          <a:p>
            <a:pPr lvl="1"/>
            <a:r>
              <a:rPr lang="en-US" sz="1500" b="1" dirty="0">
                <a:solidFill>
                  <a:srgbClr val="C00000"/>
                </a:solidFill>
              </a:rPr>
              <a:t>Why Slow Feels Fast and Fast Feels Slow: Evaluating and Predicting Speed Misperception.</a:t>
            </a:r>
          </a:p>
          <a:p>
            <a:pPr marL="457200" lvl="1" indent="0">
              <a:buNone/>
            </a:pPr>
            <a:r>
              <a:rPr lang="en-US" sz="1500" dirty="0">
                <a:solidFill>
                  <a:srgbClr val="272829"/>
                </a:solidFill>
              </a:rPr>
              <a:t>Xi Peng, Colin Groth, </a:t>
            </a:r>
            <a:r>
              <a:rPr lang="en-US" sz="1500" u="sng" dirty="0">
                <a:solidFill>
                  <a:srgbClr val="272829"/>
                </a:solidFill>
              </a:rPr>
              <a:t>Daniel Jiménez-Navarro</a:t>
            </a:r>
            <a:r>
              <a:rPr lang="en-US" sz="1500" dirty="0">
                <a:solidFill>
                  <a:srgbClr val="272829"/>
                </a:solidFill>
              </a:rPr>
              <a:t>, Zihao Zou, Yan Zhu, Ana Serrano, Karol Myszkowski, Qi Sun, and </a:t>
            </a:r>
            <a:r>
              <a:rPr lang="en-US" sz="1500" dirty="0" err="1">
                <a:solidFill>
                  <a:srgbClr val="272829"/>
                </a:solidFill>
              </a:rPr>
              <a:t>Praneeth</a:t>
            </a:r>
            <a:r>
              <a:rPr lang="en-US" sz="1500" dirty="0">
                <a:solidFill>
                  <a:srgbClr val="272829"/>
                </a:solidFill>
              </a:rPr>
              <a:t> </a:t>
            </a:r>
            <a:r>
              <a:rPr lang="en-US" sz="1500" dirty="0" err="1">
                <a:solidFill>
                  <a:srgbClr val="272829"/>
                </a:solidFill>
              </a:rPr>
              <a:t>Chakravarthula</a:t>
            </a:r>
            <a:r>
              <a:rPr lang="en-US" sz="1500" dirty="0">
                <a:solidFill>
                  <a:srgbClr val="272829"/>
                </a:solidFill>
              </a:rPr>
              <a:t>.                                                       </a:t>
            </a:r>
            <a:r>
              <a:rPr lang="en-US" sz="1500" b="1" dirty="0">
                <a:solidFill>
                  <a:srgbClr val="272829"/>
                </a:solidFill>
              </a:rPr>
              <a:t>IEEE International Symposium on Mixed and Augmented Reality (ISMAR) 2025. </a:t>
            </a:r>
          </a:p>
          <a:p>
            <a:pPr lvl="1"/>
            <a:r>
              <a:rPr lang="en-US" sz="1500" b="1" dirty="0">
                <a:solidFill>
                  <a:srgbClr val="C00000"/>
                </a:solidFill>
              </a:rPr>
              <a:t>Measuring and predicting multisensory reaction latency: A probabilistic model for visual-auditory integration.</a:t>
            </a:r>
          </a:p>
          <a:p>
            <a:pPr marL="457200" lvl="1" indent="0">
              <a:buNone/>
            </a:pPr>
            <a:r>
              <a:rPr lang="en-US" sz="1500" dirty="0">
                <a:solidFill>
                  <a:srgbClr val="272829"/>
                </a:solidFill>
              </a:rPr>
              <a:t>Xi Peng, </a:t>
            </a:r>
            <a:r>
              <a:rPr lang="en-US" sz="1500" dirty="0" err="1">
                <a:solidFill>
                  <a:srgbClr val="272829"/>
                </a:solidFill>
              </a:rPr>
              <a:t>Yunxiang</a:t>
            </a:r>
            <a:r>
              <a:rPr lang="en-US" sz="1500" dirty="0">
                <a:solidFill>
                  <a:srgbClr val="272829"/>
                </a:solidFill>
              </a:rPr>
              <a:t> Zhang, </a:t>
            </a:r>
            <a:r>
              <a:rPr lang="en-US" sz="1500" u="sng" dirty="0">
                <a:solidFill>
                  <a:srgbClr val="272829"/>
                </a:solidFill>
              </a:rPr>
              <a:t>Daniel Jiménez-Navarro</a:t>
            </a:r>
            <a:r>
              <a:rPr lang="en-US" sz="1500" dirty="0">
                <a:solidFill>
                  <a:srgbClr val="272829"/>
                </a:solidFill>
              </a:rPr>
              <a:t>, Ana Serrano, Karol Myszkowski, and Qi Sun. 				              </a:t>
            </a:r>
            <a:r>
              <a:rPr lang="en-US" sz="1500" b="1" dirty="0">
                <a:solidFill>
                  <a:srgbClr val="272829"/>
                </a:solidFill>
              </a:rPr>
              <a:t>IEEE Transactions on Visualization and Computer Graphics 2024.</a:t>
            </a:r>
          </a:p>
          <a:p>
            <a:pPr lvl="1"/>
            <a:r>
              <a:rPr lang="en-US" sz="1500" b="1" dirty="0">
                <a:solidFill>
                  <a:srgbClr val="C00000"/>
                </a:solidFill>
              </a:rPr>
              <a:t>Minimally disruptive auditory cues: their impact on visual performance in virtual reality.</a:t>
            </a:r>
          </a:p>
          <a:p>
            <a:pPr marL="457200" lvl="1" indent="0">
              <a:buNone/>
            </a:pPr>
            <a:r>
              <a:rPr lang="en-US" sz="1500" u="sng" dirty="0">
                <a:solidFill>
                  <a:srgbClr val="272829"/>
                </a:solidFill>
              </a:rPr>
              <a:t>Daniel Jiménez-Navarro</a:t>
            </a:r>
            <a:r>
              <a:rPr lang="en-US" sz="1500" dirty="0">
                <a:solidFill>
                  <a:srgbClr val="272829"/>
                </a:solidFill>
              </a:rPr>
              <a:t>, Ana Serrano, and Sandra Malpica. </a:t>
            </a:r>
            <a:r>
              <a:rPr lang="en-US" sz="1500" b="1" dirty="0">
                <a:solidFill>
                  <a:srgbClr val="272829"/>
                </a:solidFill>
              </a:rPr>
              <a:t>The Visual Computer 2024.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23541528-11F8-3156-A42F-F4182E16B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Closing Remarks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465F342E-55D2-6803-D0AC-D9BB8CF66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D4796-1082-4A9E-B7C6-AD0FF3A9DF82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7A428E-BB95-24AD-9605-AA5EB3D38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162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136782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EE0F5-3498-3B77-807D-DA757C050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23541528-11F8-3156-A42F-F4182E16B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Closing Remarks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465F342E-55D2-6803-D0AC-D9BB8CF66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D4796-1082-4A9E-B7C6-AD0FF3A9DF82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7A428E-BB95-24AD-9605-AA5EB3D38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9CE0-FFC4-4C8F-84D3-07BC105365D1}" type="slidenum">
              <a:rPr lang="en-US" smtClean="0"/>
              <a:t>163</a:t>
            </a:fld>
            <a:endParaRPr lang="en-US"/>
          </a:p>
        </p:txBody>
      </p:sp>
      <p:pic>
        <p:nvPicPr>
          <p:cNvPr id="1026" name="Picture 2" descr="Saarbrücker Max-Planck-Direktor international für herausragende  Forschungsleistung geehrt - Max Planck Institute for Informatics">
            <a:extLst>
              <a:ext uri="{FF2B5EF4-FFF2-40B4-BE49-F238E27FC236}">
                <a16:creationId xmlns:a16="http://schemas.microsoft.com/office/drawing/2014/main" id="{1755AC73-CDFF-90BC-F4EA-3D8109E53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823" y="2079798"/>
            <a:ext cx="2220628" cy="1706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Zwei internationale Ehrungen für Max-Planck-Forscher Karol Myszkowski - Max  Planck Institute for Informatics">
            <a:extLst>
              <a:ext uri="{FF2B5EF4-FFF2-40B4-BE49-F238E27FC236}">
                <a16:creationId xmlns:a16="http://schemas.microsoft.com/office/drawing/2014/main" id="{A6D3DDFE-B217-7A77-8657-A5CA24A9E7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035" y="1608323"/>
            <a:ext cx="2427664" cy="1828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C929292F-A645-EFF0-6F12-49A348466C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5350" y="1504950"/>
            <a:ext cx="1828071" cy="1828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DAB83522-A317-9B27-913C-B49E0DD43E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2030" y="1690688"/>
            <a:ext cx="1822932" cy="249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F25B7D97-6CE7-2D03-F8F6-B57ACF9256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7894" y="1363217"/>
            <a:ext cx="1577664" cy="204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1078F6E0-D699-3463-DB6E-5CD4680566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2654" y="3785546"/>
            <a:ext cx="1733404" cy="187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82410A75-6344-A3EF-E457-D65C48E76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154" y="4356482"/>
            <a:ext cx="1802527" cy="1802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F8EAC67E-E36A-4A45-A985-CA126EF748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688" y="3785546"/>
            <a:ext cx="1447536" cy="1614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>
            <a:extLst>
              <a:ext uri="{FF2B5EF4-FFF2-40B4-BE49-F238E27FC236}">
                <a16:creationId xmlns:a16="http://schemas.microsoft.com/office/drawing/2014/main" id="{FCD1F872-35A6-A00B-328B-F947CB33B9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3006" y="4015681"/>
            <a:ext cx="1673743" cy="1673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>
            <a:extLst>
              <a:ext uri="{FF2B5EF4-FFF2-40B4-BE49-F238E27FC236}">
                <a16:creationId xmlns:a16="http://schemas.microsoft.com/office/drawing/2014/main" id="{5D371E3E-2FB6-4F39-DEC4-3374C602A3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940" y="4175090"/>
            <a:ext cx="1506185" cy="1877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90F1ED6-6E37-90B1-2674-27928600F09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5643" y="3578052"/>
            <a:ext cx="1603553" cy="23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093078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836B0-8B83-1730-F335-A82905070C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3020" y="4467015"/>
            <a:ext cx="9914221" cy="496215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PhD Thesis Defense</a:t>
            </a:r>
            <a:r>
              <a:rPr lang="en-US" sz="2000" i="1" dirty="0"/>
              <a:t>					                 </a:t>
            </a:r>
            <a:r>
              <a:rPr lang="en-US" sz="2000" dirty="0"/>
              <a:t>Date: 09/21/2026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F60748-48C1-6FB3-630D-673626CEF7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3768093"/>
            <a:ext cx="9144000" cy="496214"/>
          </a:xfrm>
        </p:spPr>
        <p:txBody>
          <a:bodyPr>
            <a:normAutofit/>
          </a:bodyPr>
          <a:lstStyle/>
          <a:p>
            <a:r>
              <a:rPr lang="en-US" b="1" dirty="0"/>
              <a:t>Daniel Jiménez Navarro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390D63-A171-A353-1C67-2B8A436A0473}"/>
              </a:ext>
            </a:extLst>
          </p:cNvPr>
          <p:cNvSpPr txBox="1">
            <a:spLocks/>
          </p:cNvSpPr>
          <p:nvPr/>
        </p:nvSpPr>
        <p:spPr>
          <a:xfrm>
            <a:off x="1168841" y="749624"/>
            <a:ext cx="9854317" cy="28157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500" dirty="0"/>
              <a:t>Active Modulation of Audio-Visual Perception to Enhance Human Performance and Experience </a:t>
            </a:r>
          </a:p>
          <a:p>
            <a:r>
              <a:rPr lang="en-US" sz="4500" dirty="0"/>
              <a:t>in Immersive Environments</a:t>
            </a:r>
          </a:p>
        </p:txBody>
      </p:sp>
    </p:spTree>
    <p:extLst>
      <p:ext uri="{BB962C8B-B14F-4D97-AF65-F5344CB8AC3E}">
        <p14:creationId xmlns:p14="http://schemas.microsoft.com/office/powerpoint/2010/main" val="37580429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5570</Words>
  <Application>Microsoft Office PowerPoint</Application>
  <PresentationFormat>Widescreen</PresentationFormat>
  <Paragraphs>1868</Paragraphs>
  <Slides>164</Slides>
  <Notes>164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164</vt:i4>
      </vt:variant>
    </vt:vector>
  </HeadingPairs>
  <TitlesOfParts>
    <vt:vector size="174" baseType="lpstr">
      <vt:lpstr>Aptos</vt:lpstr>
      <vt:lpstr>Aptos Display</vt:lpstr>
      <vt:lpstr>Arial</vt:lpstr>
      <vt:lpstr>Calibri</vt:lpstr>
      <vt:lpstr>Cambria Math</vt:lpstr>
      <vt:lpstr>Google Sans</vt:lpstr>
      <vt:lpstr>Linux Libertine Display</vt:lpstr>
      <vt:lpstr>System Font Regular</vt:lpstr>
      <vt:lpstr>Wingdings</vt:lpstr>
      <vt:lpstr>Office Theme</vt:lpstr>
      <vt:lpstr>PhD Thesis Defense                      Date: 09/21/2026</vt:lpstr>
      <vt:lpstr>Introduction</vt:lpstr>
      <vt:lpstr>Introduction</vt:lpstr>
      <vt:lpstr>Introduction</vt:lpstr>
      <vt:lpstr>Introduction</vt:lpstr>
      <vt:lpstr>Introduction</vt:lpstr>
      <vt:lpstr>Overview</vt:lpstr>
      <vt:lpstr>Overview</vt:lpstr>
      <vt:lpstr>I. Accelerating Saccadic Response through Spatial and Temporal Cross-Modal Misalignments</vt:lpstr>
      <vt:lpstr>Motivation</vt:lpstr>
      <vt:lpstr>Motivation</vt:lpstr>
      <vt:lpstr>Motivation</vt:lpstr>
      <vt:lpstr>Motivation</vt:lpstr>
      <vt:lpstr>Motivation</vt:lpstr>
      <vt:lpstr>Motivation</vt:lpstr>
      <vt:lpstr>Motivation</vt:lpstr>
      <vt:lpstr>Motivation</vt:lpstr>
      <vt:lpstr>Motivation</vt:lpstr>
      <vt:lpstr>Goal</vt:lpstr>
      <vt:lpstr>Goal</vt:lpstr>
      <vt:lpstr>Goal</vt:lpstr>
      <vt:lpstr>Visual saccades latency</vt:lpstr>
      <vt:lpstr>Visual saccades latency</vt:lpstr>
      <vt:lpstr>Visual saccades latency</vt:lpstr>
      <vt:lpstr>Visual saccades latency</vt:lpstr>
      <vt:lpstr>Visual saccades latency</vt:lpstr>
      <vt:lpstr>I. Accelerating Saccadic Response through Spatial and Temporal Cross-Modal Misalignments</vt:lpstr>
      <vt:lpstr>Spatiotemporal Setup</vt:lpstr>
      <vt:lpstr>Spatiotemporal Setup</vt:lpstr>
      <vt:lpstr>Study Variables</vt:lpstr>
      <vt:lpstr>Study Variables</vt:lpstr>
      <vt:lpstr>Study Variables</vt:lpstr>
      <vt:lpstr>Study Variables</vt:lpstr>
      <vt:lpstr>Study Variables</vt:lpstr>
      <vt:lpstr>Study Variables</vt:lpstr>
      <vt:lpstr>I. Accelerating Saccadic Response through Spatial and Temporal Cross-Modal Misalignments</vt:lpstr>
      <vt:lpstr>Results</vt:lpstr>
      <vt:lpstr>Results</vt:lpstr>
      <vt:lpstr>Results</vt:lpstr>
      <vt:lpstr>Results</vt:lpstr>
      <vt:lpstr>Results</vt:lpstr>
      <vt:lpstr>Saccade Latency Model</vt:lpstr>
      <vt:lpstr>I. Accelerating Saccadic Response through Spatial and Temporal Cross-Modal Misalignments</vt:lpstr>
      <vt:lpstr>Interactive Application</vt:lpstr>
      <vt:lpstr>Interactive Application</vt:lpstr>
      <vt:lpstr>Interactive Application</vt:lpstr>
      <vt:lpstr>Interactive Application</vt:lpstr>
      <vt:lpstr>Conclusion</vt:lpstr>
      <vt:lpstr>Conclusion</vt:lpstr>
      <vt:lpstr>Overview</vt:lpstr>
      <vt:lpstr>II. Overdriving Visual Depth Perception via Sound Modulation in VR</vt:lpstr>
      <vt:lpstr>Motivation</vt:lpstr>
      <vt:lpstr>Motivation</vt:lpstr>
      <vt:lpstr>Motivation</vt:lpstr>
      <vt:lpstr>Motivation</vt:lpstr>
      <vt:lpstr>Motivation</vt:lpstr>
      <vt:lpstr>II. Overdriving Visual Depth Perception via Sound Modulation in VR</vt:lpstr>
      <vt:lpstr>Method: Visual Convergence</vt:lpstr>
      <vt:lpstr>Method: Visual Convergence</vt:lpstr>
      <vt:lpstr>Method: Visual Convergence</vt:lpstr>
      <vt:lpstr>Method: Visual Convergence</vt:lpstr>
      <vt:lpstr>Method: Visual Convergence</vt:lpstr>
      <vt:lpstr>Method: Visual Convergence</vt:lpstr>
      <vt:lpstr>Method: Visual Divergence</vt:lpstr>
      <vt:lpstr>Method: Visual Divergence</vt:lpstr>
      <vt:lpstr>User Study: Conditions</vt:lpstr>
      <vt:lpstr>User Study: Conditions</vt:lpstr>
      <vt:lpstr>User Study: Conditions</vt:lpstr>
      <vt:lpstr>User Study: Conditions</vt:lpstr>
      <vt:lpstr>User Study: Conditions</vt:lpstr>
      <vt:lpstr>User Study: Conditions</vt:lpstr>
      <vt:lpstr>User Study: Conditions</vt:lpstr>
      <vt:lpstr>User Study: Conditions</vt:lpstr>
      <vt:lpstr>User Study: Conditions</vt:lpstr>
      <vt:lpstr>II. Overdriving Visual Depth Perception via Sound Modulation in VR</vt:lpstr>
      <vt:lpstr>Results</vt:lpstr>
      <vt:lpstr>Results</vt:lpstr>
      <vt:lpstr>Results</vt:lpstr>
      <vt:lpstr>Results</vt:lpstr>
      <vt:lpstr>Results</vt:lpstr>
      <vt:lpstr>II. Overdriving Visual Depth Perception via Sound Modulation in VR</vt:lpstr>
      <vt:lpstr>VR Application</vt:lpstr>
      <vt:lpstr>VR Application</vt:lpstr>
      <vt:lpstr>VR Application</vt:lpstr>
      <vt:lpstr>VR Application</vt:lpstr>
      <vt:lpstr>VR Application</vt:lpstr>
      <vt:lpstr>VR Application</vt:lpstr>
      <vt:lpstr>VR Application</vt:lpstr>
      <vt:lpstr>VR Application: Results</vt:lpstr>
      <vt:lpstr>VR Application: Results</vt:lpstr>
      <vt:lpstr>VR Application: Results</vt:lpstr>
      <vt:lpstr>VR Application: Results</vt:lpstr>
      <vt:lpstr>VR Application: Results</vt:lpstr>
      <vt:lpstr>MR Application: Results</vt:lpstr>
      <vt:lpstr>Conclusion</vt:lpstr>
      <vt:lpstr>Conclusion</vt:lpstr>
      <vt:lpstr>Conclusion</vt:lpstr>
      <vt:lpstr>Overview</vt:lpstr>
      <vt:lpstr>III. Dynamic Visual Dominance in Stereoscopic Foveation</vt:lpstr>
      <vt:lpstr>Motivation</vt:lpstr>
      <vt:lpstr>Motivation</vt:lpstr>
      <vt:lpstr>Motivation</vt:lpstr>
      <vt:lpstr>Motivation</vt:lpstr>
      <vt:lpstr>III. Dynamic Visual Dominance in Stereoscopic Foveation</vt:lpstr>
      <vt:lpstr>Setup</vt:lpstr>
      <vt:lpstr>Setup</vt:lpstr>
      <vt:lpstr>Setup</vt:lpstr>
      <vt:lpstr>Conditions</vt:lpstr>
      <vt:lpstr>Conditions</vt:lpstr>
      <vt:lpstr>Conditions</vt:lpstr>
      <vt:lpstr>Conditions</vt:lpstr>
      <vt:lpstr>Conditions</vt:lpstr>
      <vt:lpstr>Conditions</vt:lpstr>
      <vt:lpstr>User Study: Procedure</vt:lpstr>
      <vt:lpstr>User Study: Procedure</vt:lpstr>
      <vt:lpstr>User Study: Procedure</vt:lpstr>
      <vt:lpstr>User Study: Procedure</vt:lpstr>
      <vt:lpstr>User Study: Procedure</vt:lpstr>
      <vt:lpstr>III. Dynamic Visual Dominance in Stereoscopic Foveation</vt:lpstr>
      <vt:lpstr>User Study: Results</vt:lpstr>
      <vt:lpstr>User Study: Results</vt:lpstr>
      <vt:lpstr>User Study: Results</vt:lpstr>
      <vt:lpstr>User Study: Results</vt:lpstr>
      <vt:lpstr>User Study: Results</vt:lpstr>
      <vt:lpstr>User Study: Results</vt:lpstr>
      <vt:lpstr>User Study: Results</vt:lpstr>
      <vt:lpstr>User Study: Results</vt:lpstr>
      <vt:lpstr>User Study: Results</vt:lpstr>
      <vt:lpstr>User Study: Results</vt:lpstr>
      <vt:lpstr>User Study: Results</vt:lpstr>
      <vt:lpstr>User Study: Results</vt:lpstr>
      <vt:lpstr>User Study: Results</vt:lpstr>
      <vt:lpstr>User Study: Results</vt:lpstr>
      <vt:lpstr>User Study: Results</vt:lpstr>
      <vt:lpstr>User Study: Results</vt:lpstr>
      <vt:lpstr>User Study: Results</vt:lpstr>
      <vt:lpstr>User Study: Results</vt:lpstr>
      <vt:lpstr>Retinal Map</vt:lpstr>
      <vt:lpstr>III. Dynamic Visual Dominance in Stereoscopic Foveation</vt:lpstr>
      <vt:lpstr>Application Case</vt:lpstr>
      <vt:lpstr>Application Case</vt:lpstr>
      <vt:lpstr>Application Case</vt:lpstr>
      <vt:lpstr>Application Case</vt:lpstr>
      <vt:lpstr>Application Case</vt:lpstr>
      <vt:lpstr>Application Case</vt:lpstr>
      <vt:lpstr>Application Case</vt:lpstr>
      <vt:lpstr>Application Case</vt:lpstr>
      <vt:lpstr>Application Case</vt:lpstr>
      <vt:lpstr>Application Case</vt:lpstr>
      <vt:lpstr>Application Case</vt:lpstr>
      <vt:lpstr>Application Case: Results</vt:lpstr>
      <vt:lpstr>Application Case: Results</vt:lpstr>
      <vt:lpstr>Application Case: Results</vt:lpstr>
      <vt:lpstr>Application Case: Results</vt:lpstr>
      <vt:lpstr>Conclusion</vt:lpstr>
      <vt:lpstr>Conclusion</vt:lpstr>
      <vt:lpstr>Closing Remarks</vt:lpstr>
      <vt:lpstr>Closing Remarks</vt:lpstr>
      <vt:lpstr>Closing Remarks</vt:lpstr>
      <vt:lpstr>Future Work</vt:lpstr>
      <vt:lpstr>Future Work</vt:lpstr>
      <vt:lpstr>References – Own Work</vt:lpstr>
      <vt:lpstr>Thank you!</vt:lpstr>
      <vt:lpstr>PhD Thesis Defense                      Date: 09/21/2026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djimenez</dc:creator>
  <cp:lastModifiedBy>Daniel Jimenez Navarro</cp:lastModifiedBy>
  <cp:revision>275</cp:revision>
  <dcterms:created xsi:type="dcterms:W3CDTF">2026-09-08T11:42:09Z</dcterms:created>
  <dcterms:modified xsi:type="dcterms:W3CDTF">2026-09-22T08:58:33Z</dcterms:modified>
</cp:coreProperties>
</file>