
<file path=[Content_Types].xml><?xml version="1.0" encoding="utf-8"?>
<Types xmlns="http://schemas.openxmlformats.org/package/2006/content-types">
  <Default Extension="svg" ContentType="image/svg+xml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49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42.xml" ContentType="application/vnd.openxmlformats-officedocument.presentationml.slide+xml"/>
  <Override PartName="/ppt/slides/slide13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44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39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notesSlides/notesSlide47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notesSlides/notesSlide4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viewProps.xml" ContentType="application/vnd.openxmlformats-officedocument.presentationml.viewProps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38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notesMasterIdLst>
    <p:notesMasterId r:id="rId5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66" d="100"/>
          <a:sy n="66" d="100"/>
        </p:scale>
        <p:origin x="1320" y="58"/>
      </p:cViewPr>
      <p:guideLst>
        <p:guide pos="3840"/>
        <p:guide pos="2160" orient="horz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notesMaster" Target="notesMasters/notesMaster1.xml"/><Relationship Id="rId55" Type="http://schemas.openxmlformats.org/officeDocument/2006/relationships/presProps" Target="presProps.xml" /><Relationship Id="rId56" Type="http://schemas.openxmlformats.org/officeDocument/2006/relationships/tableStyles" Target="tableStyles.xml" /><Relationship Id="rId57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2E8192-244B-8F43-8666-29EB7EA0E329}" type="datetimeFigureOut">
              <a:rPr lang="en-US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2C38144-C961-6348-B731-59DFA4E1CA2F}" type="slidenum">
              <a:rPr lang="en-US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ftr="0" hdr="0" sldNum="1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 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 ?>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 ?>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 ?>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 ?>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 ?>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 ?>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 ?>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 ?>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 ?>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 ?>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 ?>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 ?>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 ?>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 ?>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 ?>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</a:t>
            </a:fld>
            <a:endParaRPr lang="en-US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10</a:t>
            </a:fld>
            <a:endParaRPr lang="en-US"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11</a:t>
            </a:fld>
            <a:endParaRPr lang="en-US"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12</a:t>
            </a:fld>
            <a:endParaRPr lang="en-US"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13</a:t>
            </a:fld>
            <a:endParaRPr lang="en-US"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14</a:t>
            </a:fld>
            <a:endParaRPr lang="en-US"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15</a:t>
            </a:fld>
            <a:endParaRPr lang="en-US"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16</a:t>
            </a:fld>
            <a:endParaRPr lang="en-US"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17</a:t>
            </a:fld>
            <a:endParaRPr lang="en-US"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18</a:t>
            </a:fld>
            <a:endParaRPr lang="en-US"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19</a:t>
            </a:fld>
            <a:endParaRPr lang="en-US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</a:t>
            </a:fld>
            <a:endParaRPr lang="en-US"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20</a:t>
            </a:fld>
            <a:endParaRPr lang="en-US"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21</a:t>
            </a:fld>
            <a:endParaRPr lang="en-US"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22</a:t>
            </a:fld>
            <a:endParaRPr lang="en-US"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23</a:t>
            </a:fld>
            <a:endParaRPr lang="en-US"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24</a:t>
            </a:fld>
            <a:endParaRPr lang="en-US"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25</a:t>
            </a:fld>
            <a:endParaRPr lang="en-US"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26</a:t>
            </a:fld>
            <a:endParaRPr lang="en-US"/>
          </a:p>
        </p:txBody>
      </p:sp>
    </p:spTree>
  </p:cSld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27</a:t>
            </a:fld>
            <a:endParaRPr lang="en-US"/>
          </a:p>
        </p:txBody>
      </p:sp>
    </p:spTree>
  </p:cSld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28</a:t>
            </a:fld>
            <a:endParaRPr lang="en-US"/>
          </a:p>
        </p:txBody>
      </p:sp>
    </p:spTree>
  </p:cSld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29</a:t>
            </a:fld>
            <a:endParaRPr lang="en-US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</a:t>
            </a:fld>
            <a:endParaRPr lang="en-US"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30</a:t>
            </a:fld>
            <a:endParaRPr lang="en-US"/>
          </a:p>
        </p:txBody>
      </p:sp>
    </p:spTree>
  </p:cSld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31</a:t>
            </a:fld>
            <a:endParaRPr lang="en-US"/>
          </a:p>
        </p:txBody>
      </p:sp>
    </p:spTree>
  </p:cSld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32</a:t>
            </a:fld>
            <a:endParaRPr lang="en-US"/>
          </a:p>
        </p:txBody>
      </p:sp>
    </p:spTree>
  </p:cSld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33</a:t>
            </a:fld>
            <a:endParaRPr lang="en-US"/>
          </a:p>
        </p:txBody>
      </p:sp>
    </p:spTree>
  </p:cSld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34</a:t>
            </a:fld>
            <a:endParaRPr lang="en-US"/>
          </a:p>
        </p:txBody>
      </p:sp>
    </p:spTree>
  </p:cSld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35</a:t>
            </a:fld>
            <a:endParaRPr lang="en-US"/>
          </a:p>
        </p:txBody>
      </p:sp>
    </p:spTree>
  </p:cSld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36</a:t>
            </a:fld>
            <a:endParaRPr lang="en-US"/>
          </a:p>
        </p:txBody>
      </p:sp>
    </p:spTree>
  </p:cSld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37</a:t>
            </a:fld>
            <a:endParaRPr lang="en-US"/>
          </a:p>
        </p:txBody>
      </p:sp>
    </p:spTree>
  </p:cSld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38</a:t>
            </a:fld>
            <a:endParaRPr lang="en-US"/>
          </a:p>
        </p:txBody>
      </p:sp>
    </p:spTree>
  </p:cSld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39</a:t>
            </a:fld>
            <a:endParaRPr lang="en-US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</a:t>
            </a:fld>
            <a:endParaRPr lang="en-US"/>
          </a:p>
        </p:txBody>
      </p:sp>
    </p:spTree>
  </p:cSld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40</a:t>
            </a:fld>
            <a:endParaRPr lang="en-US"/>
          </a:p>
        </p:txBody>
      </p:sp>
    </p:spTree>
  </p:cSld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41</a:t>
            </a:fld>
            <a:endParaRPr lang="en-US"/>
          </a:p>
        </p:txBody>
      </p:sp>
    </p:spTree>
  </p:cSld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42</a:t>
            </a:fld>
            <a:endParaRPr lang="en-US"/>
          </a:p>
        </p:txBody>
      </p:sp>
    </p:spTree>
  </p:cSld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43</a:t>
            </a:fld>
            <a:endParaRPr lang="en-US"/>
          </a:p>
        </p:txBody>
      </p:sp>
    </p:spTree>
  </p:cSld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44</a:t>
            </a:fld>
            <a:endParaRPr lang="en-US"/>
          </a:p>
        </p:txBody>
      </p:sp>
    </p:spTree>
  </p:cSld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45</a:t>
            </a:fld>
            <a:endParaRPr lang="en-US"/>
          </a:p>
        </p:txBody>
      </p:sp>
    </p:spTree>
  </p:cSld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46</a:t>
            </a:fld>
            <a:endParaRPr lang="en-US"/>
          </a:p>
        </p:txBody>
      </p:sp>
    </p:spTree>
  </p:cSld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47</a:t>
            </a:fld>
            <a:endParaRPr lang="en-US"/>
          </a:p>
        </p:txBody>
      </p:sp>
    </p:spTree>
  </p:cSld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48</a:t>
            </a:fld>
            <a:endParaRPr lang="en-US"/>
          </a:p>
        </p:txBody>
      </p:sp>
    </p:spTree>
  </p:cSld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49</a:t>
            </a:fld>
            <a:endParaRPr lang="en-US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5</a:t>
            </a:fld>
            <a:endParaRPr lang="en-US"/>
          </a:p>
        </p:txBody>
      </p:sp>
    </p:spTree>
  </p:cSld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50</a:t>
            </a:fld>
            <a:endParaRPr lang="en-US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6</a:t>
            </a:fld>
            <a:endParaRPr lang="en-US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7</a:t>
            </a:fld>
            <a:endParaRPr lang="en-US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8</a:t>
            </a:fld>
            <a:endParaRPr lang="en-US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C38144-C961-6348-B731-59DFA4E1CA2F}" type="slidenum">
              <a:rPr lang="en-US"/>
              <a:t>9</a:t>
            </a:fld>
            <a:endParaRPr lang="en-US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Title Slide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igarett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24" y="-2190"/>
            <a:ext cx="12188952" cy="6862380"/>
          </a:xfrm>
          <a:prstGeom prst="rect">
            <a:avLst/>
          </a:prstGeom>
        </p:spPr>
      </p:pic>
      <p:pic>
        <p:nvPicPr>
          <p:cNvPr id="6" name="Picture 5" descr="A black screen with white text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524" y="-2189"/>
            <a:ext cx="12188952" cy="686237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891979" y="4404032"/>
            <a:ext cx="6783833" cy="553998"/>
          </a:xfrm>
          <a:prstGeom prst="rect">
            <a:avLst/>
          </a:prstGeo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00" b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SAMPLE SUBTITLE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91979" y="2704309"/>
            <a:ext cx="6783834" cy="1405349"/>
          </a:xfrm>
          <a:prstGeom prst="rect">
            <a:avLst/>
          </a:prstGeom>
          <a:noFill/>
        </p:spPr>
        <p:txBody>
          <a:bodyPr wrap="square" lIns="182880" tIns="45720" rIns="182880" bIns="0" anchor="b" anchorCtr="0">
            <a:noAutofit/>
          </a:bodyPr>
          <a:lstStyle>
            <a:lvl1pPr algn="l">
              <a:lnSpc>
                <a:spcPct val="100000"/>
              </a:lnSpc>
              <a:defRPr sz="4900" b="1" i="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 here</a:t>
            </a:r>
            <a:endParaRPr/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434849" y="6393039"/>
            <a:ext cx="6380539" cy="23570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/>
              <a:buNone/>
              <a:defRPr/>
            </a:pPr>
            <a:r>
              <a:rPr lang="en-US" sz="800" b="1" spc="20">
                <a:solidFill>
                  <a:schemeClr val="bg1"/>
                </a:solidFill>
              </a:rPr>
              <a:t>© 2024 SIGGRAPH. ALL RIGHTS RESERVED.</a:t>
            </a:r>
            <a:endParaRPr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82013" y="512926"/>
            <a:ext cx="2967065" cy="7029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Divider - 1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background with a black box&#10;&#10;Description automatically generated with medium confidenc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24" y="-2190"/>
            <a:ext cx="12188952" cy="686238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5887100" y="3946734"/>
            <a:ext cx="5515358" cy="553998"/>
          </a:xfrm>
          <a:prstGeom prst="rect">
            <a:avLst/>
          </a:prstGeo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SAMPLE DIVIDER SUBTITLE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5881721" y="2823367"/>
            <a:ext cx="5520737" cy="984885"/>
          </a:xfrm>
          <a:prstGeom prst="rect">
            <a:avLst/>
          </a:prstGeo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4400" b="1" i="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DIVIDER title</a:t>
            </a:r>
            <a:endParaRPr/>
          </a:p>
        </p:txBody>
      </p:sp>
      <p:pic>
        <p:nvPicPr>
          <p:cNvPr id="5" name="Graphic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96000" y="2205486"/>
            <a:ext cx="2392769" cy="566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9208" y="1418013"/>
            <a:ext cx="11342915" cy="450653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9208" y="1427538"/>
            <a:ext cx="5440680" cy="369332"/>
          </a:xfrm>
          <a:prstGeom prst="rect">
            <a:avLst/>
          </a:prstGeom>
          <a:noFill/>
        </p:spPr>
        <p:txBody>
          <a:bodyPr wrap="square" lIns="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1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29207" y="1933866"/>
            <a:ext cx="5443273" cy="3971634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29208" y="-5193"/>
            <a:ext cx="8055740" cy="986588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329682" y="1427538"/>
            <a:ext cx="5440680" cy="369332"/>
          </a:xfrm>
          <a:prstGeom prst="rect">
            <a:avLst/>
          </a:prstGeo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329682" y="1933866"/>
            <a:ext cx="5440680" cy="3943349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Image with Cop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 bwMode="auto">
          <a:xfrm>
            <a:off x="429206" y="1427539"/>
            <a:ext cx="5666793" cy="44496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329682" y="1427538"/>
            <a:ext cx="5440680" cy="369332"/>
          </a:xfrm>
          <a:prstGeom prst="rect">
            <a:avLst/>
          </a:prstGeo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29208" y="-5193"/>
            <a:ext cx="8055740" cy="986588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329682" y="1933866"/>
            <a:ext cx="5440680" cy="3943349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Image Collage with Cop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329682" y="1427538"/>
            <a:ext cx="5440680" cy="369332"/>
          </a:xfrm>
          <a:prstGeom prst="rect">
            <a:avLst/>
          </a:prstGeo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329682" y="1933866"/>
            <a:ext cx="5440680" cy="3943349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29208" y="-5193"/>
            <a:ext cx="8055740" cy="986588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8"/>
          </p:nvPr>
        </p:nvSpPr>
        <p:spPr bwMode="auto">
          <a:xfrm>
            <a:off x="429206" y="1427539"/>
            <a:ext cx="3190293" cy="44496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5"/>
          </p:nvPr>
        </p:nvSpPr>
        <p:spPr bwMode="auto">
          <a:xfrm>
            <a:off x="3809384" y="3762375"/>
            <a:ext cx="2286615" cy="211484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9"/>
          </p:nvPr>
        </p:nvSpPr>
        <p:spPr bwMode="auto">
          <a:xfrm>
            <a:off x="3809384" y="1427539"/>
            <a:ext cx="2286615" cy="211484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Speaker - Sing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11295" y="1440397"/>
            <a:ext cx="5887325" cy="446276"/>
          </a:xfrm>
          <a:prstGeom prst="rect">
            <a:avLst/>
          </a:prstGeom>
          <a:noFill/>
        </p:spPr>
        <p:txBody>
          <a:bodyPr wrap="square" lIns="0" bIns="0" anchor="ctr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SPEAKER NAME</a:t>
            </a:r>
            <a:endParaRPr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411296" y="1899273"/>
            <a:ext cx="5887325" cy="292387"/>
          </a:xfrm>
          <a:prstGeom prst="rect">
            <a:avLst/>
          </a:prstGeom>
          <a:noFill/>
        </p:spPr>
        <p:txBody>
          <a:bodyPr wrap="square" lIns="0" t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US"/>
              <a:t>Position Name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 bwMode="auto">
          <a:xfrm>
            <a:off x="5411296" y="2433579"/>
            <a:ext cx="5887325" cy="347323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 bwMode="auto">
          <a:xfrm>
            <a:off x="966952" y="1439916"/>
            <a:ext cx="3708545" cy="44668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Speaker - Doub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Text Placeholder 1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8627124" y="2466701"/>
            <a:ext cx="3089630" cy="628799"/>
          </a:xfrm>
          <a:prstGeom prst="rect">
            <a:avLst/>
          </a:prstGeom>
          <a:noFill/>
        </p:spPr>
        <p:txBody>
          <a:bodyPr wrap="square" lIns="0" t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 cap="all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SPEAKER NAME</a:t>
            </a:r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817577" y="2463323"/>
            <a:ext cx="3067050" cy="632177"/>
          </a:xfrm>
          <a:prstGeom prst="rect">
            <a:avLst/>
          </a:prstGeom>
          <a:noFill/>
        </p:spPr>
        <p:txBody>
          <a:bodyPr wrap="square" lIns="0" bIns="0" anchor="b" anchorCtr="0">
            <a:normAutofit/>
          </a:bodyPr>
          <a:lstStyle>
            <a:lvl1pPr>
              <a:lnSpc>
                <a:spcPct val="100000"/>
              </a:lnSpc>
              <a:defRPr sz="2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SPEAKER NAME</a:t>
            </a:r>
            <a:endParaRPr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817578" y="3215993"/>
            <a:ext cx="3067050" cy="439277"/>
          </a:xfrm>
          <a:prstGeom prst="rect">
            <a:avLst/>
          </a:prstGeo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US"/>
              <a:t>Position Name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 bwMode="auto">
          <a:xfrm>
            <a:off x="2817578" y="3724881"/>
            <a:ext cx="3067050" cy="11542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 bwMode="auto">
          <a:xfrm>
            <a:off x="435771" y="2455641"/>
            <a:ext cx="2171962" cy="228353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8638416" y="3216982"/>
            <a:ext cx="3078338" cy="438287"/>
          </a:xfrm>
          <a:prstGeom prst="rect">
            <a:avLst/>
          </a:prstGeo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US"/>
              <a:t>Position Name</a:t>
            </a:r>
            <a:endParaRPr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20"/>
          </p:nvPr>
        </p:nvSpPr>
        <p:spPr bwMode="auto">
          <a:xfrm>
            <a:off x="8638416" y="3725870"/>
            <a:ext cx="3078338" cy="11542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21"/>
          </p:nvPr>
        </p:nvSpPr>
        <p:spPr bwMode="auto">
          <a:xfrm>
            <a:off x="6256609" y="2456630"/>
            <a:ext cx="2171962" cy="228353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Divider - 2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white background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24" y="-2190"/>
            <a:ext cx="12188952" cy="68623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g"/><Relationship Id="rId12" Type="http://schemas.openxmlformats.org/officeDocument/2006/relationships/image" Target="../media/image2.png"/><Relationship Id="rId13" Type="http://schemas.openxmlformats.org/officeDocument/2006/relationships/image" Target="../media/media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background&#10;&#10;Description automatically generated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1524" y="0"/>
            <a:ext cx="12188952" cy="68623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29208" y="-5193"/>
            <a:ext cx="8055740" cy="98658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9208" y="1866900"/>
            <a:ext cx="11342915" cy="389717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  <a:p>
            <a:pPr lvl="4">
              <a:defRPr/>
            </a:pPr>
            <a:endParaRPr lang="en-US"/>
          </a:p>
          <a:p>
            <a:pPr lvl="4">
              <a:defRPr/>
            </a:pPr>
            <a:endParaRPr lang="en-US"/>
          </a:p>
          <a:p>
            <a:pPr lvl="4">
              <a:defRPr/>
            </a:pPr>
            <a:endParaRPr lang="en-US"/>
          </a:p>
          <a:p>
            <a:pPr lvl="4">
              <a:defRPr/>
            </a:pPr>
            <a:endParaRPr lang="en-US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/>
        </p:blipFill>
        <p:spPr bwMode="auto">
          <a:xfrm>
            <a:off x="9831634" y="254127"/>
            <a:ext cx="1929653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lvl1pPr algn="l" defTabSz="914400">
        <a:lnSpc>
          <a:spcPct val="100000"/>
        </a:lnSpc>
        <a:spcBef>
          <a:spcPts val="0"/>
        </a:spcBef>
        <a:buNone/>
        <a:defRPr sz="2600" b="1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4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0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19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8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8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8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6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8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8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28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9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5" Type="http://schemas.openxmlformats.org/officeDocument/2006/relationships/image" Target="../media/image42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pn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pn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pn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122685" y="5090297"/>
            <a:ext cx="7162634" cy="10106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891979" y="2356267"/>
            <a:ext cx="7245413" cy="1405349"/>
          </a:xfrm>
        </p:spPr>
        <p:txBody>
          <a:bodyPr/>
          <a:lstStyle/>
          <a:p>
            <a:pPr>
              <a:defRPr/>
            </a:pPr>
            <a:r>
              <a:rPr lang="en-US" sz="2800"/>
              <a:t>Accelerating SACCADIC RESPONSE THROUGH SPATIAL AND TEMPORAL CROSS-MODAL MISALIGNMENTS</a:t>
            </a:r>
            <a:endParaRPr/>
          </a:p>
        </p:txBody>
      </p:sp>
      <p:pic>
        <p:nvPicPr>
          <p:cNvPr id="1028" name="Picture 4" descr="Graphics and Imaging Lab | The Graphics and Imaging Lab is a research group  working on computer graphics and computational imaging at Universidad de  Zaragoza. The group does relevant research in th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00375" y="5213059"/>
            <a:ext cx="2210511" cy="776269"/>
          </a:xfrm>
          <a:prstGeom prst="rect">
            <a:avLst/>
          </a:prstGeom>
          <a:noFill/>
        </p:spPr>
      </p:pic>
      <p:pic>
        <p:nvPicPr>
          <p:cNvPr id="1030" name="Picture 6" descr="New York University Logo and symbol, meaning, history, PNG, bra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734368" y="5164988"/>
            <a:ext cx="1550950" cy="8724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 bwMode="auto">
          <a:xfrm>
            <a:off x="1122685" y="3960684"/>
            <a:ext cx="8280874" cy="85093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>
                <a:solidFill>
                  <a:schemeClr val="bg1"/>
                </a:solidFill>
              </a:rPr>
              <a:t>Daniel Jiménez-Navarro, Xi Peng, Yunxiang Zhang, Karol Myszkowski, Hans-Peter Seidel, Qi Sun and Ana Serrano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93022" y="5273319"/>
            <a:ext cx="2966062" cy="65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06078" y="1609577"/>
            <a:ext cx="3651000" cy="4314973"/>
          </a:xfrm>
          <a:prstGeom prst="rect">
            <a:avLst/>
          </a:prstGeom>
        </p:spPr>
      </p:pic>
      <p:pic>
        <p:nvPicPr>
          <p:cNvPr id="12" name="Picture 2" descr="Free eye see viewing vector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1798174" y="2986335"/>
            <a:ext cx="434960" cy="224276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PROBLEM MOTIVATION</a:t>
            </a:r>
            <a:endParaRPr/>
          </a:p>
        </p:txBody>
      </p:sp>
      <p:pic>
        <p:nvPicPr>
          <p:cNvPr id="1030" name="Picture 6" descr="Free ai generated woman futuristic illustration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833789" y="2381447"/>
            <a:ext cx="3081607" cy="3081607"/>
          </a:xfrm>
          <a:prstGeom prst="rect">
            <a:avLst/>
          </a:prstGeom>
          <a:noFill/>
        </p:spPr>
      </p:pic>
      <p:pic>
        <p:nvPicPr>
          <p:cNvPr id="1032" name="Picture 8" descr="Free Shoal of Fish Underwater Stock Photo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292107" y="1919954"/>
            <a:ext cx="3006228" cy="4004596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>
            <a:cxnSpLocks/>
          </p:cNvCxnSpPr>
          <p:nvPr/>
        </p:nvCxnSpPr>
        <p:spPr bwMode="auto">
          <a:xfrm flipH="1" flipV="1">
            <a:off x="1598141" y="2652584"/>
            <a:ext cx="1779373" cy="634313"/>
          </a:xfrm>
          <a:prstGeom prst="straightConnector1">
            <a:avLst/>
          </a:prstGeom>
          <a:ln w="28575">
            <a:solidFill>
              <a:srgbClr val="A5A9DB">
                <a:alpha val="28000"/>
              </a:srgb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 bwMode="auto">
          <a:xfrm flipV="1">
            <a:off x="1746422" y="2478544"/>
            <a:ext cx="1276864" cy="156518"/>
          </a:xfrm>
          <a:prstGeom prst="straightConnector1">
            <a:avLst/>
          </a:prstGeom>
          <a:ln w="28575">
            <a:solidFill>
              <a:srgbClr val="A5A9DB">
                <a:alpha val="70000"/>
              </a:srgb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H="1">
            <a:off x="2158738" y="2556803"/>
            <a:ext cx="889465" cy="429532"/>
          </a:xfrm>
          <a:prstGeom prst="straightConnector1">
            <a:avLst/>
          </a:prstGeom>
          <a:ln w="28575">
            <a:solidFill>
              <a:srgbClr val="A5A9D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125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733773" y="2017519"/>
            <a:ext cx="6347383" cy="350623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 sz="2000" b="1"/>
              <a:t>Model visual response acceleration using </a:t>
            </a:r>
            <a:r>
              <a:rPr lang="en-US" sz="2000" b="1" u="sng"/>
              <a:t>auditory modality</a:t>
            </a:r>
            <a:endParaRPr lang="en-US" sz="2000" u="sng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GOAL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738200" y="2017519"/>
            <a:ext cx="6342956" cy="350623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 sz="2000" b="1"/>
              <a:t>Model visual response acceleration using </a:t>
            </a:r>
            <a:r>
              <a:rPr lang="en-US" sz="2000" b="1" u="sng"/>
              <a:t>auditory modality</a:t>
            </a:r>
            <a:endParaRPr lang="en-US" sz="2000" u="sng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GOAL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159:morph option="byObject"/>
      </p:transition>
    </mc:Choice>
    <mc:Fallback>
      <p:transition spd="med" advClick="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733773" y="2014356"/>
            <a:ext cx="6347381" cy="350623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 sz="2000" b="1"/>
              <a:t>Model visual response acceleration using </a:t>
            </a:r>
            <a:r>
              <a:rPr lang="en-US" sz="2000" b="1" u="sng"/>
              <a:t>auditory modality</a:t>
            </a:r>
            <a:endParaRPr lang="en-US" sz="2000" u="sng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GOAL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159:morph option="byObject"/>
      </p:transition>
    </mc:Choice>
    <mc:Fallback>
      <p:transition spd="med" advClick="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Visual saccades latency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</p:txBody>
      </p:sp>
      <p:grpSp>
        <p:nvGrpSpPr>
          <p:cNvPr id="14" name="Grupo 13"/>
          <p:cNvGrpSpPr/>
          <p:nvPr/>
        </p:nvGrpSpPr>
        <p:grpSpPr bwMode="auto">
          <a:xfrm>
            <a:off x="1425333" y="2675209"/>
            <a:ext cx="1101197" cy="1950735"/>
            <a:chOff x="2390148" y="2835151"/>
            <a:chExt cx="818924" cy="1540587"/>
          </a:xfrm>
        </p:grpSpPr>
        <p:pic>
          <p:nvPicPr>
            <p:cNvPr id="15" name="Google Shape;248;g28e6494b67c_1_80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2390148" y="3542288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49;g28e6494b67c_1_80"/>
            <p:cNvSpPr/>
            <p:nvPr/>
          </p:nvSpPr>
          <p:spPr bwMode="auto">
            <a:xfrm>
              <a:off x="2675560" y="2835151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17" name="Google Shape;250;g28e6494b67c_1_80"/>
            <p:cNvCxnSpPr>
              <a:cxnSpLocks/>
              <a:endCxn id="16" idx="1"/>
            </p:cNvCxnSpPr>
            <p:nvPr/>
          </p:nvCxnSpPr>
          <p:spPr bwMode="auto">
            <a:xfrm rot="10800000" flipH="1">
              <a:off x="2616611" y="3071444"/>
              <a:ext cx="183000" cy="837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51;g28e6494b67c_1_80"/>
            <p:cNvCxnSpPr>
              <a:cxnSpLocks/>
              <a:endCxn id="16" idx="1"/>
            </p:cNvCxnSpPr>
            <p:nvPr/>
          </p:nvCxnSpPr>
          <p:spPr bwMode="auto">
            <a:xfrm rot="10800000">
              <a:off x="2799611" y="3071444"/>
              <a:ext cx="175500" cy="83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" name="TextBox 1"/>
          <p:cNvSpPr txBox="1"/>
          <p:nvPr/>
        </p:nvSpPr>
        <p:spPr bwMode="auto">
          <a:xfrm>
            <a:off x="1192382" y="1657130"/>
            <a:ext cx="1882414" cy="450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 b="1" u="sng"/>
              <a:t>Initial fixation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Visual saccades latency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 bwMode="auto">
          <a:xfrm>
            <a:off x="3117329" y="2404746"/>
            <a:ext cx="0" cy="233172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 bwMode="auto">
          <a:xfrm>
            <a:off x="1192382" y="1657130"/>
            <a:ext cx="1924947" cy="450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 b="1" u="sng"/>
              <a:t>Initial fixation</a:t>
            </a:r>
            <a:endParaRPr/>
          </a:p>
        </p:txBody>
      </p:sp>
      <p:grpSp>
        <p:nvGrpSpPr>
          <p:cNvPr id="20" name="Grupo 19"/>
          <p:cNvGrpSpPr/>
          <p:nvPr/>
        </p:nvGrpSpPr>
        <p:grpSpPr bwMode="auto">
          <a:xfrm>
            <a:off x="1425333" y="2675209"/>
            <a:ext cx="1101197" cy="1950735"/>
            <a:chOff x="2390148" y="2835151"/>
            <a:chExt cx="818924" cy="1540587"/>
          </a:xfrm>
        </p:grpSpPr>
        <p:pic>
          <p:nvPicPr>
            <p:cNvPr id="21" name="Google Shape;248;g28e6494b67c_1_80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2390148" y="3542288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249;g28e6494b67c_1_80"/>
            <p:cNvSpPr/>
            <p:nvPr/>
          </p:nvSpPr>
          <p:spPr bwMode="auto">
            <a:xfrm>
              <a:off x="2675560" y="2835151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24" name="Google Shape;250;g28e6494b67c_1_80"/>
            <p:cNvCxnSpPr>
              <a:cxnSpLocks/>
              <a:endCxn id="23" idx="1"/>
            </p:cNvCxnSpPr>
            <p:nvPr/>
          </p:nvCxnSpPr>
          <p:spPr bwMode="auto">
            <a:xfrm rot="10800000" flipH="1">
              <a:off x="2616611" y="3071444"/>
              <a:ext cx="183000" cy="837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1;g28e6494b67c_1_80"/>
            <p:cNvCxnSpPr>
              <a:cxnSpLocks/>
              <a:endCxn id="23" idx="1"/>
            </p:cNvCxnSpPr>
            <p:nvPr/>
          </p:nvCxnSpPr>
          <p:spPr bwMode="auto">
            <a:xfrm rot="10800000">
              <a:off x="2799611" y="3071444"/>
              <a:ext cx="175500" cy="83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" name="Grupo 25"/>
          <p:cNvGrpSpPr/>
          <p:nvPr/>
        </p:nvGrpSpPr>
        <p:grpSpPr bwMode="auto">
          <a:xfrm>
            <a:off x="3703740" y="2295058"/>
            <a:ext cx="2019827" cy="2331720"/>
            <a:chOff x="4025687" y="2542041"/>
            <a:chExt cx="1509859" cy="1833697"/>
          </a:xfrm>
        </p:grpSpPr>
        <p:pic>
          <p:nvPicPr>
            <p:cNvPr id="27" name="Google Shape;416;g28e6494b67c_1_18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4025687" y="3542288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425;g28e6494b67c_1_188"/>
            <p:cNvSpPr/>
            <p:nvPr/>
          </p:nvSpPr>
          <p:spPr bwMode="auto">
            <a:xfrm>
              <a:off x="4311100" y="2835151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30" name="Google Shape;250;g28e6494b67c_1_80"/>
            <p:cNvCxnSpPr>
              <a:cxnSpLocks/>
            </p:cNvCxnSpPr>
            <p:nvPr/>
          </p:nvCxnSpPr>
          <p:spPr bwMode="auto">
            <a:xfrm rot="10800000" flipH="1">
              <a:off x="4252070" y="3082102"/>
              <a:ext cx="183000" cy="837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251;g28e6494b67c_1_80"/>
            <p:cNvCxnSpPr>
              <a:cxnSpLocks/>
            </p:cNvCxnSpPr>
            <p:nvPr/>
          </p:nvCxnSpPr>
          <p:spPr bwMode="auto">
            <a:xfrm rot="10800000">
              <a:off x="4435070" y="3082102"/>
              <a:ext cx="175500" cy="83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" name="Oval 17"/>
            <p:cNvSpPr/>
            <p:nvPr/>
          </p:nvSpPr>
          <p:spPr bwMode="auto">
            <a:xfrm>
              <a:off x="5352467" y="2876994"/>
              <a:ext cx="183079" cy="188714"/>
            </a:xfrm>
            <a:prstGeom prst="ellipse">
              <a:avLst/>
            </a:prstGeom>
            <a:solidFill>
              <a:srgbClr val="DEE8EA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3" name="Google Shape;428;g28e6494b67c_1_188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5368921" y="2542041"/>
              <a:ext cx="138971" cy="272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Visual saccades latency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</p:txBody>
      </p:sp>
      <p:grpSp>
        <p:nvGrpSpPr>
          <p:cNvPr id="62" name="Grupo 61"/>
          <p:cNvGrpSpPr/>
          <p:nvPr/>
        </p:nvGrpSpPr>
        <p:grpSpPr bwMode="auto">
          <a:xfrm>
            <a:off x="6598686" y="2720983"/>
            <a:ext cx="2031380" cy="1929719"/>
            <a:chOff x="5837997" y="2856167"/>
            <a:chExt cx="1514865" cy="1540587"/>
          </a:xfrm>
        </p:grpSpPr>
        <p:pic>
          <p:nvPicPr>
            <p:cNvPr id="12" name="Google Shape;416;g28e6494b67c_1_18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5837997" y="3563304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" name="Google Shape;422;g28e6494b67c_1_188"/>
            <p:cNvCxnSpPr>
              <a:cxnSpLocks/>
              <a:endCxn id="15" idx="1"/>
            </p:cNvCxnSpPr>
            <p:nvPr/>
          </p:nvCxnSpPr>
          <p:spPr bwMode="auto">
            <a:xfrm flipV="1">
              <a:off x="6064381" y="3092460"/>
              <a:ext cx="183079" cy="83794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423;g28e6494b67c_1_188"/>
            <p:cNvCxnSpPr>
              <a:cxnSpLocks/>
              <a:endCxn id="15" idx="1"/>
            </p:cNvCxnSpPr>
            <p:nvPr/>
          </p:nvCxnSpPr>
          <p:spPr bwMode="auto">
            <a:xfrm flipH="1" flipV="1">
              <a:off x="6247460" y="3092460"/>
              <a:ext cx="175434" cy="838608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" name="Google Shape;425;g28e6494b67c_1_188"/>
            <p:cNvSpPr/>
            <p:nvPr/>
          </p:nvSpPr>
          <p:spPr bwMode="auto">
            <a:xfrm>
              <a:off x="6123410" y="2856167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169783" y="2897222"/>
              <a:ext cx="183079" cy="188714"/>
            </a:xfrm>
            <a:prstGeom prst="ellipse">
              <a:avLst/>
            </a:prstGeom>
            <a:solidFill>
              <a:srgbClr val="DEE8EA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0" name="Straight Arrow Connector 19"/>
            <p:cNvCxnSpPr>
              <a:cxnSpLocks/>
            </p:cNvCxnSpPr>
            <p:nvPr/>
          </p:nvCxnSpPr>
          <p:spPr bwMode="auto">
            <a:xfrm>
              <a:off x="6422894" y="3126504"/>
              <a:ext cx="61726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 bwMode="auto">
            <a:xfrm>
              <a:off x="6564679" y="3081617"/>
              <a:ext cx="326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l-GR">
                  <a:solidFill>
                    <a:srgbClr val="FF0000"/>
                  </a:solidFill>
                </a:rPr>
                <a:t>ω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cxnSp>
        <p:nvCxnSpPr>
          <p:cNvPr id="23" name="Straight Connector 22"/>
          <p:cNvCxnSpPr>
            <a:cxnSpLocks/>
          </p:cNvCxnSpPr>
          <p:nvPr/>
        </p:nvCxnSpPr>
        <p:spPr bwMode="auto">
          <a:xfrm>
            <a:off x="6007369" y="2401107"/>
            <a:ext cx="0" cy="233172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22"/>
          <p:cNvCxnSpPr>
            <a:cxnSpLocks/>
          </p:cNvCxnSpPr>
          <p:nvPr/>
        </p:nvCxnSpPr>
        <p:spPr bwMode="auto">
          <a:xfrm>
            <a:off x="8967623" y="2445935"/>
            <a:ext cx="0" cy="233172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upo 63"/>
          <p:cNvGrpSpPr/>
          <p:nvPr/>
        </p:nvGrpSpPr>
        <p:grpSpPr bwMode="auto">
          <a:xfrm>
            <a:off x="1425333" y="2675209"/>
            <a:ext cx="1101197" cy="1950735"/>
            <a:chOff x="2390148" y="2835151"/>
            <a:chExt cx="818924" cy="1540587"/>
          </a:xfrm>
        </p:grpSpPr>
        <p:pic>
          <p:nvPicPr>
            <p:cNvPr id="65" name="Google Shape;248;g28e6494b67c_1_80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2390148" y="3542288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249;g28e6494b67c_1_80"/>
            <p:cNvSpPr/>
            <p:nvPr/>
          </p:nvSpPr>
          <p:spPr bwMode="auto">
            <a:xfrm>
              <a:off x="2675560" y="2835151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67" name="Google Shape;250;g28e6494b67c_1_80"/>
            <p:cNvCxnSpPr>
              <a:cxnSpLocks/>
              <a:endCxn id="66" idx="1"/>
            </p:cNvCxnSpPr>
            <p:nvPr/>
          </p:nvCxnSpPr>
          <p:spPr bwMode="auto">
            <a:xfrm rot="10800000" flipH="1">
              <a:off x="2616611" y="3071444"/>
              <a:ext cx="183000" cy="837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251;g28e6494b67c_1_80"/>
            <p:cNvCxnSpPr>
              <a:cxnSpLocks/>
              <a:endCxn id="66" idx="1"/>
            </p:cNvCxnSpPr>
            <p:nvPr/>
          </p:nvCxnSpPr>
          <p:spPr bwMode="auto">
            <a:xfrm rot="10800000">
              <a:off x="2799611" y="3071444"/>
              <a:ext cx="175500" cy="83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69" name="Straight Connector 21"/>
          <p:cNvCxnSpPr>
            <a:cxnSpLocks/>
          </p:cNvCxnSpPr>
          <p:nvPr/>
        </p:nvCxnSpPr>
        <p:spPr bwMode="auto">
          <a:xfrm>
            <a:off x="3117329" y="2404746"/>
            <a:ext cx="0" cy="233172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upo 69"/>
          <p:cNvGrpSpPr/>
          <p:nvPr/>
        </p:nvGrpSpPr>
        <p:grpSpPr bwMode="auto">
          <a:xfrm>
            <a:off x="3703740" y="2295058"/>
            <a:ext cx="2019827" cy="2331720"/>
            <a:chOff x="4025687" y="2542041"/>
            <a:chExt cx="1509859" cy="1833697"/>
          </a:xfrm>
        </p:grpSpPr>
        <p:pic>
          <p:nvPicPr>
            <p:cNvPr id="71" name="Google Shape;416;g28e6494b67c_1_18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4025687" y="3542288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425;g28e6494b67c_1_188"/>
            <p:cNvSpPr/>
            <p:nvPr/>
          </p:nvSpPr>
          <p:spPr bwMode="auto">
            <a:xfrm>
              <a:off x="4311100" y="2835151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73" name="Google Shape;250;g28e6494b67c_1_80"/>
            <p:cNvCxnSpPr>
              <a:cxnSpLocks/>
            </p:cNvCxnSpPr>
            <p:nvPr/>
          </p:nvCxnSpPr>
          <p:spPr bwMode="auto">
            <a:xfrm rot="10800000" flipH="1">
              <a:off x="4252070" y="3082102"/>
              <a:ext cx="183000" cy="837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251;g28e6494b67c_1_80"/>
            <p:cNvCxnSpPr>
              <a:cxnSpLocks/>
            </p:cNvCxnSpPr>
            <p:nvPr/>
          </p:nvCxnSpPr>
          <p:spPr bwMode="auto">
            <a:xfrm rot="10800000">
              <a:off x="4435070" y="3082102"/>
              <a:ext cx="175500" cy="83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" name="Oval 17"/>
            <p:cNvSpPr/>
            <p:nvPr/>
          </p:nvSpPr>
          <p:spPr bwMode="auto">
            <a:xfrm>
              <a:off x="5352467" y="2876994"/>
              <a:ext cx="183079" cy="188714"/>
            </a:xfrm>
            <a:prstGeom prst="ellipse">
              <a:avLst/>
            </a:prstGeom>
            <a:solidFill>
              <a:srgbClr val="DEE8EA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6" name="Google Shape;428;g28e6494b67c_1_188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5368921" y="2542041"/>
              <a:ext cx="138971" cy="2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" name="TextBox 1"/>
          <p:cNvSpPr txBox="1"/>
          <p:nvPr/>
        </p:nvSpPr>
        <p:spPr bwMode="auto">
          <a:xfrm>
            <a:off x="1192382" y="1657130"/>
            <a:ext cx="2208750" cy="450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 b="1" u="sng"/>
              <a:t>Initial fixation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Visual saccades latency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</p:txBody>
      </p:sp>
      <p:grpSp>
        <p:nvGrpSpPr>
          <p:cNvPr id="9" name="Grupo 8"/>
          <p:cNvGrpSpPr/>
          <p:nvPr/>
        </p:nvGrpSpPr>
        <p:grpSpPr bwMode="auto">
          <a:xfrm>
            <a:off x="9558940" y="2863839"/>
            <a:ext cx="2031379" cy="1868988"/>
            <a:chOff x="9321502" y="2804454"/>
            <a:chExt cx="1514865" cy="1499532"/>
          </a:xfrm>
        </p:grpSpPr>
        <p:pic>
          <p:nvPicPr>
            <p:cNvPr id="3" name="Google Shape;416;g28e6494b67c_1_18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9321502" y="3470536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Oval 25"/>
            <p:cNvSpPr/>
            <p:nvPr/>
          </p:nvSpPr>
          <p:spPr bwMode="auto">
            <a:xfrm>
              <a:off x="10653288" y="2804454"/>
              <a:ext cx="183079" cy="188714"/>
            </a:xfrm>
            <a:prstGeom prst="ellipse">
              <a:avLst/>
            </a:prstGeom>
            <a:solidFill>
              <a:srgbClr val="DEE8EA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" name="Google Shape;422;g28e6494b67c_1_188"/>
            <p:cNvCxnSpPr>
              <a:cxnSpLocks/>
              <a:endCxn id="6" idx="3"/>
            </p:cNvCxnSpPr>
            <p:nvPr/>
          </p:nvCxnSpPr>
          <p:spPr bwMode="auto">
            <a:xfrm flipV="1">
              <a:off x="9546355" y="2965531"/>
              <a:ext cx="1133744" cy="87876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423;g28e6494b67c_1_188"/>
            <p:cNvCxnSpPr>
              <a:cxnSpLocks/>
              <a:endCxn id="6" idx="3"/>
            </p:cNvCxnSpPr>
            <p:nvPr/>
          </p:nvCxnSpPr>
          <p:spPr bwMode="auto">
            <a:xfrm flipV="1">
              <a:off x="9904867" y="2965531"/>
              <a:ext cx="775232" cy="879428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" name="Grupo 9"/>
          <p:cNvGrpSpPr/>
          <p:nvPr/>
        </p:nvGrpSpPr>
        <p:grpSpPr bwMode="auto">
          <a:xfrm>
            <a:off x="1425333" y="2675209"/>
            <a:ext cx="1101197" cy="1950735"/>
            <a:chOff x="2390148" y="2835151"/>
            <a:chExt cx="818924" cy="1540587"/>
          </a:xfrm>
        </p:grpSpPr>
        <p:pic>
          <p:nvPicPr>
            <p:cNvPr id="11" name="Google Shape;248;g28e6494b67c_1_80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2390148" y="3542288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49;g28e6494b67c_1_80"/>
            <p:cNvSpPr/>
            <p:nvPr/>
          </p:nvSpPr>
          <p:spPr bwMode="auto">
            <a:xfrm>
              <a:off x="2675560" y="2835151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17" name="Google Shape;250;g28e6494b67c_1_80"/>
            <p:cNvCxnSpPr>
              <a:cxnSpLocks/>
              <a:endCxn id="16" idx="1"/>
            </p:cNvCxnSpPr>
            <p:nvPr/>
          </p:nvCxnSpPr>
          <p:spPr bwMode="auto">
            <a:xfrm rot="10800000" flipH="1">
              <a:off x="2616611" y="3071444"/>
              <a:ext cx="183000" cy="837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51;g28e6494b67c_1_80"/>
            <p:cNvCxnSpPr>
              <a:cxnSpLocks/>
              <a:endCxn id="16" idx="1"/>
            </p:cNvCxnSpPr>
            <p:nvPr/>
          </p:nvCxnSpPr>
          <p:spPr bwMode="auto">
            <a:xfrm rot="10800000">
              <a:off x="2799611" y="3071444"/>
              <a:ext cx="175500" cy="83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4" name="Straight Connector 21"/>
          <p:cNvCxnSpPr>
            <a:cxnSpLocks/>
          </p:cNvCxnSpPr>
          <p:nvPr/>
        </p:nvCxnSpPr>
        <p:spPr bwMode="auto">
          <a:xfrm>
            <a:off x="3117329" y="2404746"/>
            <a:ext cx="0" cy="233172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o 31"/>
          <p:cNvGrpSpPr/>
          <p:nvPr/>
        </p:nvGrpSpPr>
        <p:grpSpPr bwMode="auto">
          <a:xfrm>
            <a:off x="6598686" y="2720983"/>
            <a:ext cx="2031380" cy="1929719"/>
            <a:chOff x="5837997" y="2856167"/>
            <a:chExt cx="1514865" cy="1540587"/>
          </a:xfrm>
        </p:grpSpPr>
        <p:pic>
          <p:nvPicPr>
            <p:cNvPr id="33" name="Google Shape;416;g28e6494b67c_1_18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5837997" y="3563304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" name="Google Shape;422;g28e6494b67c_1_188"/>
            <p:cNvCxnSpPr>
              <a:cxnSpLocks/>
              <a:endCxn id="36" idx="1"/>
            </p:cNvCxnSpPr>
            <p:nvPr/>
          </p:nvCxnSpPr>
          <p:spPr bwMode="auto">
            <a:xfrm flipV="1">
              <a:off x="6064381" y="3092460"/>
              <a:ext cx="183079" cy="83794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423;g28e6494b67c_1_188"/>
            <p:cNvCxnSpPr>
              <a:cxnSpLocks/>
              <a:endCxn id="36" idx="1"/>
            </p:cNvCxnSpPr>
            <p:nvPr/>
          </p:nvCxnSpPr>
          <p:spPr bwMode="auto">
            <a:xfrm flipH="1" flipV="1">
              <a:off x="6247460" y="3092460"/>
              <a:ext cx="175434" cy="838608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" name="Google Shape;425;g28e6494b67c_1_188"/>
            <p:cNvSpPr/>
            <p:nvPr/>
          </p:nvSpPr>
          <p:spPr bwMode="auto">
            <a:xfrm>
              <a:off x="6123410" y="2856167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7" name="Oval 18"/>
            <p:cNvSpPr/>
            <p:nvPr/>
          </p:nvSpPr>
          <p:spPr bwMode="auto">
            <a:xfrm>
              <a:off x="7169783" y="2897222"/>
              <a:ext cx="183079" cy="188714"/>
            </a:xfrm>
            <a:prstGeom prst="ellipse">
              <a:avLst/>
            </a:prstGeom>
            <a:solidFill>
              <a:srgbClr val="DEE8EA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8" name="Straight Arrow Connector 19"/>
            <p:cNvCxnSpPr>
              <a:cxnSpLocks/>
            </p:cNvCxnSpPr>
            <p:nvPr/>
          </p:nvCxnSpPr>
          <p:spPr bwMode="auto">
            <a:xfrm>
              <a:off x="6422894" y="3126504"/>
              <a:ext cx="61726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9" name="TextBox 20"/>
            <p:cNvSpPr txBox="1"/>
            <p:nvPr/>
          </p:nvSpPr>
          <p:spPr bwMode="auto">
            <a:xfrm>
              <a:off x="6564679" y="3081617"/>
              <a:ext cx="326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l-GR">
                  <a:solidFill>
                    <a:srgbClr val="FF0000"/>
                  </a:solidFill>
                </a:rPr>
                <a:t>ω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cxnSp>
        <p:nvCxnSpPr>
          <p:cNvPr id="40" name="Straight Connector 22"/>
          <p:cNvCxnSpPr>
            <a:cxnSpLocks/>
          </p:cNvCxnSpPr>
          <p:nvPr/>
        </p:nvCxnSpPr>
        <p:spPr bwMode="auto">
          <a:xfrm>
            <a:off x="6007369" y="2401107"/>
            <a:ext cx="0" cy="233172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2"/>
          <p:cNvCxnSpPr>
            <a:cxnSpLocks/>
          </p:cNvCxnSpPr>
          <p:nvPr/>
        </p:nvCxnSpPr>
        <p:spPr bwMode="auto">
          <a:xfrm>
            <a:off x="8967623" y="2445935"/>
            <a:ext cx="0" cy="233172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upo 41"/>
          <p:cNvGrpSpPr/>
          <p:nvPr/>
        </p:nvGrpSpPr>
        <p:grpSpPr bwMode="auto">
          <a:xfrm>
            <a:off x="3703740" y="2295058"/>
            <a:ext cx="2019827" cy="2331720"/>
            <a:chOff x="4025687" y="2542041"/>
            <a:chExt cx="1509859" cy="1833697"/>
          </a:xfrm>
        </p:grpSpPr>
        <p:pic>
          <p:nvPicPr>
            <p:cNvPr id="43" name="Google Shape;416;g28e6494b67c_1_18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4025687" y="3542288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425;g28e6494b67c_1_188"/>
            <p:cNvSpPr/>
            <p:nvPr/>
          </p:nvSpPr>
          <p:spPr bwMode="auto">
            <a:xfrm>
              <a:off x="4311100" y="2835151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61" name="Google Shape;250;g28e6494b67c_1_80"/>
            <p:cNvCxnSpPr>
              <a:cxnSpLocks/>
            </p:cNvCxnSpPr>
            <p:nvPr/>
          </p:nvCxnSpPr>
          <p:spPr bwMode="auto">
            <a:xfrm rot="10800000" flipH="1">
              <a:off x="4252070" y="3082102"/>
              <a:ext cx="183000" cy="837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251;g28e6494b67c_1_80"/>
            <p:cNvCxnSpPr>
              <a:cxnSpLocks/>
            </p:cNvCxnSpPr>
            <p:nvPr/>
          </p:nvCxnSpPr>
          <p:spPr bwMode="auto">
            <a:xfrm rot="10800000">
              <a:off x="4435070" y="3082102"/>
              <a:ext cx="175500" cy="83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5" name="Oval 17"/>
            <p:cNvSpPr/>
            <p:nvPr/>
          </p:nvSpPr>
          <p:spPr bwMode="auto">
            <a:xfrm>
              <a:off x="5352467" y="2876994"/>
              <a:ext cx="183079" cy="188714"/>
            </a:xfrm>
            <a:prstGeom prst="ellipse">
              <a:avLst/>
            </a:prstGeom>
            <a:solidFill>
              <a:srgbClr val="DEE8EA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6" name="Google Shape;428;g28e6494b67c_1_188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5368921" y="2542041"/>
              <a:ext cx="138971" cy="2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" name="TextBox 1"/>
          <p:cNvSpPr txBox="1"/>
          <p:nvPr/>
        </p:nvSpPr>
        <p:spPr bwMode="auto">
          <a:xfrm>
            <a:off x="1192382" y="1657130"/>
            <a:ext cx="1854734" cy="450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 b="1" u="sng"/>
              <a:t>Initial fixation</a:t>
            </a:r>
            <a:endParaRPr/>
          </a:p>
        </p:txBody>
      </p:sp>
      <p:sp>
        <p:nvSpPr>
          <p:cNvPr id="69" name="TextBox 31"/>
          <p:cNvSpPr txBox="1"/>
          <p:nvPr/>
        </p:nvSpPr>
        <p:spPr bwMode="auto">
          <a:xfrm>
            <a:off x="9128650" y="1656282"/>
            <a:ext cx="2927275" cy="450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 b="1" u="sng"/>
              <a:t>Saccade performed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Visual saccades latency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</p:txBody>
      </p:sp>
      <p:sp>
        <p:nvSpPr>
          <p:cNvPr id="10" name="Arc 29"/>
          <p:cNvSpPr/>
          <p:nvPr/>
        </p:nvSpPr>
        <p:spPr bwMode="auto">
          <a:xfrm rot="14056016" flipH="1">
            <a:off x="4418605" y="2510963"/>
            <a:ext cx="2597745" cy="2724358"/>
          </a:xfrm>
          <a:prstGeom prst="arc">
            <a:avLst>
              <a:gd name="adj1" fmla="val 16479107"/>
              <a:gd name="adj2" fmla="val 784550"/>
            </a:avLst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30"/>
          <p:cNvSpPr txBox="1"/>
          <p:nvPr/>
        </p:nvSpPr>
        <p:spPr bwMode="auto">
          <a:xfrm>
            <a:off x="4401405" y="5249670"/>
            <a:ext cx="387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Saccade latency</a:t>
            </a:r>
            <a:endParaRPr/>
          </a:p>
        </p:txBody>
      </p:sp>
      <p:grpSp>
        <p:nvGrpSpPr>
          <p:cNvPr id="34" name="Grupo 33"/>
          <p:cNvGrpSpPr/>
          <p:nvPr/>
        </p:nvGrpSpPr>
        <p:grpSpPr bwMode="auto">
          <a:xfrm>
            <a:off x="9558940" y="2863839"/>
            <a:ext cx="2031379" cy="1868988"/>
            <a:chOff x="9321502" y="2804454"/>
            <a:chExt cx="1514865" cy="1499532"/>
          </a:xfrm>
        </p:grpSpPr>
        <p:pic>
          <p:nvPicPr>
            <p:cNvPr id="35" name="Google Shape;416;g28e6494b67c_1_18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9321502" y="3470536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Oval 25"/>
            <p:cNvSpPr/>
            <p:nvPr/>
          </p:nvSpPr>
          <p:spPr bwMode="auto">
            <a:xfrm>
              <a:off x="10653288" y="2804454"/>
              <a:ext cx="183079" cy="188714"/>
            </a:xfrm>
            <a:prstGeom prst="ellipse">
              <a:avLst/>
            </a:prstGeom>
            <a:solidFill>
              <a:srgbClr val="DEE8EA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7" name="Google Shape;422;g28e6494b67c_1_188"/>
            <p:cNvCxnSpPr>
              <a:cxnSpLocks/>
              <a:endCxn id="36" idx="3"/>
            </p:cNvCxnSpPr>
            <p:nvPr/>
          </p:nvCxnSpPr>
          <p:spPr bwMode="auto">
            <a:xfrm flipV="1">
              <a:off x="9546355" y="2965531"/>
              <a:ext cx="1133744" cy="87876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423;g28e6494b67c_1_188"/>
            <p:cNvCxnSpPr>
              <a:cxnSpLocks/>
              <a:endCxn id="36" idx="3"/>
            </p:cNvCxnSpPr>
            <p:nvPr/>
          </p:nvCxnSpPr>
          <p:spPr bwMode="auto">
            <a:xfrm flipV="1">
              <a:off x="9904867" y="2965531"/>
              <a:ext cx="775232" cy="879428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" name="Grupo 38"/>
          <p:cNvGrpSpPr/>
          <p:nvPr/>
        </p:nvGrpSpPr>
        <p:grpSpPr bwMode="auto">
          <a:xfrm>
            <a:off x="1425333" y="2675209"/>
            <a:ext cx="1101197" cy="1950735"/>
            <a:chOff x="2390148" y="2835151"/>
            <a:chExt cx="818924" cy="1540587"/>
          </a:xfrm>
        </p:grpSpPr>
        <p:pic>
          <p:nvPicPr>
            <p:cNvPr id="40" name="Google Shape;248;g28e6494b67c_1_80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2390148" y="3542288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249;g28e6494b67c_1_80"/>
            <p:cNvSpPr/>
            <p:nvPr/>
          </p:nvSpPr>
          <p:spPr bwMode="auto">
            <a:xfrm>
              <a:off x="2675560" y="2835151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42" name="Google Shape;250;g28e6494b67c_1_80"/>
            <p:cNvCxnSpPr>
              <a:cxnSpLocks/>
              <a:endCxn id="41" idx="1"/>
            </p:cNvCxnSpPr>
            <p:nvPr/>
          </p:nvCxnSpPr>
          <p:spPr bwMode="auto">
            <a:xfrm rot="10800000" flipH="1">
              <a:off x="2616611" y="3071444"/>
              <a:ext cx="183000" cy="837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251;g28e6494b67c_1_80"/>
            <p:cNvCxnSpPr>
              <a:cxnSpLocks/>
              <a:endCxn id="41" idx="1"/>
            </p:cNvCxnSpPr>
            <p:nvPr/>
          </p:nvCxnSpPr>
          <p:spPr bwMode="auto">
            <a:xfrm rot="10800000">
              <a:off x="2799611" y="3071444"/>
              <a:ext cx="175500" cy="83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4" name="Straight Connector 21"/>
          <p:cNvCxnSpPr>
            <a:cxnSpLocks/>
          </p:cNvCxnSpPr>
          <p:nvPr/>
        </p:nvCxnSpPr>
        <p:spPr bwMode="auto">
          <a:xfrm>
            <a:off x="3117329" y="2404746"/>
            <a:ext cx="0" cy="233172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upo 60"/>
          <p:cNvGrpSpPr/>
          <p:nvPr/>
        </p:nvGrpSpPr>
        <p:grpSpPr bwMode="auto">
          <a:xfrm>
            <a:off x="6598686" y="2720983"/>
            <a:ext cx="2031380" cy="1929719"/>
            <a:chOff x="5837997" y="2856167"/>
            <a:chExt cx="1514865" cy="1540587"/>
          </a:xfrm>
        </p:grpSpPr>
        <p:pic>
          <p:nvPicPr>
            <p:cNvPr id="64" name="Google Shape;416;g28e6494b67c_1_18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5837997" y="3563304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" name="Google Shape;422;g28e6494b67c_1_188"/>
            <p:cNvCxnSpPr>
              <a:cxnSpLocks/>
              <a:endCxn id="67" idx="1"/>
            </p:cNvCxnSpPr>
            <p:nvPr/>
          </p:nvCxnSpPr>
          <p:spPr bwMode="auto">
            <a:xfrm flipV="1">
              <a:off x="6064381" y="3092460"/>
              <a:ext cx="183079" cy="83794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423;g28e6494b67c_1_188"/>
            <p:cNvCxnSpPr>
              <a:cxnSpLocks/>
              <a:endCxn id="67" idx="1"/>
            </p:cNvCxnSpPr>
            <p:nvPr/>
          </p:nvCxnSpPr>
          <p:spPr bwMode="auto">
            <a:xfrm flipH="1" flipV="1">
              <a:off x="6247460" y="3092460"/>
              <a:ext cx="175434" cy="838608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" name="Google Shape;425;g28e6494b67c_1_188"/>
            <p:cNvSpPr/>
            <p:nvPr/>
          </p:nvSpPr>
          <p:spPr bwMode="auto">
            <a:xfrm>
              <a:off x="6123410" y="2856167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8" name="Oval 18"/>
            <p:cNvSpPr/>
            <p:nvPr/>
          </p:nvSpPr>
          <p:spPr bwMode="auto">
            <a:xfrm>
              <a:off x="7169783" y="2897222"/>
              <a:ext cx="183079" cy="188714"/>
            </a:xfrm>
            <a:prstGeom prst="ellipse">
              <a:avLst/>
            </a:prstGeom>
            <a:solidFill>
              <a:srgbClr val="DEE8EA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9" name="Straight Arrow Connector 19"/>
            <p:cNvCxnSpPr>
              <a:cxnSpLocks/>
            </p:cNvCxnSpPr>
            <p:nvPr/>
          </p:nvCxnSpPr>
          <p:spPr bwMode="auto">
            <a:xfrm>
              <a:off x="6422894" y="3126504"/>
              <a:ext cx="61726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TextBox 20"/>
            <p:cNvSpPr txBox="1"/>
            <p:nvPr/>
          </p:nvSpPr>
          <p:spPr bwMode="auto">
            <a:xfrm>
              <a:off x="6564679" y="3081617"/>
              <a:ext cx="326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l-GR">
                  <a:solidFill>
                    <a:srgbClr val="FF0000"/>
                  </a:solidFill>
                </a:rPr>
                <a:t>ω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cxnSp>
        <p:nvCxnSpPr>
          <p:cNvPr id="71" name="Straight Connector 22"/>
          <p:cNvCxnSpPr>
            <a:cxnSpLocks/>
          </p:cNvCxnSpPr>
          <p:nvPr/>
        </p:nvCxnSpPr>
        <p:spPr bwMode="auto">
          <a:xfrm>
            <a:off x="6007369" y="2401107"/>
            <a:ext cx="0" cy="233172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2"/>
          <p:cNvCxnSpPr>
            <a:cxnSpLocks/>
          </p:cNvCxnSpPr>
          <p:nvPr/>
        </p:nvCxnSpPr>
        <p:spPr bwMode="auto">
          <a:xfrm>
            <a:off x="8967623" y="2445935"/>
            <a:ext cx="0" cy="233172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upo 72"/>
          <p:cNvGrpSpPr/>
          <p:nvPr/>
        </p:nvGrpSpPr>
        <p:grpSpPr bwMode="auto">
          <a:xfrm>
            <a:off x="3703740" y="2295058"/>
            <a:ext cx="2019827" cy="2331720"/>
            <a:chOff x="4025687" y="2542041"/>
            <a:chExt cx="1509859" cy="1833697"/>
          </a:xfrm>
        </p:grpSpPr>
        <p:pic>
          <p:nvPicPr>
            <p:cNvPr id="74" name="Google Shape;416;g28e6494b67c_1_18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4025687" y="3542288"/>
              <a:ext cx="818924" cy="83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425;g28e6494b67c_1_188"/>
            <p:cNvSpPr/>
            <p:nvPr/>
          </p:nvSpPr>
          <p:spPr bwMode="auto">
            <a:xfrm>
              <a:off x="4311100" y="2835151"/>
              <a:ext cx="248100" cy="272400"/>
            </a:xfrm>
            <a:prstGeom prst="mathPlus">
              <a:avLst>
                <a:gd name="adj1" fmla="val 23520"/>
              </a:avLst>
            </a:prstGeom>
            <a:solidFill>
              <a:srgbClr val="FFC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76" name="Google Shape;250;g28e6494b67c_1_80"/>
            <p:cNvCxnSpPr>
              <a:cxnSpLocks/>
            </p:cNvCxnSpPr>
            <p:nvPr/>
          </p:nvCxnSpPr>
          <p:spPr bwMode="auto">
            <a:xfrm rot="10800000" flipH="1">
              <a:off x="4252070" y="3082102"/>
              <a:ext cx="183000" cy="837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251;g28e6494b67c_1_80"/>
            <p:cNvCxnSpPr>
              <a:cxnSpLocks/>
            </p:cNvCxnSpPr>
            <p:nvPr/>
          </p:nvCxnSpPr>
          <p:spPr bwMode="auto">
            <a:xfrm rot="10800000">
              <a:off x="4435070" y="3082102"/>
              <a:ext cx="175500" cy="83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Oval 17"/>
            <p:cNvSpPr/>
            <p:nvPr/>
          </p:nvSpPr>
          <p:spPr bwMode="auto">
            <a:xfrm>
              <a:off x="5352467" y="2876994"/>
              <a:ext cx="183079" cy="188714"/>
            </a:xfrm>
            <a:prstGeom prst="ellipse">
              <a:avLst/>
            </a:prstGeom>
            <a:solidFill>
              <a:srgbClr val="DEE8EA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9" name="Google Shape;428;g28e6494b67c_1_188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5368921" y="2542041"/>
              <a:ext cx="138971" cy="2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" name="TextBox 1"/>
          <p:cNvSpPr txBox="1"/>
          <p:nvPr/>
        </p:nvSpPr>
        <p:spPr bwMode="auto">
          <a:xfrm>
            <a:off x="1192382" y="1657130"/>
            <a:ext cx="1735001" cy="450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 b="1" u="sng"/>
              <a:t>Initial fixation</a:t>
            </a:r>
            <a:endParaRPr/>
          </a:p>
        </p:txBody>
      </p:sp>
      <p:sp>
        <p:nvSpPr>
          <p:cNvPr id="82" name="TextBox 31"/>
          <p:cNvSpPr txBox="1"/>
          <p:nvPr/>
        </p:nvSpPr>
        <p:spPr bwMode="auto">
          <a:xfrm>
            <a:off x="9128650" y="1656282"/>
            <a:ext cx="2643473" cy="450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 b="1" u="sng"/>
              <a:t>Saccade performed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US"/>
              <a:t>MAIN USER STUDY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50" advClick="1">
        <p:cover dir="l"/>
      </p:transition>
    </mc:Choice>
    <mc:Fallback>
      <p:transition spd="med" advClick="1">
        <p:cover dir="l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PROBLEM MOTIVATION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715266" y="1142251"/>
            <a:ext cx="4046416" cy="4782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SCENE and AUDIOVISUAL STIMULI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33" name="TextBox 4"/>
          <p:cNvSpPr txBox="1"/>
          <p:nvPr/>
        </p:nvSpPr>
        <p:spPr bwMode="auto">
          <a:xfrm>
            <a:off x="254616" y="3049551"/>
            <a:ext cx="5630508" cy="92794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/>
              <a:t>	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Visual Target </a:t>
            </a:r>
            <a:r>
              <a:rPr lang="en-US" sz="2000"/>
              <a:t></a:t>
            </a:r>
            <a:r>
              <a:rPr lang="en-US" sz="2000"/>
              <a:t> Simple Shapes</a:t>
            </a:r>
            <a:endParaRPr/>
          </a:p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/>
              <a:t>	</a:t>
            </a:r>
            <a:r>
              <a:rPr lang="en-US" sz="2000">
                <a:solidFill>
                  <a:srgbClr val="FE0046"/>
                </a:solidFill>
              </a:rPr>
              <a:t>Auditory Cue </a:t>
            </a:r>
            <a:r>
              <a:rPr lang="en-US" sz="2000"/>
              <a:t></a:t>
            </a:r>
            <a:r>
              <a:rPr lang="en-US" sz="2000"/>
              <a:t> Pure Frequency Beep</a:t>
            </a:r>
            <a:endParaRPr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9208" y="3018976"/>
            <a:ext cx="709278" cy="468124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EEEDEC"/>
              </a:clrFrom>
              <a:clrTo>
                <a:srgbClr val="EEEDEC">
                  <a:alpha val="0"/>
                </a:srgbClr>
              </a:clrTo>
            </a:clrChange>
          </a:blip>
          <a:stretch/>
        </p:blipFill>
        <p:spPr bwMode="auto">
          <a:xfrm>
            <a:off x="576623" y="3570839"/>
            <a:ext cx="414447" cy="381727"/>
          </a:xfrm>
          <a:prstGeom prst="rect">
            <a:avLst/>
          </a:prstGeom>
        </p:spPr>
      </p:pic>
      <p:sp>
        <p:nvSpPr>
          <p:cNvPr id="41" name="Freeform: Shape 14"/>
          <p:cNvSpPr/>
          <p:nvPr/>
        </p:nvSpPr>
        <p:spPr bwMode="auto">
          <a:xfrm>
            <a:off x="505331" y="2700587"/>
            <a:ext cx="252413" cy="411957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58906" y="2132280"/>
            <a:ext cx="5903681" cy="3051040"/>
          </a:xfrm>
          <a:prstGeom prst="rect">
            <a:avLst/>
          </a:prstGeom>
        </p:spPr>
      </p:pic>
      <p:pic>
        <p:nvPicPr>
          <p:cNvPr id="10" name="Picture 2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449387" y="2867287"/>
            <a:ext cx="264336" cy="195973"/>
          </a:xfrm>
          <a:prstGeom prst="rect">
            <a:avLst/>
          </a:prstGeom>
        </p:spPr>
      </p:pic>
      <p:sp>
        <p:nvSpPr>
          <p:cNvPr id="13" name="Rectangle 16"/>
          <p:cNvSpPr/>
          <p:nvPr/>
        </p:nvSpPr>
        <p:spPr bwMode="auto">
          <a:xfrm>
            <a:off x="4460903" y="2829209"/>
            <a:ext cx="408887" cy="223107"/>
          </a:xfrm>
          <a:prstGeom prst="rect">
            <a:avLst/>
          </a:prstGeom>
          <a:solidFill>
            <a:srgbClr val="F8F8F8"/>
          </a:solidFill>
          <a:ln>
            <a:solidFill>
              <a:srgbClr val="F8F8F8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/>
        </p:blipFill>
        <p:spPr bwMode="auto">
          <a:xfrm>
            <a:off x="4449387" y="2848992"/>
            <a:ext cx="264336" cy="212384"/>
          </a:xfrm>
          <a:prstGeom prst="rect">
            <a:avLst/>
          </a:prstGeom>
        </p:spPr>
      </p:pic>
      <p:sp>
        <p:nvSpPr>
          <p:cNvPr id="18" name="Rectangle 2"/>
          <p:cNvSpPr/>
          <p:nvPr/>
        </p:nvSpPr>
        <p:spPr bwMode="auto">
          <a:xfrm>
            <a:off x="4452415" y="2906077"/>
            <a:ext cx="261938" cy="138887"/>
          </a:xfrm>
          <a:prstGeom prst="rect">
            <a:avLst/>
          </a:prstGeom>
          <a:solidFill>
            <a:srgbClr val="F8F8F8"/>
          </a:solidFill>
          <a:ln>
            <a:solidFill>
              <a:srgbClr val="F8F8F8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spatiotemporal setup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1" name="Freeform: Shape 14"/>
          <p:cNvSpPr/>
          <p:nvPr/>
        </p:nvSpPr>
        <p:spPr bwMode="auto">
          <a:xfrm>
            <a:off x="2588594" y="1306650"/>
            <a:ext cx="298827" cy="489497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upo 2"/>
          <p:cNvGrpSpPr/>
          <p:nvPr/>
        </p:nvGrpSpPr>
        <p:grpSpPr bwMode="auto">
          <a:xfrm>
            <a:off x="3039517" y="1444367"/>
            <a:ext cx="5959982" cy="3812091"/>
            <a:chOff x="1791621" y="1905668"/>
            <a:chExt cx="4266831" cy="2737804"/>
          </a:xfrm>
        </p:grpSpPr>
        <p:pic>
          <p:nvPicPr>
            <p:cNvPr id="4" name="Pictur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791621" y="1905668"/>
              <a:ext cx="3861479" cy="2335956"/>
            </a:xfrm>
            <a:prstGeom prst="rect">
              <a:avLst/>
            </a:prstGeom>
          </p:spPr>
        </p:pic>
        <p:pic>
          <p:nvPicPr>
            <p:cNvPr id="5" name="Picture 2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029975" y="3851297"/>
              <a:ext cx="189946" cy="18432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824758" y="1943746"/>
              <a:ext cx="153731" cy="201440"/>
            </a:xfrm>
            <a:prstGeom prst="rect">
              <a:avLst/>
            </a:prstGeom>
          </p:spPr>
        </p:pic>
        <p:pic>
          <p:nvPicPr>
            <p:cNvPr id="32" name="Picture 29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220435" y="1943746"/>
              <a:ext cx="264336" cy="195973"/>
            </a:xfrm>
            <a:prstGeom prst="rect">
              <a:avLst/>
            </a:prstGeom>
          </p:spPr>
        </p:pic>
        <p:cxnSp>
          <p:nvCxnSpPr>
            <p:cNvPr id="33" name="Straight Arrow Connector 33"/>
            <p:cNvCxnSpPr>
              <a:cxnSpLocks/>
            </p:cNvCxnSpPr>
            <p:nvPr/>
          </p:nvCxnSpPr>
          <p:spPr bwMode="auto">
            <a:xfrm>
              <a:off x="2505975" y="4459410"/>
              <a:ext cx="304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4"/>
            <p:cNvSpPr txBox="1"/>
            <p:nvPr/>
          </p:nvSpPr>
          <p:spPr bwMode="auto">
            <a:xfrm>
              <a:off x="2242048" y="4228487"/>
              <a:ext cx="268826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defRPr/>
              </a:pPr>
              <a:r>
                <a:rPr lang="en-US">
                  <a:solidFill>
                    <a:srgbClr val="2C3986"/>
                  </a:solidFill>
                </a:rPr>
                <a:t>t</a:t>
              </a:r>
              <a:endParaRPr/>
            </a:p>
          </p:txBody>
        </p:sp>
        <p:sp>
          <p:nvSpPr>
            <p:cNvPr id="35" name="Rectangle 16"/>
            <p:cNvSpPr/>
            <p:nvPr/>
          </p:nvSpPr>
          <p:spPr bwMode="auto">
            <a:xfrm>
              <a:off x="5231951" y="1905668"/>
              <a:ext cx="408887" cy="22310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6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20435" y="1925451"/>
              <a:ext cx="264336" cy="212384"/>
            </a:xfrm>
            <a:prstGeom prst="rect">
              <a:avLst/>
            </a:prstGeom>
          </p:spPr>
        </p:pic>
        <p:sp>
          <p:nvSpPr>
            <p:cNvPr id="37" name="Rectángulo 36"/>
            <p:cNvSpPr/>
            <p:nvPr/>
          </p:nvSpPr>
          <p:spPr bwMode="auto">
            <a:xfrm>
              <a:off x="4385567" y="2274831"/>
              <a:ext cx="1669980" cy="1423132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C5C5C5"/>
                </a:clrFrom>
                <a:clrTo>
                  <a:srgbClr val="C5C5C5">
                    <a:alpha val="0"/>
                  </a:srgbClr>
                </a:clrTo>
              </a:clrChange>
            </a:blip>
            <a:stretch/>
          </p:blipFill>
          <p:spPr bwMode="auto">
            <a:xfrm>
              <a:off x="5057072" y="2335869"/>
              <a:ext cx="131025" cy="134302"/>
            </a:xfrm>
            <a:prstGeom prst="rect">
              <a:avLst/>
            </a:prstGeom>
          </p:spPr>
        </p:pic>
        <p:pic>
          <p:nvPicPr>
            <p:cNvPr id="39" name="Picture 2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816269" y="1936395"/>
              <a:ext cx="153731" cy="201440"/>
            </a:xfrm>
            <a:prstGeom prst="rect">
              <a:avLst/>
            </a:prstGeom>
          </p:spPr>
        </p:pic>
        <p:sp>
          <p:nvSpPr>
            <p:cNvPr id="40" name="Rectangle 2"/>
            <p:cNvSpPr/>
            <p:nvPr/>
          </p:nvSpPr>
          <p:spPr bwMode="auto">
            <a:xfrm>
              <a:off x="5223463" y="1982537"/>
              <a:ext cx="261938" cy="13888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2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11539" y="1914189"/>
              <a:ext cx="264336" cy="212384"/>
            </a:xfrm>
            <a:prstGeom prst="rect">
              <a:avLst/>
            </a:prstGeom>
          </p:spPr>
        </p:pic>
        <p:grpSp>
          <p:nvGrpSpPr>
            <p:cNvPr id="43" name="Grupo 42"/>
            <p:cNvGrpSpPr/>
            <p:nvPr/>
          </p:nvGrpSpPr>
          <p:grpSpPr bwMode="auto">
            <a:xfrm>
              <a:off x="4387605" y="2274831"/>
              <a:ext cx="1669980" cy="1423132"/>
              <a:chOff x="3871201" y="2884815"/>
              <a:chExt cx="1669980" cy="1423132"/>
            </a:xfrm>
          </p:grpSpPr>
          <p:sp>
            <p:nvSpPr>
              <p:cNvPr id="48" name="Rectángulo 47"/>
              <p:cNvSpPr/>
              <p:nvPr/>
            </p:nvSpPr>
            <p:spPr bwMode="auto">
              <a:xfrm>
                <a:off x="3871201" y="2884815"/>
                <a:ext cx="1669980" cy="1423132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49" name="Imagen 48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3871201" y="2917288"/>
                <a:ext cx="1293481" cy="1390659"/>
              </a:xfrm>
              <a:prstGeom prst="rect">
                <a:avLst/>
              </a:prstGeom>
            </p:spPr>
          </p:pic>
        </p:grpSp>
        <p:sp>
          <p:nvSpPr>
            <p:cNvPr id="44" name="Rectángulo 43"/>
            <p:cNvSpPr/>
            <p:nvPr/>
          </p:nvSpPr>
          <p:spPr bwMode="auto">
            <a:xfrm>
              <a:off x="4642437" y="2279980"/>
              <a:ext cx="1416015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5" name="Rectángulo 44"/>
            <p:cNvSpPr/>
            <p:nvPr/>
          </p:nvSpPr>
          <p:spPr bwMode="auto">
            <a:xfrm>
              <a:off x="5429549" y="2337128"/>
              <a:ext cx="249499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613096" y="2307304"/>
              <a:ext cx="1031516" cy="174806"/>
            </a:xfrm>
            <a:prstGeom prst="rect">
              <a:avLst/>
            </a:prstGeom>
          </p:spPr>
        </p:pic>
        <p:sp>
          <p:nvSpPr>
            <p:cNvPr id="47" name="Rectángulo 46"/>
            <p:cNvSpPr/>
            <p:nvPr/>
          </p:nvSpPr>
          <p:spPr bwMode="auto">
            <a:xfrm>
              <a:off x="4989228" y="2455971"/>
              <a:ext cx="74260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spatiotemporal setup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1" name="Freeform: Shape 14"/>
          <p:cNvSpPr/>
          <p:nvPr/>
        </p:nvSpPr>
        <p:spPr bwMode="auto">
          <a:xfrm>
            <a:off x="2439181" y="1444368"/>
            <a:ext cx="298827" cy="489497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4" name="Grupo 23"/>
          <p:cNvGrpSpPr/>
          <p:nvPr/>
        </p:nvGrpSpPr>
        <p:grpSpPr bwMode="auto">
          <a:xfrm>
            <a:off x="3039517" y="1444367"/>
            <a:ext cx="5959982" cy="3812091"/>
            <a:chOff x="1791621" y="1905668"/>
            <a:chExt cx="4266831" cy="2737804"/>
          </a:xfrm>
        </p:grpSpPr>
        <p:pic>
          <p:nvPicPr>
            <p:cNvPr id="7" name="Pictur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791621" y="1905668"/>
              <a:ext cx="3861479" cy="2335956"/>
            </a:xfrm>
            <a:prstGeom prst="rect">
              <a:avLst/>
            </a:prstGeom>
          </p:spPr>
        </p:pic>
        <p:pic>
          <p:nvPicPr>
            <p:cNvPr id="8" name="Picture 2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029975" y="3851297"/>
              <a:ext cx="189946" cy="184326"/>
            </a:xfrm>
            <a:prstGeom prst="rect">
              <a:avLst/>
            </a:prstGeom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824758" y="1943746"/>
              <a:ext cx="153731" cy="201440"/>
            </a:xfrm>
            <a:prstGeom prst="rect">
              <a:avLst/>
            </a:prstGeom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220435" y="1943746"/>
              <a:ext cx="264336" cy="195973"/>
            </a:xfrm>
            <a:prstGeom prst="rect">
              <a:avLst/>
            </a:prstGeom>
          </p:spPr>
        </p:pic>
        <p:cxnSp>
          <p:nvCxnSpPr>
            <p:cNvPr id="11" name="Straight Arrow Connector 33"/>
            <p:cNvCxnSpPr>
              <a:cxnSpLocks/>
            </p:cNvCxnSpPr>
            <p:nvPr/>
          </p:nvCxnSpPr>
          <p:spPr bwMode="auto">
            <a:xfrm>
              <a:off x="2505975" y="4459410"/>
              <a:ext cx="304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4"/>
            <p:cNvSpPr txBox="1"/>
            <p:nvPr/>
          </p:nvSpPr>
          <p:spPr bwMode="auto">
            <a:xfrm>
              <a:off x="2242048" y="4228487"/>
              <a:ext cx="268826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defRPr/>
              </a:pPr>
              <a:r>
                <a:rPr lang="en-US">
                  <a:solidFill>
                    <a:srgbClr val="2C3986"/>
                  </a:solidFill>
                </a:rPr>
                <a:t>t</a:t>
              </a:r>
              <a:endParaRPr/>
            </a:p>
          </p:txBody>
        </p:sp>
        <p:sp>
          <p:nvSpPr>
            <p:cNvPr id="13" name="Rectangle 16"/>
            <p:cNvSpPr/>
            <p:nvPr/>
          </p:nvSpPr>
          <p:spPr bwMode="auto">
            <a:xfrm>
              <a:off x="5231951" y="1905668"/>
              <a:ext cx="408887" cy="22310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4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20435" y="1925451"/>
              <a:ext cx="264336" cy="212384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 bwMode="auto">
            <a:xfrm>
              <a:off x="4385567" y="2274831"/>
              <a:ext cx="1669980" cy="1423132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C5C5C5"/>
                </a:clrFrom>
                <a:clrTo>
                  <a:srgbClr val="C5C5C5">
                    <a:alpha val="0"/>
                  </a:srgbClr>
                </a:clrTo>
              </a:clrChange>
            </a:blip>
            <a:stretch/>
          </p:blipFill>
          <p:spPr bwMode="auto">
            <a:xfrm>
              <a:off x="5057072" y="2335869"/>
              <a:ext cx="131025" cy="134302"/>
            </a:xfrm>
            <a:prstGeom prst="rect">
              <a:avLst/>
            </a:prstGeom>
          </p:spPr>
        </p:pic>
        <p:pic>
          <p:nvPicPr>
            <p:cNvPr id="17" name="Picture 2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816269" y="1936395"/>
              <a:ext cx="153731" cy="201440"/>
            </a:xfrm>
            <a:prstGeom prst="rect">
              <a:avLst/>
            </a:prstGeom>
          </p:spPr>
        </p:pic>
        <p:sp>
          <p:nvSpPr>
            <p:cNvPr id="18" name="Rectangle 2"/>
            <p:cNvSpPr/>
            <p:nvPr/>
          </p:nvSpPr>
          <p:spPr bwMode="auto">
            <a:xfrm>
              <a:off x="5223463" y="1982537"/>
              <a:ext cx="261938" cy="13888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9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11539" y="1914189"/>
              <a:ext cx="264336" cy="212384"/>
            </a:xfrm>
            <a:prstGeom prst="rect">
              <a:avLst/>
            </a:prstGeom>
          </p:spPr>
        </p:pic>
        <p:grpSp>
          <p:nvGrpSpPr>
            <p:cNvPr id="20" name="Grupo 19"/>
            <p:cNvGrpSpPr/>
            <p:nvPr/>
          </p:nvGrpSpPr>
          <p:grpSpPr bwMode="auto">
            <a:xfrm>
              <a:off x="4387605" y="2274831"/>
              <a:ext cx="1669980" cy="1423132"/>
              <a:chOff x="3871201" y="2884815"/>
              <a:chExt cx="1669980" cy="1423132"/>
            </a:xfrm>
          </p:grpSpPr>
          <p:sp>
            <p:nvSpPr>
              <p:cNvPr id="21" name="Rectángulo 20"/>
              <p:cNvSpPr/>
              <p:nvPr/>
            </p:nvSpPr>
            <p:spPr bwMode="auto">
              <a:xfrm>
                <a:off x="3871201" y="2884815"/>
                <a:ext cx="1669980" cy="1423132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2" name="Imagen 21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3871201" y="2917288"/>
                <a:ext cx="1293481" cy="1390659"/>
              </a:xfrm>
              <a:prstGeom prst="rect">
                <a:avLst/>
              </a:prstGeom>
            </p:spPr>
          </p:pic>
        </p:grpSp>
        <p:sp>
          <p:nvSpPr>
            <p:cNvPr id="23" name="Rectángulo 22"/>
            <p:cNvSpPr/>
            <p:nvPr/>
          </p:nvSpPr>
          <p:spPr bwMode="auto">
            <a:xfrm>
              <a:off x="4642437" y="2279980"/>
              <a:ext cx="1416015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Rectángulo 24"/>
            <p:cNvSpPr/>
            <p:nvPr/>
          </p:nvSpPr>
          <p:spPr bwMode="auto">
            <a:xfrm>
              <a:off x="5429549" y="2337128"/>
              <a:ext cx="249499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613096" y="2307304"/>
              <a:ext cx="1031516" cy="174806"/>
            </a:xfrm>
            <a:prstGeom prst="rect">
              <a:avLst/>
            </a:prstGeom>
          </p:spPr>
        </p:pic>
        <p:sp>
          <p:nvSpPr>
            <p:cNvPr id="27" name="Rectángulo 26"/>
            <p:cNvSpPr/>
            <p:nvPr/>
          </p:nvSpPr>
          <p:spPr bwMode="auto">
            <a:xfrm>
              <a:off x="4989228" y="2455971"/>
              <a:ext cx="74260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29" name="Elipse 28"/>
          <p:cNvSpPr/>
          <p:nvPr/>
        </p:nvSpPr>
        <p:spPr bwMode="auto">
          <a:xfrm>
            <a:off x="7141607" y="1386091"/>
            <a:ext cx="456061" cy="489497"/>
          </a:xfrm>
          <a:prstGeom prst="ellipse">
            <a:avLst/>
          </a:prstGeom>
          <a:noFill/>
          <a:ln w="19050">
            <a:solidFill>
              <a:srgbClr val="135263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Elipse 29"/>
          <p:cNvSpPr/>
          <p:nvPr/>
        </p:nvSpPr>
        <p:spPr bwMode="auto">
          <a:xfrm>
            <a:off x="7760354" y="1375024"/>
            <a:ext cx="456061" cy="489497"/>
          </a:xfrm>
          <a:prstGeom prst="ellipse">
            <a:avLst/>
          </a:prstGeom>
          <a:noFill/>
          <a:ln w="19050">
            <a:solidFill>
              <a:srgbClr val="135263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Elipse 30"/>
          <p:cNvSpPr/>
          <p:nvPr/>
        </p:nvSpPr>
        <p:spPr bwMode="auto">
          <a:xfrm>
            <a:off x="6070717" y="4034439"/>
            <a:ext cx="456061" cy="489497"/>
          </a:xfrm>
          <a:prstGeom prst="ellipse">
            <a:avLst/>
          </a:prstGeom>
          <a:noFill/>
          <a:ln w="19050">
            <a:solidFill>
              <a:srgbClr val="135263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29207" y="1933865"/>
            <a:ext cx="5443273" cy="4689770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VARIABLES</a:t>
            </a:r>
            <a:endParaRPr/>
          </a:p>
        </p:txBody>
      </p:sp>
      <p:sp>
        <p:nvSpPr>
          <p:cNvPr id="15" name="Freeform: Shape 14"/>
          <p:cNvSpPr/>
          <p:nvPr/>
        </p:nvSpPr>
        <p:spPr bwMode="auto">
          <a:xfrm>
            <a:off x="505331" y="2700587"/>
            <a:ext cx="252413" cy="411957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 Placeholder 10"/>
          <p:cNvSpPr>
            <a:spLocks noGrp="1"/>
          </p:cNvSpPr>
          <p:nvPr>
            <p:ph type="body" idx="1"/>
          </p:nvPr>
        </p:nvSpPr>
        <p:spPr bwMode="auto">
          <a:xfrm>
            <a:off x="429207" y="1332705"/>
            <a:ext cx="11341155" cy="461665"/>
          </a:xfrm>
        </p:spPr>
        <p:txBody>
          <a:bodyPr/>
          <a:lstStyle/>
          <a:p>
            <a:pPr algn="ctr">
              <a:defRPr/>
            </a:pPr>
            <a:r>
              <a:rPr lang="en-US" sz="2400"/>
              <a:t>TEMPORAL SHIFT (</a:t>
            </a:r>
            <a:r>
              <a:rPr lang="el-GR" sz="2400"/>
              <a:t>Δ</a:t>
            </a:r>
            <a:r>
              <a:rPr lang="en-US" sz="2400"/>
              <a:t>T)</a:t>
            </a:r>
            <a:endParaRPr/>
          </a:p>
        </p:txBody>
      </p:sp>
      <p:grpSp>
        <p:nvGrpSpPr>
          <p:cNvPr id="57" name="Grupo 56"/>
          <p:cNvGrpSpPr/>
          <p:nvPr/>
        </p:nvGrpSpPr>
        <p:grpSpPr bwMode="auto">
          <a:xfrm>
            <a:off x="1432265" y="2594487"/>
            <a:ext cx="4021935" cy="2099673"/>
            <a:chOff x="1413497" y="2846146"/>
            <a:chExt cx="3765693" cy="200426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413497" y="2960668"/>
              <a:ext cx="3765693" cy="188974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auto">
            <a:xfrm>
              <a:off x="1833406" y="2846146"/>
              <a:ext cx="3179805" cy="660451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2" name="Freeform: Shape 14"/>
          <p:cNvSpPr/>
          <p:nvPr/>
        </p:nvSpPr>
        <p:spPr bwMode="auto">
          <a:xfrm>
            <a:off x="4778048" y="1493096"/>
            <a:ext cx="260678" cy="426642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3" name="Grupo 32"/>
          <p:cNvGrpSpPr/>
          <p:nvPr/>
        </p:nvGrpSpPr>
        <p:grpSpPr bwMode="auto">
          <a:xfrm>
            <a:off x="5948604" y="2013857"/>
            <a:ext cx="5204217" cy="3141388"/>
            <a:chOff x="1791621" y="1905668"/>
            <a:chExt cx="4266831" cy="2737804"/>
          </a:xfrm>
        </p:grpSpPr>
        <p:pic>
          <p:nvPicPr>
            <p:cNvPr id="34" name="Picture 1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791621" y="1905668"/>
              <a:ext cx="3861479" cy="2335956"/>
            </a:xfrm>
            <a:prstGeom prst="rect">
              <a:avLst/>
            </a:prstGeom>
          </p:spPr>
        </p:pic>
        <p:pic>
          <p:nvPicPr>
            <p:cNvPr id="35" name="Picture 2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029975" y="3851297"/>
              <a:ext cx="189946" cy="184326"/>
            </a:xfrm>
            <a:prstGeom prst="rect">
              <a:avLst/>
            </a:prstGeom>
          </p:spPr>
        </p:pic>
        <p:pic>
          <p:nvPicPr>
            <p:cNvPr id="36" name="Picture 27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24758" y="1943746"/>
              <a:ext cx="153731" cy="201440"/>
            </a:xfrm>
            <a:prstGeom prst="rect">
              <a:avLst/>
            </a:prstGeom>
          </p:spPr>
        </p:pic>
        <p:pic>
          <p:nvPicPr>
            <p:cNvPr id="37" name="Picture 29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5220435" y="1943746"/>
              <a:ext cx="264336" cy="195973"/>
            </a:xfrm>
            <a:prstGeom prst="rect">
              <a:avLst/>
            </a:prstGeom>
          </p:spPr>
        </p:pic>
        <p:cxnSp>
          <p:nvCxnSpPr>
            <p:cNvPr id="38" name="Straight Arrow Connector 33"/>
            <p:cNvCxnSpPr>
              <a:cxnSpLocks/>
            </p:cNvCxnSpPr>
            <p:nvPr/>
          </p:nvCxnSpPr>
          <p:spPr bwMode="auto">
            <a:xfrm>
              <a:off x="2505975" y="4459410"/>
              <a:ext cx="304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4"/>
            <p:cNvSpPr txBox="1"/>
            <p:nvPr/>
          </p:nvSpPr>
          <p:spPr bwMode="auto">
            <a:xfrm>
              <a:off x="2242048" y="4228487"/>
              <a:ext cx="268826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defRPr/>
              </a:pPr>
              <a:r>
                <a:rPr lang="en-US">
                  <a:solidFill>
                    <a:srgbClr val="2C3986"/>
                  </a:solidFill>
                </a:rPr>
                <a:t>t</a:t>
              </a:r>
              <a:endParaRPr/>
            </a:p>
          </p:txBody>
        </p:sp>
        <p:sp>
          <p:nvSpPr>
            <p:cNvPr id="40" name="Rectangle 16"/>
            <p:cNvSpPr/>
            <p:nvPr/>
          </p:nvSpPr>
          <p:spPr bwMode="auto">
            <a:xfrm>
              <a:off x="5231951" y="1905668"/>
              <a:ext cx="408887" cy="22310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20435" y="1925451"/>
              <a:ext cx="264336" cy="212384"/>
            </a:xfrm>
            <a:prstGeom prst="rect">
              <a:avLst/>
            </a:prstGeom>
          </p:spPr>
        </p:pic>
        <p:sp>
          <p:nvSpPr>
            <p:cNvPr id="42" name="Rectángulo 41"/>
            <p:cNvSpPr/>
            <p:nvPr/>
          </p:nvSpPr>
          <p:spPr bwMode="auto">
            <a:xfrm>
              <a:off x="4385567" y="2274831"/>
              <a:ext cx="1669980" cy="1423132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C5C5C5"/>
                </a:clrFrom>
                <a:clrTo>
                  <a:srgbClr val="C5C5C5">
                    <a:alpha val="0"/>
                  </a:srgbClr>
                </a:clrTo>
              </a:clrChange>
            </a:blip>
            <a:stretch/>
          </p:blipFill>
          <p:spPr bwMode="auto">
            <a:xfrm>
              <a:off x="5057072" y="2335869"/>
              <a:ext cx="131025" cy="134302"/>
            </a:xfrm>
            <a:prstGeom prst="rect">
              <a:avLst/>
            </a:prstGeom>
          </p:spPr>
        </p:pic>
        <p:pic>
          <p:nvPicPr>
            <p:cNvPr id="44" name="Picture 22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16269" y="1936395"/>
              <a:ext cx="153731" cy="201440"/>
            </a:xfrm>
            <a:prstGeom prst="rect">
              <a:avLst/>
            </a:prstGeom>
          </p:spPr>
        </p:pic>
        <p:sp>
          <p:nvSpPr>
            <p:cNvPr id="45" name="Rectangle 2"/>
            <p:cNvSpPr/>
            <p:nvPr/>
          </p:nvSpPr>
          <p:spPr bwMode="auto">
            <a:xfrm>
              <a:off x="5223463" y="1982537"/>
              <a:ext cx="261938" cy="13888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6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11539" y="1914189"/>
              <a:ext cx="264336" cy="212384"/>
            </a:xfrm>
            <a:prstGeom prst="rect">
              <a:avLst/>
            </a:prstGeom>
          </p:spPr>
        </p:pic>
        <p:grpSp>
          <p:nvGrpSpPr>
            <p:cNvPr id="47" name="Grupo 46"/>
            <p:cNvGrpSpPr/>
            <p:nvPr/>
          </p:nvGrpSpPr>
          <p:grpSpPr bwMode="auto">
            <a:xfrm>
              <a:off x="4387605" y="2274831"/>
              <a:ext cx="1669980" cy="1423132"/>
              <a:chOff x="3871201" y="2884815"/>
              <a:chExt cx="1669980" cy="1423132"/>
            </a:xfrm>
          </p:grpSpPr>
          <p:sp>
            <p:nvSpPr>
              <p:cNvPr id="52" name="Rectángulo 51"/>
              <p:cNvSpPr/>
              <p:nvPr/>
            </p:nvSpPr>
            <p:spPr bwMode="auto">
              <a:xfrm>
                <a:off x="3871201" y="2884815"/>
                <a:ext cx="1669980" cy="1423132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53" name="Imagen 52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3871201" y="2917288"/>
                <a:ext cx="1293481" cy="1390659"/>
              </a:xfrm>
              <a:prstGeom prst="rect">
                <a:avLst/>
              </a:prstGeom>
            </p:spPr>
          </p:pic>
        </p:grpSp>
        <p:sp>
          <p:nvSpPr>
            <p:cNvPr id="48" name="Rectángulo 47"/>
            <p:cNvSpPr/>
            <p:nvPr/>
          </p:nvSpPr>
          <p:spPr bwMode="auto">
            <a:xfrm>
              <a:off x="4642437" y="2279980"/>
              <a:ext cx="1416015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9" name="Rectángulo 48"/>
            <p:cNvSpPr/>
            <p:nvPr/>
          </p:nvSpPr>
          <p:spPr bwMode="auto">
            <a:xfrm>
              <a:off x="5429549" y="2337128"/>
              <a:ext cx="249499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613096" y="2307304"/>
              <a:ext cx="1031516" cy="174806"/>
            </a:xfrm>
            <a:prstGeom prst="rect">
              <a:avLst/>
            </a:prstGeom>
          </p:spPr>
        </p:pic>
        <p:sp>
          <p:nvSpPr>
            <p:cNvPr id="51" name="Rectángulo 50"/>
            <p:cNvSpPr/>
            <p:nvPr/>
          </p:nvSpPr>
          <p:spPr bwMode="auto">
            <a:xfrm>
              <a:off x="4989228" y="2455971"/>
              <a:ext cx="74260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54" name="Elipse 53"/>
          <p:cNvSpPr/>
          <p:nvPr/>
        </p:nvSpPr>
        <p:spPr bwMode="auto">
          <a:xfrm>
            <a:off x="8576443" y="4246294"/>
            <a:ext cx="436198" cy="358839"/>
          </a:xfrm>
          <a:prstGeom prst="ellipse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9" name="Text Placeholder 10"/>
          <p:cNvSpPr txBox="1"/>
          <p:nvPr/>
        </p:nvSpPr>
        <p:spPr bwMode="auto">
          <a:xfrm>
            <a:off x="2480499" y="2730782"/>
            <a:ext cx="1817031" cy="461665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l-GR" sz="2400"/>
              <a:t>Δ</a:t>
            </a:r>
            <a:r>
              <a:rPr lang="en-US" sz="2400"/>
              <a:t>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29207" y="1933865"/>
            <a:ext cx="5443273" cy="4689770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VARIABLES</a:t>
            </a:r>
            <a:endParaRPr/>
          </a:p>
        </p:txBody>
      </p:sp>
      <p:sp>
        <p:nvSpPr>
          <p:cNvPr id="15" name="Freeform: Shape 14"/>
          <p:cNvSpPr/>
          <p:nvPr/>
        </p:nvSpPr>
        <p:spPr bwMode="auto">
          <a:xfrm>
            <a:off x="505331" y="2700587"/>
            <a:ext cx="252413" cy="411957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 Placeholder 10"/>
          <p:cNvSpPr>
            <a:spLocks noGrp="1"/>
          </p:cNvSpPr>
          <p:nvPr>
            <p:ph type="body" idx="1"/>
          </p:nvPr>
        </p:nvSpPr>
        <p:spPr bwMode="auto">
          <a:xfrm>
            <a:off x="429207" y="1332705"/>
            <a:ext cx="11341155" cy="461665"/>
          </a:xfrm>
        </p:spPr>
        <p:txBody>
          <a:bodyPr/>
          <a:lstStyle/>
          <a:p>
            <a:pPr algn="ctr">
              <a:defRPr/>
            </a:pPr>
            <a:r>
              <a:rPr lang="en-US" sz="2400"/>
              <a:t>TEMPORAL SHIFT (</a:t>
            </a:r>
            <a:r>
              <a:rPr lang="el-GR" sz="2400"/>
              <a:t>Δ</a:t>
            </a:r>
            <a:r>
              <a:rPr lang="en-US" sz="2400"/>
              <a:t>T)</a:t>
            </a:r>
            <a:endParaRPr/>
          </a:p>
        </p:txBody>
      </p:sp>
      <p:grpSp>
        <p:nvGrpSpPr>
          <p:cNvPr id="57" name="Grupo 56"/>
          <p:cNvGrpSpPr/>
          <p:nvPr/>
        </p:nvGrpSpPr>
        <p:grpSpPr bwMode="auto">
          <a:xfrm>
            <a:off x="1432265" y="2594487"/>
            <a:ext cx="4021935" cy="2099673"/>
            <a:chOff x="1413497" y="2846146"/>
            <a:chExt cx="3765693" cy="200426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413497" y="2960668"/>
              <a:ext cx="3765693" cy="188974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auto">
            <a:xfrm>
              <a:off x="1833406" y="2846146"/>
              <a:ext cx="3179805" cy="660451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7" name="Text Placeholder 10"/>
          <p:cNvSpPr txBox="1"/>
          <p:nvPr/>
        </p:nvSpPr>
        <p:spPr bwMode="auto">
          <a:xfrm>
            <a:off x="2480499" y="2730782"/>
            <a:ext cx="1817031" cy="461665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l-GR" sz="2400"/>
              <a:t>Δ</a:t>
            </a:r>
            <a:r>
              <a:rPr lang="en-US" sz="2400"/>
              <a:t>T</a:t>
            </a:r>
            <a:endParaRPr/>
          </a:p>
        </p:txBody>
      </p:sp>
      <p:sp>
        <p:nvSpPr>
          <p:cNvPr id="32" name="Freeform: Shape 14"/>
          <p:cNvSpPr/>
          <p:nvPr/>
        </p:nvSpPr>
        <p:spPr bwMode="auto">
          <a:xfrm>
            <a:off x="4778048" y="1493096"/>
            <a:ext cx="260678" cy="426642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3" name="Grupo 32"/>
          <p:cNvGrpSpPr/>
          <p:nvPr/>
        </p:nvGrpSpPr>
        <p:grpSpPr bwMode="auto">
          <a:xfrm>
            <a:off x="5948604" y="2013857"/>
            <a:ext cx="5204217" cy="3141388"/>
            <a:chOff x="1791621" y="1905668"/>
            <a:chExt cx="4266831" cy="2737804"/>
          </a:xfrm>
        </p:grpSpPr>
        <p:pic>
          <p:nvPicPr>
            <p:cNvPr id="34" name="Picture 1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791621" y="1905668"/>
              <a:ext cx="3861479" cy="2335956"/>
            </a:xfrm>
            <a:prstGeom prst="rect">
              <a:avLst/>
            </a:prstGeom>
          </p:spPr>
        </p:pic>
        <p:pic>
          <p:nvPicPr>
            <p:cNvPr id="35" name="Picture 2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029975" y="3851297"/>
              <a:ext cx="189946" cy="184326"/>
            </a:xfrm>
            <a:prstGeom prst="rect">
              <a:avLst/>
            </a:prstGeom>
          </p:spPr>
        </p:pic>
        <p:pic>
          <p:nvPicPr>
            <p:cNvPr id="36" name="Picture 27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24758" y="1943746"/>
              <a:ext cx="153731" cy="201440"/>
            </a:xfrm>
            <a:prstGeom prst="rect">
              <a:avLst/>
            </a:prstGeom>
          </p:spPr>
        </p:pic>
        <p:pic>
          <p:nvPicPr>
            <p:cNvPr id="37" name="Picture 29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5220435" y="1943746"/>
              <a:ext cx="264336" cy="195973"/>
            </a:xfrm>
            <a:prstGeom prst="rect">
              <a:avLst/>
            </a:prstGeom>
          </p:spPr>
        </p:pic>
        <p:cxnSp>
          <p:nvCxnSpPr>
            <p:cNvPr id="38" name="Straight Arrow Connector 33"/>
            <p:cNvCxnSpPr>
              <a:cxnSpLocks/>
            </p:cNvCxnSpPr>
            <p:nvPr/>
          </p:nvCxnSpPr>
          <p:spPr bwMode="auto">
            <a:xfrm>
              <a:off x="2505975" y="4459410"/>
              <a:ext cx="304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4"/>
            <p:cNvSpPr txBox="1"/>
            <p:nvPr/>
          </p:nvSpPr>
          <p:spPr bwMode="auto">
            <a:xfrm>
              <a:off x="2242048" y="4228487"/>
              <a:ext cx="268826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defRPr/>
              </a:pPr>
              <a:r>
                <a:rPr lang="en-US">
                  <a:solidFill>
                    <a:srgbClr val="2C3986"/>
                  </a:solidFill>
                </a:rPr>
                <a:t>t</a:t>
              </a:r>
              <a:endParaRPr/>
            </a:p>
          </p:txBody>
        </p:sp>
        <p:sp>
          <p:nvSpPr>
            <p:cNvPr id="40" name="Rectangle 16"/>
            <p:cNvSpPr/>
            <p:nvPr/>
          </p:nvSpPr>
          <p:spPr bwMode="auto">
            <a:xfrm>
              <a:off x="5231951" y="1905668"/>
              <a:ext cx="408887" cy="22310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20435" y="1925451"/>
              <a:ext cx="264336" cy="212384"/>
            </a:xfrm>
            <a:prstGeom prst="rect">
              <a:avLst/>
            </a:prstGeom>
          </p:spPr>
        </p:pic>
        <p:sp>
          <p:nvSpPr>
            <p:cNvPr id="42" name="Rectángulo 41"/>
            <p:cNvSpPr/>
            <p:nvPr/>
          </p:nvSpPr>
          <p:spPr bwMode="auto">
            <a:xfrm>
              <a:off x="4385567" y="2274831"/>
              <a:ext cx="1669980" cy="1423132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C5C5C5"/>
                </a:clrFrom>
                <a:clrTo>
                  <a:srgbClr val="C5C5C5">
                    <a:alpha val="0"/>
                  </a:srgbClr>
                </a:clrTo>
              </a:clrChange>
            </a:blip>
            <a:stretch/>
          </p:blipFill>
          <p:spPr bwMode="auto">
            <a:xfrm>
              <a:off x="5057072" y="2335869"/>
              <a:ext cx="131025" cy="134302"/>
            </a:xfrm>
            <a:prstGeom prst="rect">
              <a:avLst/>
            </a:prstGeom>
          </p:spPr>
        </p:pic>
        <p:pic>
          <p:nvPicPr>
            <p:cNvPr id="44" name="Picture 22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16269" y="1936395"/>
              <a:ext cx="153731" cy="201440"/>
            </a:xfrm>
            <a:prstGeom prst="rect">
              <a:avLst/>
            </a:prstGeom>
          </p:spPr>
        </p:pic>
        <p:sp>
          <p:nvSpPr>
            <p:cNvPr id="45" name="Rectangle 2"/>
            <p:cNvSpPr/>
            <p:nvPr/>
          </p:nvSpPr>
          <p:spPr bwMode="auto">
            <a:xfrm>
              <a:off x="5223463" y="1982537"/>
              <a:ext cx="261938" cy="13888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6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11539" y="1914189"/>
              <a:ext cx="264336" cy="212384"/>
            </a:xfrm>
            <a:prstGeom prst="rect">
              <a:avLst/>
            </a:prstGeom>
          </p:spPr>
        </p:pic>
        <p:grpSp>
          <p:nvGrpSpPr>
            <p:cNvPr id="47" name="Grupo 46"/>
            <p:cNvGrpSpPr/>
            <p:nvPr/>
          </p:nvGrpSpPr>
          <p:grpSpPr bwMode="auto">
            <a:xfrm>
              <a:off x="4387605" y="2274831"/>
              <a:ext cx="1669980" cy="1423132"/>
              <a:chOff x="3871201" y="2884815"/>
              <a:chExt cx="1669980" cy="1423132"/>
            </a:xfrm>
          </p:grpSpPr>
          <p:sp>
            <p:nvSpPr>
              <p:cNvPr id="52" name="Rectángulo 51"/>
              <p:cNvSpPr/>
              <p:nvPr/>
            </p:nvSpPr>
            <p:spPr bwMode="auto">
              <a:xfrm>
                <a:off x="3871201" y="2884815"/>
                <a:ext cx="1669980" cy="1423132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53" name="Imagen 52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3871201" y="2917288"/>
                <a:ext cx="1293481" cy="1390659"/>
              </a:xfrm>
              <a:prstGeom prst="rect">
                <a:avLst/>
              </a:prstGeom>
            </p:spPr>
          </p:pic>
        </p:grpSp>
        <p:sp>
          <p:nvSpPr>
            <p:cNvPr id="48" name="Rectángulo 47"/>
            <p:cNvSpPr/>
            <p:nvPr/>
          </p:nvSpPr>
          <p:spPr bwMode="auto">
            <a:xfrm>
              <a:off x="4642437" y="2279980"/>
              <a:ext cx="1416015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9" name="Rectángulo 48"/>
            <p:cNvSpPr/>
            <p:nvPr/>
          </p:nvSpPr>
          <p:spPr bwMode="auto">
            <a:xfrm>
              <a:off x="5429549" y="2337128"/>
              <a:ext cx="249499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613096" y="2307304"/>
              <a:ext cx="1031516" cy="174806"/>
            </a:xfrm>
            <a:prstGeom prst="rect">
              <a:avLst/>
            </a:prstGeom>
          </p:spPr>
        </p:pic>
        <p:sp>
          <p:nvSpPr>
            <p:cNvPr id="51" name="Rectángulo 50"/>
            <p:cNvSpPr/>
            <p:nvPr/>
          </p:nvSpPr>
          <p:spPr bwMode="auto">
            <a:xfrm>
              <a:off x="4989228" y="2455971"/>
              <a:ext cx="74260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54" name="Elipse 53"/>
          <p:cNvSpPr/>
          <p:nvPr/>
        </p:nvSpPr>
        <p:spPr bwMode="auto">
          <a:xfrm>
            <a:off x="8576443" y="4246294"/>
            <a:ext cx="436198" cy="358839"/>
          </a:xfrm>
          <a:prstGeom prst="ellipse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" name="TextBox 30"/>
          <p:cNvSpPr txBox="1"/>
          <p:nvPr/>
        </p:nvSpPr>
        <p:spPr bwMode="auto">
          <a:xfrm>
            <a:off x="1637225" y="4585133"/>
            <a:ext cx="3633846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Temporal simultaneity threshold</a:t>
            </a:r>
            <a:endParaRPr/>
          </a:p>
        </p:txBody>
      </p:sp>
      <p:sp>
        <p:nvSpPr>
          <p:cNvPr id="5" name="Oval 11"/>
          <p:cNvSpPr/>
          <p:nvPr/>
        </p:nvSpPr>
        <p:spPr bwMode="auto">
          <a:xfrm>
            <a:off x="3618847" y="4022195"/>
            <a:ext cx="512221" cy="345281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18804" y="2609841"/>
            <a:ext cx="4214357" cy="199990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29207" y="1933865"/>
            <a:ext cx="5443273" cy="4689770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VARIABLES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5" name="Freeform: Shape 14"/>
          <p:cNvSpPr/>
          <p:nvPr/>
        </p:nvSpPr>
        <p:spPr bwMode="auto">
          <a:xfrm>
            <a:off x="321713" y="2616172"/>
            <a:ext cx="252413" cy="411957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idx="1"/>
          </p:nvPr>
        </p:nvSpPr>
        <p:spPr bwMode="auto">
          <a:xfrm>
            <a:off x="429208" y="1427538"/>
            <a:ext cx="11341154" cy="461665"/>
          </a:xfrm>
        </p:spPr>
        <p:txBody>
          <a:bodyPr/>
          <a:lstStyle/>
          <a:p>
            <a:pPr algn="ctr">
              <a:defRPr/>
            </a:pPr>
            <a:r>
              <a:rPr lang="en-US" sz="2400">
                <a:solidFill>
                  <a:srgbClr val="03A289"/>
                </a:solidFill>
              </a:rPr>
              <a:t>ECCENTRICITY (e)</a:t>
            </a:r>
            <a:endParaRPr/>
          </a:p>
        </p:txBody>
      </p:sp>
      <p:sp>
        <p:nvSpPr>
          <p:cNvPr id="14" name="Rectangle 13"/>
          <p:cNvSpPr/>
          <p:nvPr/>
        </p:nvSpPr>
        <p:spPr bwMode="auto">
          <a:xfrm>
            <a:off x="1625060" y="2474699"/>
            <a:ext cx="3179805" cy="66045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 Placeholder 10"/>
          <p:cNvSpPr txBox="1"/>
          <p:nvPr/>
        </p:nvSpPr>
        <p:spPr bwMode="auto">
          <a:xfrm>
            <a:off x="2391420" y="2765817"/>
            <a:ext cx="1701266" cy="461665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rgbClr val="03A289"/>
                </a:solidFill>
              </a:rPr>
              <a:t>e</a:t>
            </a:r>
            <a:endParaRPr/>
          </a:p>
        </p:txBody>
      </p:sp>
      <p:grpSp>
        <p:nvGrpSpPr>
          <p:cNvPr id="3" name="Grupo 2"/>
          <p:cNvGrpSpPr/>
          <p:nvPr/>
        </p:nvGrpSpPr>
        <p:grpSpPr bwMode="auto">
          <a:xfrm>
            <a:off x="5948604" y="2013857"/>
            <a:ext cx="5204217" cy="3141388"/>
            <a:chOff x="1791621" y="1905668"/>
            <a:chExt cx="4266831" cy="2737804"/>
          </a:xfrm>
        </p:grpSpPr>
        <p:pic>
          <p:nvPicPr>
            <p:cNvPr id="5" name="Picture 1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791621" y="1905668"/>
              <a:ext cx="3861479" cy="2335956"/>
            </a:xfrm>
            <a:prstGeom prst="rect">
              <a:avLst/>
            </a:prstGeom>
          </p:spPr>
        </p:pic>
        <p:pic>
          <p:nvPicPr>
            <p:cNvPr id="7" name="Picture 2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029975" y="3851297"/>
              <a:ext cx="189946" cy="184326"/>
            </a:xfrm>
            <a:prstGeom prst="rect">
              <a:avLst/>
            </a:prstGeom>
          </p:spPr>
        </p:pic>
        <p:pic>
          <p:nvPicPr>
            <p:cNvPr id="8" name="Picture 27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24758" y="1943746"/>
              <a:ext cx="153731" cy="201440"/>
            </a:xfrm>
            <a:prstGeom prst="rect">
              <a:avLst/>
            </a:prstGeom>
          </p:spPr>
        </p:pic>
        <p:pic>
          <p:nvPicPr>
            <p:cNvPr id="12" name="Picture 29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5220435" y="1943746"/>
              <a:ext cx="264336" cy="195973"/>
            </a:xfrm>
            <a:prstGeom prst="rect">
              <a:avLst/>
            </a:prstGeom>
          </p:spPr>
        </p:pic>
        <p:cxnSp>
          <p:nvCxnSpPr>
            <p:cNvPr id="13" name="Straight Arrow Connector 33"/>
            <p:cNvCxnSpPr>
              <a:cxnSpLocks/>
            </p:cNvCxnSpPr>
            <p:nvPr/>
          </p:nvCxnSpPr>
          <p:spPr bwMode="auto">
            <a:xfrm>
              <a:off x="2505975" y="4459410"/>
              <a:ext cx="304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4"/>
            <p:cNvSpPr txBox="1"/>
            <p:nvPr/>
          </p:nvSpPr>
          <p:spPr bwMode="auto">
            <a:xfrm>
              <a:off x="2242048" y="4228487"/>
              <a:ext cx="268826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defRPr/>
              </a:pPr>
              <a:r>
                <a:rPr lang="en-US">
                  <a:solidFill>
                    <a:srgbClr val="2C3986"/>
                  </a:solidFill>
                </a:rPr>
                <a:t>t</a:t>
              </a:r>
              <a:endParaRPr/>
            </a:p>
          </p:txBody>
        </p:sp>
        <p:sp>
          <p:nvSpPr>
            <p:cNvPr id="20" name="Rectangle 16"/>
            <p:cNvSpPr/>
            <p:nvPr/>
          </p:nvSpPr>
          <p:spPr bwMode="auto">
            <a:xfrm>
              <a:off x="5231951" y="1905668"/>
              <a:ext cx="408887" cy="22310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20435" y="1925451"/>
              <a:ext cx="264336" cy="212384"/>
            </a:xfrm>
            <a:prstGeom prst="rect">
              <a:avLst/>
            </a:prstGeom>
          </p:spPr>
        </p:pic>
        <p:sp>
          <p:nvSpPr>
            <p:cNvPr id="22" name="Rectángulo 21"/>
            <p:cNvSpPr/>
            <p:nvPr/>
          </p:nvSpPr>
          <p:spPr bwMode="auto">
            <a:xfrm>
              <a:off x="4385567" y="2274831"/>
              <a:ext cx="1669980" cy="1423132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C5C5C5"/>
                </a:clrFrom>
                <a:clrTo>
                  <a:srgbClr val="C5C5C5">
                    <a:alpha val="0"/>
                  </a:srgbClr>
                </a:clrTo>
              </a:clrChange>
            </a:blip>
            <a:stretch/>
          </p:blipFill>
          <p:spPr bwMode="auto">
            <a:xfrm>
              <a:off x="5057072" y="2335869"/>
              <a:ext cx="131025" cy="134302"/>
            </a:xfrm>
            <a:prstGeom prst="rect">
              <a:avLst/>
            </a:prstGeom>
          </p:spPr>
        </p:pic>
        <p:pic>
          <p:nvPicPr>
            <p:cNvPr id="25" name="Picture 22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16269" y="1936395"/>
              <a:ext cx="153731" cy="201440"/>
            </a:xfrm>
            <a:prstGeom prst="rect">
              <a:avLst/>
            </a:prstGeom>
          </p:spPr>
        </p:pic>
        <p:sp>
          <p:nvSpPr>
            <p:cNvPr id="42" name="Rectangle 2"/>
            <p:cNvSpPr/>
            <p:nvPr/>
          </p:nvSpPr>
          <p:spPr bwMode="auto">
            <a:xfrm>
              <a:off x="5223463" y="1982537"/>
              <a:ext cx="261938" cy="13888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3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11539" y="1914189"/>
              <a:ext cx="264336" cy="212384"/>
            </a:xfrm>
            <a:prstGeom prst="rect">
              <a:avLst/>
            </a:prstGeom>
          </p:spPr>
        </p:pic>
        <p:grpSp>
          <p:nvGrpSpPr>
            <p:cNvPr id="44" name="Grupo 43"/>
            <p:cNvGrpSpPr/>
            <p:nvPr/>
          </p:nvGrpSpPr>
          <p:grpSpPr bwMode="auto">
            <a:xfrm>
              <a:off x="4387605" y="2274831"/>
              <a:ext cx="1669980" cy="1423132"/>
              <a:chOff x="3871201" y="2884815"/>
              <a:chExt cx="1669980" cy="1423132"/>
            </a:xfrm>
          </p:grpSpPr>
          <p:sp>
            <p:nvSpPr>
              <p:cNvPr id="49" name="Rectángulo 48"/>
              <p:cNvSpPr/>
              <p:nvPr/>
            </p:nvSpPr>
            <p:spPr bwMode="auto">
              <a:xfrm>
                <a:off x="3871201" y="2884815"/>
                <a:ext cx="1669980" cy="1423132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3871201" y="2917288"/>
                <a:ext cx="1293481" cy="1390659"/>
              </a:xfrm>
              <a:prstGeom prst="rect">
                <a:avLst/>
              </a:prstGeom>
            </p:spPr>
          </p:pic>
        </p:grpSp>
        <p:sp>
          <p:nvSpPr>
            <p:cNvPr id="45" name="Rectángulo 44"/>
            <p:cNvSpPr/>
            <p:nvPr/>
          </p:nvSpPr>
          <p:spPr bwMode="auto">
            <a:xfrm>
              <a:off x="4642437" y="2279980"/>
              <a:ext cx="1416015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6" name="Rectángulo 45"/>
            <p:cNvSpPr/>
            <p:nvPr/>
          </p:nvSpPr>
          <p:spPr bwMode="auto">
            <a:xfrm>
              <a:off x="5429549" y="2337128"/>
              <a:ext cx="249499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613096" y="2307304"/>
              <a:ext cx="1031516" cy="174806"/>
            </a:xfrm>
            <a:prstGeom prst="rect">
              <a:avLst/>
            </a:prstGeom>
          </p:spPr>
        </p:pic>
        <p:sp>
          <p:nvSpPr>
            <p:cNvPr id="48" name="Rectángulo 47"/>
            <p:cNvSpPr/>
            <p:nvPr/>
          </p:nvSpPr>
          <p:spPr bwMode="auto">
            <a:xfrm>
              <a:off x="4989228" y="2455971"/>
              <a:ext cx="74260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29207" y="1933865"/>
            <a:ext cx="5443273" cy="4689770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VARIABLES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1669580" y="4732499"/>
            <a:ext cx="345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Most saccades inside 15° range</a:t>
            </a:r>
            <a:endParaRPr/>
          </a:p>
        </p:txBody>
      </p:sp>
      <p:grpSp>
        <p:nvGrpSpPr>
          <p:cNvPr id="12" name="Grupo 11"/>
          <p:cNvGrpSpPr/>
          <p:nvPr/>
        </p:nvGrpSpPr>
        <p:grpSpPr bwMode="auto">
          <a:xfrm>
            <a:off x="5948604" y="2013857"/>
            <a:ext cx="5204217" cy="3141388"/>
            <a:chOff x="1791621" y="1905668"/>
            <a:chExt cx="4266831" cy="27378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791621" y="1905668"/>
              <a:ext cx="3861479" cy="2335956"/>
            </a:xfrm>
            <a:prstGeom prst="rect">
              <a:avLst/>
            </a:prstGeom>
          </p:spPr>
        </p:pic>
        <p:pic>
          <p:nvPicPr>
            <p:cNvPr id="17" name="Picture 2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029975" y="3851297"/>
              <a:ext cx="189946" cy="184326"/>
            </a:xfrm>
            <a:prstGeom prst="rect">
              <a:avLst/>
            </a:prstGeom>
          </p:spPr>
        </p:pic>
        <p:pic>
          <p:nvPicPr>
            <p:cNvPr id="18" name="Picture 27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824758" y="1943746"/>
              <a:ext cx="153731" cy="201440"/>
            </a:xfrm>
            <a:prstGeom prst="rect">
              <a:avLst/>
            </a:prstGeom>
          </p:spPr>
        </p:pic>
        <p:pic>
          <p:nvPicPr>
            <p:cNvPr id="19" name="Picture 29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220435" y="1943746"/>
              <a:ext cx="264336" cy="195973"/>
            </a:xfrm>
            <a:prstGeom prst="rect">
              <a:avLst/>
            </a:prstGeom>
          </p:spPr>
        </p:pic>
        <p:cxnSp>
          <p:nvCxnSpPr>
            <p:cNvPr id="20" name="Straight Arrow Connector 33"/>
            <p:cNvCxnSpPr>
              <a:cxnSpLocks/>
            </p:cNvCxnSpPr>
            <p:nvPr/>
          </p:nvCxnSpPr>
          <p:spPr bwMode="auto">
            <a:xfrm>
              <a:off x="2505975" y="4459410"/>
              <a:ext cx="304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34"/>
            <p:cNvSpPr txBox="1"/>
            <p:nvPr/>
          </p:nvSpPr>
          <p:spPr bwMode="auto">
            <a:xfrm>
              <a:off x="2242048" y="4228487"/>
              <a:ext cx="268826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defRPr/>
              </a:pPr>
              <a:r>
                <a:rPr lang="en-US">
                  <a:solidFill>
                    <a:srgbClr val="2C3986"/>
                  </a:solidFill>
                </a:rPr>
                <a:t>t</a:t>
              </a:r>
              <a:endParaRPr/>
            </a:p>
          </p:txBody>
        </p:sp>
        <p:sp>
          <p:nvSpPr>
            <p:cNvPr id="22" name="Rectangle 16"/>
            <p:cNvSpPr/>
            <p:nvPr/>
          </p:nvSpPr>
          <p:spPr bwMode="auto">
            <a:xfrm>
              <a:off x="5231951" y="1905668"/>
              <a:ext cx="408887" cy="22310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20435" y="1925451"/>
              <a:ext cx="264336" cy="212384"/>
            </a:xfrm>
            <a:prstGeom prst="rect">
              <a:avLst/>
            </a:prstGeom>
          </p:spPr>
        </p:pic>
        <p:sp>
          <p:nvSpPr>
            <p:cNvPr id="24" name="Rectángulo 23"/>
            <p:cNvSpPr/>
            <p:nvPr/>
          </p:nvSpPr>
          <p:spPr bwMode="auto">
            <a:xfrm>
              <a:off x="4385567" y="2274831"/>
              <a:ext cx="1669980" cy="1423132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C5C5C5"/>
                </a:clrFrom>
                <a:clrTo>
                  <a:srgbClr val="C5C5C5">
                    <a:alpha val="0"/>
                  </a:srgbClr>
                </a:clrTo>
              </a:clrChange>
            </a:blip>
            <a:stretch/>
          </p:blipFill>
          <p:spPr bwMode="auto">
            <a:xfrm>
              <a:off x="5057072" y="2335869"/>
              <a:ext cx="131025" cy="134302"/>
            </a:xfrm>
            <a:prstGeom prst="rect">
              <a:avLst/>
            </a:prstGeom>
          </p:spPr>
        </p:pic>
        <p:pic>
          <p:nvPicPr>
            <p:cNvPr id="26" name="Picture 2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816269" y="1936395"/>
              <a:ext cx="153731" cy="201440"/>
            </a:xfrm>
            <a:prstGeom prst="rect">
              <a:avLst/>
            </a:prstGeom>
          </p:spPr>
        </p:pic>
        <p:sp>
          <p:nvSpPr>
            <p:cNvPr id="43" name="Rectangle 2"/>
            <p:cNvSpPr/>
            <p:nvPr/>
          </p:nvSpPr>
          <p:spPr bwMode="auto">
            <a:xfrm>
              <a:off x="5223463" y="1982537"/>
              <a:ext cx="261938" cy="13888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4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11539" y="1914189"/>
              <a:ext cx="264336" cy="212384"/>
            </a:xfrm>
            <a:prstGeom prst="rect">
              <a:avLst/>
            </a:prstGeom>
          </p:spPr>
        </p:pic>
        <p:grpSp>
          <p:nvGrpSpPr>
            <p:cNvPr id="45" name="Grupo 44"/>
            <p:cNvGrpSpPr/>
            <p:nvPr/>
          </p:nvGrpSpPr>
          <p:grpSpPr bwMode="auto">
            <a:xfrm>
              <a:off x="4387605" y="2274831"/>
              <a:ext cx="1669980" cy="1423132"/>
              <a:chOff x="3871201" y="2884815"/>
              <a:chExt cx="1669980" cy="1423132"/>
            </a:xfrm>
          </p:grpSpPr>
          <p:sp>
            <p:nvSpPr>
              <p:cNvPr id="50" name="Rectángulo 49"/>
              <p:cNvSpPr/>
              <p:nvPr/>
            </p:nvSpPr>
            <p:spPr bwMode="auto">
              <a:xfrm>
                <a:off x="3871201" y="2884815"/>
                <a:ext cx="1669980" cy="1423132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51" name="Imagen 50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3871201" y="2917288"/>
                <a:ext cx="1293481" cy="1390659"/>
              </a:xfrm>
              <a:prstGeom prst="rect">
                <a:avLst/>
              </a:prstGeom>
            </p:spPr>
          </p:pic>
        </p:grpSp>
        <p:sp>
          <p:nvSpPr>
            <p:cNvPr id="46" name="Rectángulo 45"/>
            <p:cNvSpPr/>
            <p:nvPr/>
          </p:nvSpPr>
          <p:spPr bwMode="auto">
            <a:xfrm>
              <a:off x="4642437" y="2279980"/>
              <a:ext cx="1416015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7" name="Rectángulo 46"/>
            <p:cNvSpPr/>
            <p:nvPr/>
          </p:nvSpPr>
          <p:spPr bwMode="auto">
            <a:xfrm>
              <a:off x="5429549" y="2337128"/>
              <a:ext cx="249499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613096" y="2307304"/>
              <a:ext cx="1031516" cy="174806"/>
            </a:xfrm>
            <a:prstGeom prst="rect">
              <a:avLst/>
            </a:prstGeom>
          </p:spPr>
        </p:pic>
        <p:sp>
          <p:nvSpPr>
            <p:cNvPr id="49" name="Rectángulo 48"/>
            <p:cNvSpPr/>
            <p:nvPr/>
          </p:nvSpPr>
          <p:spPr bwMode="auto">
            <a:xfrm>
              <a:off x="4989228" y="2455971"/>
              <a:ext cx="74260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68" name="Text Placeholder 10"/>
          <p:cNvSpPr>
            <a:spLocks noGrp="1"/>
          </p:cNvSpPr>
          <p:nvPr>
            <p:ph type="body" idx="1"/>
          </p:nvPr>
        </p:nvSpPr>
        <p:spPr bwMode="auto">
          <a:xfrm>
            <a:off x="429208" y="1427538"/>
            <a:ext cx="11341154" cy="461665"/>
          </a:xfrm>
        </p:spPr>
        <p:txBody>
          <a:bodyPr/>
          <a:lstStyle/>
          <a:p>
            <a:pPr algn="ctr">
              <a:defRPr/>
            </a:pPr>
            <a:r>
              <a:rPr lang="en-US" sz="2400">
                <a:solidFill>
                  <a:srgbClr val="03A289"/>
                </a:solidFill>
              </a:rPr>
              <a:t>ECCENTRICITY (e)</a:t>
            </a:r>
            <a:endParaRPr/>
          </a:p>
        </p:txBody>
      </p:sp>
      <p:pic>
        <p:nvPicPr>
          <p:cNvPr id="69" name="Picture 1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18804" y="2609841"/>
            <a:ext cx="4214357" cy="1999904"/>
          </a:xfrm>
          <a:prstGeom prst="rect">
            <a:avLst/>
          </a:prstGeom>
        </p:spPr>
      </p:pic>
      <p:sp>
        <p:nvSpPr>
          <p:cNvPr id="70" name="Freeform: Shape 14"/>
          <p:cNvSpPr/>
          <p:nvPr/>
        </p:nvSpPr>
        <p:spPr bwMode="auto">
          <a:xfrm>
            <a:off x="321713" y="2616172"/>
            <a:ext cx="252413" cy="411957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13"/>
          <p:cNvSpPr/>
          <p:nvPr/>
        </p:nvSpPr>
        <p:spPr bwMode="auto">
          <a:xfrm>
            <a:off x="1625060" y="2474699"/>
            <a:ext cx="3179805" cy="66045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Text Placeholder 10"/>
          <p:cNvSpPr txBox="1"/>
          <p:nvPr/>
        </p:nvSpPr>
        <p:spPr bwMode="auto">
          <a:xfrm>
            <a:off x="2391420" y="2765817"/>
            <a:ext cx="1701266" cy="461665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rgbClr val="03A289"/>
                </a:solidFill>
              </a:rPr>
              <a:t>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67369" y="2725774"/>
            <a:ext cx="4182351" cy="195331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29207" y="1933865"/>
            <a:ext cx="5443273" cy="4689770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VARIABLES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5" name="Freeform: Shape 14"/>
          <p:cNvSpPr/>
          <p:nvPr/>
        </p:nvSpPr>
        <p:spPr bwMode="auto">
          <a:xfrm>
            <a:off x="448832" y="2590633"/>
            <a:ext cx="252413" cy="411957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 bwMode="auto">
          <a:xfrm>
            <a:off x="429208" y="1427538"/>
            <a:ext cx="11341154" cy="461665"/>
          </a:xfrm>
        </p:spPr>
        <p:txBody>
          <a:bodyPr/>
          <a:lstStyle/>
          <a:p>
            <a:pPr algn="ctr">
              <a:defRPr/>
            </a:pPr>
            <a:r>
              <a:rPr lang="en-US" sz="2400">
                <a:solidFill>
                  <a:srgbClr val="3096FD"/>
                </a:solidFill>
              </a:rPr>
              <a:t>Spatial shift (</a:t>
            </a:r>
            <a:r>
              <a:rPr lang="el-GR" sz="2400">
                <a:solidFill>
                  <a:srgbClr val="3096FD"/>
                </a:solidFill>
              </a:rPr>
              <a:t>Δ</a:t>
            </a:r>
            <a:r>
              <a:rPr lang="en-US" sz="2400">
                <a:solidFill>
                  <a:srgbClr val="3096FD"/>
                </a:solidFill>
              </a:rPr>
              <a:t>S)</a:t>
            </a:r>
            <a:endParaRPr/>
          </a:p>
        </p:txBody>
      </p:sp>
      <p:sp>
        <p:nvSpPr>
          <p:cNvPr id="18" name="Rectangle 17"/>
          <p:cNvSpPr/>
          <p:nvPr/>
        </p:nvSpPr>
        <p:spPr bwMode="auto">
          <a:xfrm>
            <a:off x="1731112" y="2590633"/>
            <a:ext cx="3179805" cy="66045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 Placeholder 10"/>
          <p:cNvSpPr txBox="1"/>
          <p:nvPr/>
        </p:nvSpPr>
        <p:spPr bwMode="auto">
          <a:xfrm>
            <a:off x="2435011" y="2720418"/>
            <a:ext cx="1701266" cy="461665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l-GR" sz="2400">
                <a:solidFill>
                  <a:srgbClr val="3096FD"/>
                </a:solidFill>
              </a:rPr>
              <a:t>Δ</a:t>
            </a:r>
            <a:r>
              <a:rPr lang="en-US" sz="2400">
                <a:solidFill>
                  <a:srgbClr val="3096FD"/>
                </a:solidFill>
              </a:rPr>
              <a:t>S</a:t>
            </a:r>
            <a:endParaRPr/>
          </a:p>
        </p:txBody>
      </p:sp>
      <p:grpSp>
        <p:nvGrpSpPr>
          <p:cNvPr id="16" name="Grupo 15"/>
          <p:cNvGrpSpPr/>
          <p:nvPr/>
        </p:nvGrpSpPr>
        <p:grpSpPr bwMode="auto">
          <a:xfrm>
            <a:off x="5948604" y="2013857"/>
            <a:ext cx="5204217" cy="3141388"/>
            <a:chOff x="1791621" y="1905668"/>
            <a:chExt cx="4266831" cy="2737804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791621" y="1905668"/>
              <a:ext cx="3861479" cy="2335956"/>
            </a:xfrm>
            <a:prstGeom prst="rect">
              <a:avLst/>
            </a:prstGeom>
          </p:spPr>
        </p:pic>
        <p:pic>
          <p:nvPicPr>
            <p:cNvPr id="20" name="Picture 2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029975" y="3851297"/>
              <a:ext cx="189946" cy="184326"/>
            </a:xfrm>
            <a:prstGeom prst="rect">
              <a:avLst/>
            </a:prstGeom>
          </p:spPr>
        </p:pic>
        <p:pic>
          <p:nvPicPr>
            <p:cNvPr id="21" name="Picture 27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24758" y="1943746"/>
              <a:ext cx="153731" cy="201440"/>
            </a:xfrm>
            <a:prstGeom prst="rect">
              <a:avLst/>
            </a:prstGeom>
          </p:spPr>
        </p:pic>
        <p:pic>
          <p:nvPicPr>
            <p:cNvPr id="22" name="Picture 29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5220435" y="1943746"/>
              <a:ext cx="264336" cy="195973"/>
            </a:xfrm>
            <a:prstGeom prst="rect">
              <a:avLst/>
            </a:prstGeom>
          </p:spPr>
        </p:pic>
        <p:cxnSp>
          <p:nvCxnSpPr>
            <p:cNvPr id="23" name="Straight Arrow Connector 33"/>
            <p:cNvCxnSpPr>
              <a:cxnSpLocks/>
            </p:cNvCxnSpPr>
            <p:nvPr/>
          </p:nvCxnSpPr>
          <p:spPr bwMode="auto">
            <a:xfrm>
              <a:off x="2505975" y="4459410"/>
              <a:ext cx="304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4"/>
            <p:cNvSpPr txBox="1"/>
            <p:nvPr/>
          </p:nvSpPr>
          <p:spPr bwMode="auto">
            <a:xfrm>
              <a:off x="2242048" y="4228487"/>
              <a:ext cx="268826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defRPr/>
              </a:pPr>
              <a:r>
                <a:rPr lang="en-US">
                  <a:solidFill>
                    <a:srgbClr val="2C3986"/>
                  </a:solidFill>
                </a:rPr>
                <a:t>t</a:t>
              </a:r>
              <a:endParaRPr/>
            </a:p>
          </p:txBody>
        </p:sp>
        <p:sp>
          <p:nvSpPr>
            <p:cNvPr id="25" name="Rectangle 16"/>
            <p:cNvSpPr/>
            <p:nvPr/>
          </p:nvSpPr>
          <p:spPr bwMode="auto">
            <a:xfrm>
              <a:off x="5231951" y="1905668"/>
              <a:ext cx="408887" cy="22310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6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20435" y="1925451"/>
              <a:ext cx="264336" cy="212384"/>
            </a:xfrm>
            <a:prstGeom prst="rect">
              <a:avLst/>
            </a:prstGeom>
          </p:spPr>
        </p:pic>
        <p:sp>
          <p:nvSpPr>
            <p:cNvPr id="39" name="Rectángulo 38"/>
            <p:cNvSpPr/>
            <p:nvPr/>
          </p:nvSpPr>
          <p:spPr bwMode="auto">
            <a:xfrm>
              <a:off x="4385567" y="2274831"/>
              <a:ext cx="1669980" cy="1423132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C5C5C5"/>
                </a:clrFrom>
                <a:clrTo>
                  <a:srgbClr val="C5C5C5">
                    <a:alpha val="0"/>
                  </a:srgbClr>
                </a:clrTo>
              </a:clrChange>
            </a:blip>
            <a:stretch/>
          </p:blipFill>
          <p:spPr bwMode="auto">
            <a:xfrm>
              <a:off x="5057072" y="2335869"/>
              <a:ext cx="131025" cy="134302"/>
            </a:xfrm>
            <a:prstGeom prst="rect">
              <a:avLst/>
            </a:prstGeom>
          </p:spPr>
        </p:pic>
        <p:pic>
          <p:nvPicPr>
            <p:cNvPr id="41" name="Picture 22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16269" y="1936395"/>
              <a:ext cx="153731" cy="201440"/>
            </a:xfrm>
            <a:prstGeom prst="rect">
              <a:avLst/>
            </a:prstGeom>
          </p:spPr>
        </p:pic>
        <p:sp>
          <p:nvSpPr>
            <p:cNvPr id="42" name="Rectangle 2"/>
            <p:cNvSpPr/>
            <p:nvPr/>
          </p:nvSpPr>
          <p:spPr bwMode="auto">
            <a:xfrm>
              <a:off x="5223463" y="1982537"/>
              <a:ext cx="261938" cy="13888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3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11539" y="1914189"/>
              <a:ext cx="264336" cy="212384"/>
            </a:xfrm>
            <a:prstGeom prst="rect">
              <a:avLst/>
            </a:prstGeom>
          </p:spPr>
        </p:pic>
        <p:grpSp>
          <p:nvGrpSpPr>
            <p:cNvPr id="44" name="Grupo 43"/>
            <p:cNvGrpSpPr/>
            <p:nvPr/>
          </p:nvGrpSpPr>
          <p:grpSpPr bwMode="auto">
            <a:xfrm>
              <a:off x="4387605" y="2274831"/>
              <a:ext cx="1669980" cy="1423132"/>
              <a:chOff x="3871201" y="2884815"/>
              <a:chExt cx="1669980" cy="1423132"/>
            </a:xfrm>
          </p:grpSpPr>
          <p:sp>
            <p:nvSpPr>
              <p:cNvPr id="49" name="Rectángulo 48"/>
              <p:cNvSpPr/>
              <p:nvPr/>
            </p:nvSpPr>
            <p:spPr bwMode="auto">
              <a:xfrm>
                <a:off x="3871201" y="2884815"/>
                <a:ext cx="1669980" cy="1423132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3871201" y="2917288"/>
                <a:ext cx="1293481" cy="1390659"/>
              </a:xfrm>
              <a:prstGeom prst="rect">
                <a:avLst/>
              </a:prstGeom>
            </p:spPr>
          </p:pic>
        </p:grpSp>
        <p:sp>
          <p:nvSpPr>
            <p:cNvPr id="45" name="Rectángulo 44"/>
            <p:cNvSpPr/>
            <p:nvPr/>
          </p:nvSpPr>
          <p:spPr bwMode="auto">
            <a:xfrm>
              <a:off x="4642437" y="2279980"/>
              <a:ext cx="1416015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6" name="Rectángulo 45"/>
            <p:cNvSpPr/>
            <p:nvPr/>
          </p:nvSpPr>
          <p:spPr bwMode="auto">
            <a:xfrm>
              <a:off x="5429549" y="2337128"/>
              <a:ext cx="249499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613096" y="2307304"/>
              <a:ext cx="1031516" cy="174806"/>
            </a:xfrm>
            <a:prstGeom prst="rect">
              <a:avLst/>
            </a:prstGeom>
          </p:spPr>
        </p:pic>
        <p:sp>
          <p:nvSpPr>
            <p:cNvPr id="48" name="Rectángulo 47"/>
            <p:cNvSpPr/>
            <p:nvPr/>
          </p:nvSpPr>
          <p:spPr bwMode="auto">
            <a:xfrm>
              <a:off x="4989228" y="2455971"/>
              <a:ext cx="74260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52" name="Imagen 51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162106" y="4270287"/>
            <a:ext cx="144748" cy="163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29207" y="1933865"/>
            <a:ext cx="5443273" cy="4689770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VARIABLES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 bwMode="auto">
          <a:xfrm>
            <a:off x="429208" y="1427538"/>
            <a:ext cx="11341154" cy="461665"/>
          </a:xfrm>
        </p:spPr>
        <p:txBody>
          <a:bodyPr/>
          <a:lstStyle/>
          <a:p>
            <a:pPr algn="ctr">
              <a:defRPr/>
            </a:pPr>
            <a:r>
              <a:rPr lang="en-US" sz="2400">
                <a:solidFill>
                  <a:srgbClr val="3096FD"/>
                </a:solidFill>
              </a:rPr>
              <a:t>Spatial shift (</a:t>
            </a:r>
            <a:r>
              <a:rPr lang="el-GR" sz="2400">
                <a:solidFill>
                  <a:srgbClr val="3096FD"/>
                </a:solidFill>
              </a:rPr>
              <a:t>Δ</a:t>
            </a:r>
            <a:r>
              <a:rPr lang="en-US" sz="2400">
                <a:solidFill>
                  <a:srgbClr val="3096FD"/>
                </a:solidFill>
              </a:rPr>
              <a:t>S)</a:t>
            </a:r>
            <a:endParaRPr/>
          </a:p>
        </p:txBody>
      </p:sp>
      <p:sp>
        <p:nvSpPr>
          <p:cNvPr id="9" name="Rectangle 8"/>
          <p:cNvSpPr/>
          <p:nvPr/>
        </p:nvSpPr>
        <p:spPr bwMode="auto">
          <a:xfrm>
            <a:off x="2111897" y="4732499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Fusion Windows ±15°</a:t>
            </a:r>
            <a:endParaRPr/>
          </a:p>
        </p:txBody>
      </p:sp>
      <p:grpSp>
        <p:nvGrpSpPr>
          <p:cNvPr id="3" name="Grupo 2"/>
          <p:cNvGrpSpPr/>
          <p:nvPr/>
        </p:nvGrpSpPr>
        <p:grpSpPr bwMode="auto">
          <a:xfrm>
            <a:off x="5948604" y="2013857"/>
            <a:ext cx="5204217" cy="3141388"/>
            <a:chOff x="1791621" y="1905668"/>
            <a:chExt cx="4266831" cy="2737804"/>
          </a:xfrm>
        </p:grpSpPr>
        <p:pic>
          <p:nvPicPr>
            <p:cNvPr id="5" name="Pictur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791621" y="1905668"/>
              <a:ext cx="3861479" cy="2335956"/>
            </a:xfrm>
            <a:prstGeom prst="rect">
              <a:avLst/>
            </a:prstGeom>
          </p:spPr>
        </p:pic>
        <p:pic>
          <p:nvPicPr>
            <p:cNvPr id="7" name="Picture 2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029975" y="3851297"/>
              <a:ext cx="189946" cy="184326"/>
            </a:xfrm>
            <a:prstGeom prst="rect">
              <a:avLst/>
            </a:prstGeom>
          </p:spPr>
        </p:pic>
        <p:pic>
          <p:nvPicPr>
            <p:cNvPr id="8" name="Picture 27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824758" y="1943746"/>
              <a:ext cx="153731" cy="201440"/>
            </a:xfrm>
            <a:prstGeom prst="rect">
              <a:avLst/>
            </a:prstGeom>
          </p:spPr>
        </p:pic>
        <p:pic>
          <p:nvPicPr>
            <p:cNvPr id="13" name="Picture 29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220435" y="1943746"/>
              <a:ext cx="264336" cy="195973"/>
            </a:xfrm>
            <a:prstGeom prst="rect">
              <a:avLst/>
            </a:prstGeom>
          </p:spPr>
        </p:pic>
        <p:cxnSp>
          <p:nvCxnSpPr>
            <p:cNvPr id="17" name="Straight Arrow Connector 33"/>
            <p:cNvCxnSpPr>
              <a:cxnSpLocks/>
            </p:cNvCxnSpPr>
            <p:nvPr/>
          </p:nvCxnSpPr>
          <p:spPr bwMode="auto">
            <a:xfrm>
              <a:off x="2505975" y="4459410"/>
              <a:ext cx="304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34"/>
            <p:cNvSpPr txBox="1"/>
            <p:nvPr/>
          </p:nvSpPr>
          <p:spPr bwMode="auto">
            <a:xfrm>
              <a:off x="2242048" y="4228487"/>
              <a:ext cx="268826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defRPr/>
              </a:pPr>
              <a:r>
                <a:rPr lang="en-US">
                  <a:solidFill>
                    <a:srgbClr val="2C3986"/>
                  </a:solidFill>
                </a:rPr>
                <a:t>t</a:t>
              </a:r>
              <a:endParaRPr/>
            </a:p>
          </p:txBody>
        </p:sp>
        <p:sp>
          <p:nvSpPr>
            <p:cNvPr id="19" name="Rectangle 16"/>
            <p:cNvSpPr/>
            <p:nvPr/>
          </p:nvSpPr>
          <p:spPr bwMode="auto">
            <a:xfrm>
              <a:off x="5231951" y="1905668"/>
              <a:ext cx="408887" cy="22310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20435" y="1925451"/>
              <a:ext cx="264336" cy="212384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 bwMode="auto">
            <a:xfrm>
              <a:off x="4385567" y="2274831"/>
              <a:ext cx="1669980" cy="1423132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C5C5C5"/>
                </a:clrFrom>
                <a:clrTo>
                  <a:srgbClr val="C5C5C5">
                    <a:alpha val="0"/>
                  </a:srgbClr>
                </a:clrTo>
              </a:clrChange>
            </a:blip>
            <a:stretch/>
          </p:blipFill>
          <p:spPr bwMode="auto">
            <a:xfrm>
              <a:off x="5057072" y="2335869"/>
              <a:ext cx="131025" cy="134302"/>
            </a:xfrm>
            <a:prstGeom prst="rect">
              <a:avLst/>
            </a:prstGeom>
          </p:spPr>
        </p:pic>
        <p:pic>
          <p:nvPicPr>
            <p:cNvPr id="25" name="Picture 2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816269" y="1936395"/>
              <a:ext cx="153731" cy="201440"/>
            </a:xfrm>
            <a:prstGeom prst="rect">
              <a:avLst/>
            </a:prstGeom>
          </p:spPr>
        </p:pic>
        <p:sp>
          <p:nvSpPr>
            <p:cNvPr id="26" name="Rectangle 2"/>
            <p:cNvSpPr/>
            <p:nvPr/>
          </p:nvSpPr>
          <p:spPr bwMode="auto">
            <a:xfrm>
              <a:off x="5223463" y="1982537"/>
              <a:ext cx="261938" cy="13888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7" name="Pictur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11539" y="1914189"/>
              <a:ext cx="264336" cy="212384"/>
            </a:xfrm>
            <a:prstGeom prst="rect">
              <a:avLst/>
            </a:prstGeom>
          </p:spPr>
        </p:pic>
        <p:grpSp>
          <p:nvGrpSpPr>
            <p:cNvPr id="28" name="Grupo 27"/>
            <p:cNvGrpSpPr/>
            <p:nvPr/>
          </p:nvGrpSpPr>
          <p:grpSpPr bwMode="auto">
            <a:xfrm>
              <a:off x="4387605" y="2274831"/>
              <a:ext cx="1669980" cy="1423132"/>
              <a:chOff x="3871201" y="2884815"/>
              <a:chExt cx="1669980" cy="1423132"/>
            </a:xfrm>
          </p:grpSpPr>
          <p:sp>
            <p:nvSpPr>
              <p:cNvPr id="51" name="Rectángulo 50"/>
              <p:cNvSpPr/>
              <p:nvPr/>
            </p:nvSpPr>
            <p:spPr bwMode="auto">
              <a:xfrm>
                <a:off x="3871201" y="2884815"/>
                <a:ext cx="1669980" cy="1423132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52" name="Imagen 51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3871201" y="2917288"/>
                <a:ext cx="1293481" cy="1390659"/>
              </a:xfrm>
              <a:prstGeom prst="rect">
                <a:avLst/>
              </a:prstGeom>
            </p:spPr>
          </p:pic>
        </p:grpSp>
        <p:sp>
          <p:nvSpPr>
            <p:cNvPr id="47" name="Rectángulo 46"/>
            <p:cNvSpPr/>
            <p:nvPr/>
          </p:nvSpPr>
          <p:spPr bwMode="auto">
            <a:xfrm>
              <a:off x="4642437" y="2279980"/>
              <a:ext cx="1416015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8" name="Rectángulo 47"/>
            <p:cNvSpPr/>
            <p:nvPr/>
          </p:nvSpPr>
          <p:spPr bwMode="auto">
            <a:xfrm>
              <a:off x="5429549" y="2337128"/>
              <a:ext cx="249499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613096" y="2307304"/>
              <a:ext cx="1031516" cy="174806"/>
            </a:xfrm>
            <a:prstGeom prst="rect">
              <a:avLst/>
            </a:prstGeom>
          </p:spPr>
        </p:pic>
        <p:sp>
          <p:nvSpPr>
            <p:cNvPr id="50" name="Rectángulo 49"/>
            <p:cNvSpPr/>
            <p:nvPr/>
          </p:nvSpPr>
          <p:spPr bwMode="auto">
            <a:xfrm>
              <a:off x="4989228" y="2455971"/>
              <a:ext cx="74260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53" name="Picture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67369" y="2725774"/>
            <a:ext cx="4182351" cy="1953311"/>
          </a:xfrm>
          <a:prstGeom prst="rect">
            <a:avLst/>
          </a:prstGeom>
        </p:spPr>
      </p:pic>
      <p:sp>
        <p:nvSpPr>
          <p:cNvPr id="54" name="Freeform: Shape 14"/>
          <p:cNvSpPr/>
          <p:nvPr/>
        </p:nvSpPr>
        <p:spPr bwMode="auto">
          <a:xfrm>
            <a:off x="448832" y="2590633"/>
            <a:ext cx="252413" cy="411957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Rectangle 17"/>
          <p:cNvSpPr/>
          <p:nvPr/>
        </p:nvSpPr>
        <p:spPr bwMode="auto">
          <a:xfrm>
            <a:off x="1731112" y="2590633"/>
            <a:ext cx="3179805" cy="66045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Text Placeholder 10"/>
          <p:cNvSpPr txBox="1"/>
          <p:nvPr/>
        </p:nvSpPr>
        <p:spPr bwMode="auto">
          <a:xfrm>
            <a:off x="2435011" y="2720418"/>
            <a:ext cx="1701266" cy="461665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l-GR" sz="2400">
                <a:solidFill>
                  <a:srgbClr val="3096FD"/>
                </a:solidFill>
              </a:rPr>
              <a:t>Δ</a:t>
            </a:r>
            <a:r>
              <a:rPr lang="en-US" sz="2400">
                <a:solidFill>
                  <a:srgbClr val="3096FD"/>
                </a:solidFill>
              </a:rPr>
              <a:t>S</a:t>
            </a:r>
            <a:endParaRPr/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162106" y="4270287"/>
            <a:ext cx="144748" cy="163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 bwMode="auto">
          <a:xfrm>
            <a:off x="4368536" y="4283425"/>
            <a:ext cx="3113882" cy="1653701"/>
            <a:chOff x="1324004" y="2700587"/>
            <a:chExt cx="3982214" cy="199498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324004" y="2835729"/>
              <a:ext cx="3982214" cy="185984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 bwMode="auto">
            <a:xfrm>
              <a:off x="1787610" y="2700587"/>
              <a:ext cx="3179805" cy="660451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29207" y="1933865"/>
            <a:ext cx="5443273" cy="4689770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VARIABLES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5" name="Freeform: Shape 14"/>
          <p:cNvSpPr/>
          <p:nvPr/>
        </p:nvSpPr>
        <p:spPr bwMode="auto">
          <a:xfrm>
            <a:off x="505331" y="2700587"/>
            <a:ext cx="252413" cy="411957"/>
          </a:xfrm>
          <a:custGeom>
            <a:avLst/>
            <a:gdLst>
              <a:gd name="connsiteX0" fmla="*/ 252413 w 252413"/>
              <a:gd name="connsiteY0" fmla="*/ 0 h 411957"/>
              <a:gd name="connsiteX1" fmla="*/ 235744 w 252413"/>
              <a:gd name="connsiteY1" fmla="*/ 2382 h 411957"/>
              <a:gd name="connsiteX2" fmla="*/ 228600 w 252413"/>
              <a:gd name="connsiteY2" fmla="*/ 7144 h 411957"/>
              <a:gd name="connsiteX3" fmla="*/ 214313 w 252413"/>
              <a:gd name="connsiteY3" fmla="*/ 9525 h 411957"/>
              <a:gd name="connsiteX4" fmla="*/ 202407 w 252413"/>
              <a:gd name="connsiteY4" fmla="*/ 14288 h 411957"/>
              <a:gd name="connsiteX5" fmla="*/ 185738 w 252413"/>
              <a:gd name="connsiteY5" fmla="*/ 21432 h 411957"/>
              <a:gd name="connsiteX6" fmla="*/ 173832 w 252413"/>
              <a:gd name="connsiteY6" fmla="*/ 28575 h 411957"/>
              <a:gd name="connsiteX7" fmla="*/ 166688 w 252413"/>
              <a:gd name="connsiteY7" fmla="*/ 33338 h 411957"/>
              <a:gd name="connsiteX8" fmla="*/ 152400 w 252413"/>
              <a:gd name="connsiteY8" fmla="*/ 38100 h 411957"/>
              <a:gd name="connsiteX9" fmla="*/ 130969 w 252413"/>
              <a:gd name="connsiteY9" fmla="*/ 57150 h 411957"/>
              <a:gd name="connsiteX10" fmla="*/ 128588 w 252413"/>
              <a:gd name="connsiteY10" fmla="*/ 64294 h 411957"/>
              <a:gd name="connsiteX11" fmla="*/ 123825 w 252413"/>
              <a:gd name="connsiteY11" fmla="*/ 71438 h 411957"/>
              <a:gd name="connsiteX12" fmla="*/ 119063 w 252413"/>
              <a:gd name="connsiteY12" fmla="*/ 85725 h 411957"/>
              <a:gd name="connsiteX13" fmla="*/ 121444 w 252413"/>
              <a:gd name="connsiteY13" fmla="*/ 107157 h 411957"/>
              <a:gd name="connsiteX14" fmla="*/ 128588 w 252413"/>
              <a:gd name="connsiteY14" fmla="*/ 121444 h 411957"/>
              <a:gd name="connsiteX15" fmla="*/ 135732 w 252413"/>
              <a:gd name="connsiteY15" fmla="*/ 128588 h 411957"/>
              <a:gd name="connsiteX16" fmla="*/ 140494 w 252413"/>
              <a:gd name="connsiteY16" fmla="*/ 135732 h 411957"/>
              <a:gd name="connsiteX17" fmla="*/ 154782 w 252413"/>
              <a:gd name="connsiteY17" fmla="*/ 150019 h 411957"/>
              <a:gd name="connsiteX18" fmla="*/ 161925 w 252413"/>
              <a:gd name="connsiteY18" fmla="*/ 157163 h 411957"/>
              <a:gd name="connsiteX19" fmla="*/ 166688 w 252413"/>
              <a:gd name="connsiteY19" fmla="*/ 166688 h 411957"/>
              <a:gd name="connsiteX20" fmla="*/ 173832 w 252413"/>
              <a:gd name="connsiteY20" fmla="*/ 183357 h 411957"/>
              <a:gd name="connsiteX21" fmla="*/ 171450 w 252413"/>
              <a:gd name="connsiteY21" fmla="*/ 204788 h 411957"/>
              <a:gd name="connsiteX22" fmla="*/ 166688 w 252413"/>
              <a:gd name="connsiteY22" fmla="*/ 214313 h 411957"/>
              <a:gd name="connsiteX23" fmla="*/ 154782 w 252413"/>
              <a:gd name="connsiteY23" fmla="*/ 228600 h 411957"/>
              <a:gd name="connsiteX24" fmla="*/ 147638 w 252413"/>
              <a:gd name="connsiteY24" fmla="*/ 233363 h 411957"/>
              <a:gd name="connsiteX25" fmla="*/ 123825 w 252413"/>
              <a:gd name="connsiteY25" fmla="*/ 250032 h 411957"/>
              <a:gd name="connsiteX26" fmla="*/ 102394 w 252413"/>
              <a:gd name="connsiteY26" fmla="*/ 261938 h 411957"/>
              <a:gd name="connsiteX27" fmla="*/ 85725 w 252413"/>
              <a:gd name="connsiteY27" fmla="*/ 278607 h 411957"/>
              <a:gd name="connsiteX28" fmla="*/ 78582 w 252413"/>
              <a:gd name="connsiteY28" fmla="*/ 283369 h 411957"/>
              <a:gd name="connsiteX29" fmla="*/ 66675 w 252413"/>
              <a:gd name="connsiteY29" fmla="*/ 300038 h 411957"/>
              <a:gd name="connsiteX30" fmla="*/ 59532 w 252413"/>
              <a:gd name="connsiteY30" fmla="*/ 307182 h 411957"/>
              <a:gd name="connsiteX31" fmla="*/ 50007 w 252413"/>
              <a:gd name="connsiteY31" fmla="*/ 326232 h 411957"/>
              <a:gd name="connsiteX32" fmla="*/ 38100 w 252413"/>
              <a:gd name="connsiteY32" fmla="*/ 342900 h 411957"/>
              <a:gd name="connsiteX33" fmla="*/ 35719 w 252413"/>
              <a:gd name="connsiteY33" fmla="*/ 350044 h 411957"/>
              <a:gd name="connsiteX34" fmla="*/ 26194 w 252413"/>
              <a:gd name="connsiteY34" fmla="*/ 364332 h 411957"/>
              <a:gd name="connsiteX35" fmla="*/ 19050 w 252413"/>
              <a:gd name="connsiteY35" fmla="*/ 381000 h 411957"/>
              <a:gd name="connsiteX36" fmla="*/ 16669 w 252413"/>
              <a:gd name="connsiteY36" fmla="*/ 388144 h 411957"/>
              <a:gd name="connsiteX37" fmla="*/ 11907 w 252413"/>
              <a:gd name="connsiteY37" fmla="*/ 395288 h 411957"/>
              <a:gd name="connsiteX38" fmla="*/ 4763 w 252413"/>
              <a:gd name="connsiteY38" fmla="*/ 409575 h 411957"/>
              <a:gd name="connsiteX39" fmla="*/ 0 w 252413"/>
              <a:gd name="connsiteY39" fmla="*/ 411957 h 41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2413" h="411957" fill="norm" stroke="1" extrusionOk="0">
                <a:moveTo>
                  <a:pt x="252413" y="0"/>
                </a:moveTo>
                <a:cubicBezTo>
                  <a:pt x="246857" y="794"/>
                  <a:pt x="241120" y="769"/>
                  <a:pt x="235744" y="2382"/>
                </a:cubicBezTo>
                <a:cubicBezTo>
                  <a:pt x="233003" y="3204"/>
                  <a:pt x="231315" y="6239"/>
                  <a:pt x="228600" y="7144"/>
                </a:cubicBezTo>
                <a:cubicBezTo>
                  <a:pt x="224020" y="8671"/>
                  <a:pt x="219075" y="8731"/>
                  <a:pt x="214313" y="9525"/>
                </a:cubicBezTo>
                <a:cubicBezTo>
                  <a:pt x="210344" y="11113"/>
                  <a:pt x="206409" y="12787"/>
                  <a:pt x="202407" y="14288"/>
                </a:cubicBezTo>
                <a:cubicBezTo>
                  <a:pt x="192024" y="18182"/>
                  <a:pt x="197326" y="14994"/>
                  <a:pt x="185738" y="21432"/>
                </a:cubicBezTo>
                <a:cubicBezTo>
                  <a:pt x="181692" y="23680"/>
                  <a:pt x="177757" y="26122"/>
                  <a:pt x="173832" y="28575"/>
                </a:cubicBezTo>
                <a:cubicBezTo>
                  <a:pt x="171405" y="30092"/>
                  <a:pt x="169303" y="32176"/>
                  <a:pt x="166688" y="33338"/>
                </a:cubicBezTo>
                <a:cubicBezTo>
                  <a:pt x="162100" y="35377"/>
                  <a:pt x="157163" y="36513"/>
                  <a:pt x="152400" y="38100"/>
                </a:cubicBezTo>
                <a:cubicBezTo>
                  <a:pt x="146888" y="42510"/>
                  <a:pt x="135341" y="51029"/>
                  <a:pt x="130969" y="57150"/>
                </a:cubicBezTo>
                <a:cubicBezTo>
                  <a:pt x="129510" y="59193"/>
                  <a:pt x="129711" y="62049"/>
                  <a:pt x="128588" y="64294"/>
                </a:cubicBezTo>
                <a:cubicBezTo>
                  <a:pt x="127308" y="66854"/>
                  <a:pt x="125413" y="69057"/>
                  <a:pt x="123825" y="71438"/>
                </a:cubicBezTo>
                <a:cubicBezTo>
                  <a:pt x="122238" y="76200"/>
                  <a:pt x="118509" y="80736"/>
                  <a:pt x="119063" y="85725"/>
                </a:cubicBezTo>
                <a:cubicBezTo>
                  <a:pt x="119857" y="92869"/>
                  <a:pt x="120262" y="100067"/>
                  <a:pt x="121444" y="107157"/>
                </a:cubicBezTo>
                <a:cubicBezTo>
                  <a:pt x="122339" y="112527"/>
                  <a:pt x="125160" y="117330"/>
                  <a:pt x="128588" y="121444"/>
                </a:cubicBezTo>
                <a:cubicBezTo>
                  <a:pt x="130744" y="124031"/>
                  <a:pt x="133576" y="126001"/>
                  <a:pt x="135732" y="128588"/>
                </a:cubicBezTo>
                <a:cubicBezTo>
                  <a:pt x="137564" y="130787"/>
                  <a:pt x="138593" y="133593"/>
                  <a:pt x="140494" y="135732"/>
                </a:cubicBezTo>
                <a:cubicBezTo>
                  <a:pt x="144969" y="140766"/>
                  <a:pt x="150019" y="145256"/>
                  <a:pt x="154782" y="150019"/>
                </a:cubicBezTo>
                <a:cubicBezTo>
                  <a:pt x="157163" y="152400"/>
                  <a:pt x="160419" y="154151"/>
                  <a:pt x="161925" y="157163"/>
                </a:cubicBezTo>
                <a:cubicBezTo>
                  <a:pt x="163513" y="160338"/>
                  <a:pt x="165290" y="163425"/>
                  <a:pt x="166688" y="166688"/>
                </a:cubicBezTo>
                <a:cubicBezTo>
                  <a:pt x="177200" y="191215"/>
                  <a:pt x="158035" y="151767"/>
                  <a:pt x="173832" y="183357"/>
                </a:cubicBezTo>
                <a:cubicBezTo>
                  <a:pt x="173038" y="190501"/>
                  <a:pt x="173066" y="197784"/>
                  <a:pt x="171450" y="204788"/>
                </a:cubicBezTo>
                <a:cubicBezTo>
                  <a:pt x="170652" y="208247"/>
                  <a:pt x="168449" y="211231"/>
                  <a:pt x="166688" y="214313"/>
                </a:cubicBezTo>
                <a:cubicBezTo>
                  <a:pt x="163283" y="220272"/>
                  <a:pt x="160154" y="224124"/>
                  <a:pt x="154782" y="228600"/>
                </a:cubicBezTo>
                <a:cubicBezTo>
                  <a:pt x="152583" y="230432"/>
                  <a:pt x="149967" y="231699"/>
                  <a:pt x="147638" y="233363"/>
                </a:cubicBezTo>
                <a:cubicBezTo>
                  <a:pt x="140669" y="238341"/>
                  <a:pt x="131125" y="246382"/>
                  <a:pt x="123825" y="250032"/>
                </a:cubicBezTo>
                <a:cubicBezTo>
                  <a:pt x="118184" y="252852"/>
                  <a:pt x="106882" y="258198"/>
                  <a:pt x="102394" y="261938"/>
                </a:cubicBezTo>
                <a:cubicBezTo>
                  <a:pt x="96357" y="266969"/>
                  <a:pt x="92263" y="274248"/>
                  <a:pt x="85725" y="278607"/>
                </a:cubicBezTo>
                <a:cubicBezTo>
                  <a:pt x="83344" y="280194"/>
                  <a:pt x="80605" y="281346"/>
                  <a:pt x="78582" y="283369"/>
                </a:cubicBezTo>
                <a:cubicBezTo>
                  <a:pt x="70009" y="291942"/>
                  <a:pt x="73432" y="291930"/>
                  <a:pt x="66675" y="300038"/>
                </a:cubicBezTo>
                <a:cubicBezTo>
                  <a:pt x="64519" y="302625"/>
                  <a:pt x="61340" y="304341"/>
                  <a:pt x="59532" y="307182"/>
                </a:cubicBezTo>
                <a:cubicBezTo>
                  <a:pt x="55721" y="313172"/>
                  <a:pt x="54267" y="320552"/>
                  <a:pt x="50007" y="326232"/>
                </a:cubicBezTo>
                <a:cubicBezTo>
                  <a:pt x="41146" y="338046"/>
                  <a:pt x="45065" y="332455"/>
                  <a:pt x="38100" y="342900"/>
                </a:cubicBezTo>
                <a:cubicBezTo>
                  <a:pt x="37306" y="345281"/>
                  <a:pt x="36938" y="347850"/>
                  <a:pt x="35719" y="350044"/>
                </a:cubicBezTo>
                <a:cubicBezTo>
                  <a:pt x="32939" y="355048"/>
                  <a:pt x="26194" y="364332"/>
                  <a:pt x="26194" y="364332"/>
                </a:cubicBezTo>
                <a:cubicBezTo>
                  <a:pt x="20609" y="381087"/>
                  <a:pt x="27879" y="360398"/>
                  <a:pt x="19050" y="381000"/>
                </a:cubicBezTo>
                <a:cubicBezTo>
                  <a:pt x="18061" y="383307"/>
                  <a:pt x="17791" y="385899"/>
                  <a:pt x="16669" y="388144"/>
                </a:cubicBezTo>
                <a:cubicBezTo>
                  <a:pt x="15389" y="390704"/>
                  <a:pt x="13187" y="392728"/>
                  <a:pt x="11907" y="395288"/>
                </a:cubicBezTo>
                <a:cubicBezTo>
                  <a:pt x="8035" y="403032"/>
                  <a:pt x="11584" y="402754"/>
                  <a:pt x="4763" y="409575"/>
                </a:cubicBezTo>
                <a:cubicBezTo>
                  <a:pt x="3508" y="410830"/>
                  <a:pt x="1588" y="411163"/>
                  <a:pt x="0" y="411957"/>
                </a:cubicBezTo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1831" y="2804488"/>
            <a:ext cx="3113882" cy="14776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31537" y="1316396"/>
            <a:ext cx="3168732" cy="15901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238500" y="2864400"/>
            <a:ext cx="1851660" cy="381720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 bwMode="auto">
          <a:xfrm>
            <a:off x="1028700" y="1238027"/>
            <a:ext cx="2339340" cy="381720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idx="1"/>
          </p:nvPr>
        </p:nvSpPr>
        <p:spPr bwMode="auto">
          <a:xfrm>
            <a:off x="-1506247" y="2900456"/>
            <a:ext cx="11341154" cy="369332"/>
          </a:xfrm>
        </p:spPr>
        <p:txBody>
          <a:bodyPr/>
          <a:lstStyle/>
          <a:p>
            <a:pPr algn="ctr">
              <a:defRPr/>
            </a:pPr>
            <a:r>
              <a:rPr lang="en-US">
                <a:solidFill>
                  <a:srgbClr val="03A289"/>
                </a:solidFill>
              </a:rPr>
              <a:t>ECCENTRICITY (e)</a:t>
            </a:r>
            <a:endParaRPr/>
          </a:p>
        </p:txBody>
      </p:sp>
      <p:sp>
        <p:nvSpPr>
          <p:cNvPr id="25" name="Text Placeholder 10"/>
          <p:cNvSpPr txBox="1"/>
          <p:nvPr/>
        </p:nvSpPr>
        <p:spPr bwMode="auto">
          <a:xfrm>
            <a:off x="-3454675" y="1166070"/>
            <a:ext cx="11341155" cy="369332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/>
              <a:t>TEMPORAL SHIFT (</a:t>
            </a:r>
            <a:r>
              <a:rPr lang="el-GR"/>
              <a:t>Δ</a:t>
            </a:r>
            <a:r>
              <a:rPr lang="en-US"/>
              <a:t>T)</a:t>
            </a:r>
            <a:endParaRPr/>
          </a:p>
        </p:txBody>
      </p:sp>
      <p:sp>
        <p:nvSpPr>
          <p:cNvPr id="24" name="Text Placeholder 10"/>
          <p:cNvSpPr txBox="1"/>
          <p:nvPr/>
        </p:nvSpPr>
        <p:spPr bwMode="auto">
          <a:xfrm>
            <a:off x="421638" y="4304955"/>
            <a:ext cx="11341154" cy="369332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>
                <a:solidFill>
                  <a:srgbClr val="3096FD"/>
                </a:solidFill>
              </a:rPr>
              <a:t>Spatial shift (</a:t>
            </a:r>
            <a:r>
              <a:rPr lang="el-GR">
                <a:solidFill>
                  <a:srgbClr val="3096FD"/>
                </a:solidFill>
              </a:rPr>
              <a:t>Δ</a:t>
            </a:r>
            <a:r>
              <a:rPr lang="en-US">
                <a:solidFill>
                  <a:srgbClr val="3096FD"/>
                </a:solidFill>
              </a:rPr>
              <a:t>S)</a:t>
            </a:r>
            <a:endParaRPr/>
          </a:p>
        </p:txBody>
      </p:sp>
      <p:grpSp>
        <p:nvGrpSpPr>
          <p:cNvPr id="5" name="Grupo 4"/>
          <p:cNvGrpSpPr/>
          <p:nvPr/>
        </p:nvGrpSpPr>
        <p:grpSpPr bwMode="auto">
          <a:xfrm>
            <a:off x="6916802" y="1314069"/>
            <a:ext cx="4371501" cy="2773035"/>
            <a:chOff x="1791621" y="1905668"/>
            <a:chExt cx="4266831" cy="2737804"/>
          </a:xfrm>
        </p:grpSpPr>
        <p:pic>
          <p:nvPicPr>
            <p:cNvPr id="7" name="Picture 1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791621" y="1905668"/>
              <a:ext cx="3861479" cy="2335956"/>
            </a:xfrm>
            <a:prstGeom prst="rect">
              <a:avLst/>
            </a:prstGeom>
          </p:spPr>
        </p:pic>
        <p:pic>
          <p:nvPicPr>
            <p:cNvPr id="8" name="Picture 22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4029975" y="3851297"/>
              <a:ext cx="189946" cy="184326"/>
            </a:xfrm>
            <a:prstGeom prst="rect">
              <a:avLst/>
            </a:prstGeom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4824758" y="1943746"/>
              <a:ext cx="153731" cy="201440"/>
            </a:xfrm>
            <a:prstGeom prst="rect">
              <a:avLst/>
            </a:prstGeom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5220435" y="1943746"/>
              <a:ext cx="264336" cy="195973"/>
            </a:xfrm>
            <a:prstGeom prst="rect">
              <a:avLst/>
            </a:prstGeom>
          </p:spPr>
        </p:pic>
        <p:cxnSp>
          <p:nvCxnSpPr>
            <p:cNvPr id="11" name="Straight Arrow Connector 33"/>
            <p:cNvCxnSpPr>
              <a:cxnSpLocks/>
            </p:cNvCxnSpPr>
            <p:nvPr/>
          </p:nvCxnSpPr>
          <p:spPr bwMode="auto">
            <a:xfrm>
              <a:off x="2505975" y="4459410"/>
              <a:ext cx="304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4"/>
            <p:cNvSpPr txBox="1"/>
            <p:nvPr/>
          </p:nvSpPr>
          <p:spPr bwMode="auto">
            <a:xfrm>
              <a:off x="2242048" y="4228487"/>
              <a:ext cx="268826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l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  <a:defRPr/>
              </a:pPr>
              <a:r>
                <a:rPr lang="en-US">
                  <a:solidFill>
                    <a:srgbClr val="2C3986"/>
                  </a:solidFill>
                </a:rPr>
                <a:t>t</a:t>
              </a:r>
              <a:endParaRPr/>
            </a:p>
          </p:txBody>
        </p:sp>
        <p:sp>
          <p:nvSpPr>
            <p:cNvPr id="16" name="Rectangle 16"/>
            <p:cNvSpPr/>
            <p:nvPr/>
          </p:nvSpPr>
          <p:spPr bwMode="auto">
            <a:xfrm>
              <a:off x="5231951" y="1905668"/>
              <a:ext cx="408887" cy="22310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7" name="Picture 2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20435" y="1925451"/>
              <a:ext cx="264336" cy="212384"/>
            </a:xfrm>
            <a:prstGeom prst="rect">
              <a:avLst/>
            </a:prstGeom>
          </p:spPr>
        </p:pic>
        <p:sp>
          <p:nvSpPr>
            <p:cNvPr id="18" name="Rectángulo 17"/>
            <p:cNvSpPr/>
            <p:nvPr/>
          </p:nvSpPr>
          <p:spPr bwMode="auto">
            <a:xfrm>
              <a:off x="4385567" y="2274831"/>
              <a:ext cx="1669980" cy="1423132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C5C5C5"/>
                </a:clrFrom>
                <a:clrTo>
                  <a:srgbClr val="C5C5C5">
                    <a:alpha val="0"/>
                  </a:srgbClr>
                </a:clrTo>
              </a:clrChange>
            </a:blip>
            <a:stretch/>
          </p:blipFill>
          <p:spPr bwMode="auto">
            <a:xfrm>
              <a:off x="5057072" y="2335869"/>
              <a:ext cx="131025" cy="134302"/>
            </a:xfrm>
            <a:prstGeom prst="rect">
              <a:avLst/>
            </a:prstGeom>
          </p:spPr>
        </p:pic>
        <p:pic>
          <p:nvPicPr>
            <p:cNvPr id="21" name="Picture 22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4816269" y="1936395"/>
              <a:ext cx="153731" cy="201440"/>
            </a:xfrm>
            <a:prstGeom prst="rect">
              <a:avLst/>
            </a:prstGeom>
          </p:spPr>
        </p:pic>
        <p:sp>
          <p:nvSpPr>
            <p:cNvPr id="23" name="Rectangle 2"/>
            <p:cNvSpPr/>
            <p:nvPr/>
          </p:nvSpPr>
          <p:spPr bwMode="auto">
            <a:xfrm>
              <a:off x="5223463" y="1982537"/>
              <a:ext cx="261938" cy="138887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6" name="Picture 2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/>
          </p:blipFill>
          <p:spPr bwMode="auto">
            <a:xfrm>
              <a:off x="5211539" y="1914189"/>
              <a:ext cx="264336" cy="212384"/>
            </a:xfrm>
            <a:prstGeom prst="rect">
              <a:avLst/>
            </a:prstGeom>
          </p:spPr>
        </p:pic>
        <p:grpSp>
          <p:nvGrpSpPr>
            <p:cNvPr id="30" name="Grupo 29"/>
            <p:cNvGrpSpPr/>
            <p:nvPr/>
          </p:nvGrpSpPr>
          <p:grpSpPr bwMode="auto">
            <a:xfrm>
              <a:off x="4387605" y="2274831"/>
              <a:ext cx="1669980" cy="1423132"/>
              <a:chOff x="3871201" y="2884815"/>
              <a:chExt cx="1669980" cy="1423132"/>
            </a:xfrm>
          </p:grpSpPr>
          <p:sp>
            <p:nvSpPr>
              <p:cNvPr id="45" name="Rectángulo 44"/>
              <p:cNvSpPr/>
              <p:nvPr/>
            </p:nvSpPr>
            <p:spPr bwMode="auto">
              <a:xfrm>
                <a:off x="3871201" y="2884815"/>
                <a:ext cx="1669980" cy="1423132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46" name="Imagen 45"/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3871201" y="2917288"/>
                <a:ext cx="1293481" cy="1390659"/>
              </a:xfrm>
              <a:prstGeom prst="rect">
                <a:avLst/>
              </a:prstGeom>
            </p:spPr>
          </p:pic>
        </p:grpSp>
        <p:sp>
          <p:nvSpPr>
            <p:cNvPr id="31" name="Rectángulo 30"/>
            <p:cNvSpPr/>
            <p:nvPr/>
          </p:nvSpPr>
          <p:spPr bwMode="auto">
            <a:xfrm>
              <a:off x="4642437" y="2279980"/>
              <a:ext cx="1416015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2" name="Rectángulo 41"/>
            <p:cNvSpPr/>
            <p:nvPr/>
          </p:nvSpPr>
          <p:spPr bwMode="auto">
            <a:xfrm>
              <a:off x="5429549" y="2337128"/>
              <a:ext cx="249499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613096" y="2307304"/>
              <a:ext cx="1031516" cy="174806"/>
            </a:xfrm>
            <a:prstGeom prst="rect">
              <a:avLst/>
            </a:prstGeom>
          </p:spPr>
        </p:pic>
        <p:sp>
          <p:nvSpPr>
            <p:cNvPr id="44" name="Rectángulo 43"/>
            <p:cNvSpPr/>
            <p:nvPr/>
          </p:nvSpPr>
          <p:spPr bwMode="auto">
            <a:xfrm>
              <a:off x="4989228" y="2455971"/>
              <a:ext cx="74260" cy="184327"/>
            </a:xfrm>
            <a:prstGeom prst="rect">
              <a:avLst/>
            </a:prstGeom>
            <a:solidFill>
              <a:srgbClr val="F9F9F9"/>
            </a:solidFill>
            <a:ln>
              <a:solidFill>
                <a:srgbClr val="F9F9F9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33" name="Imagen 32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</a:blip>
          <a:stretch/>
        </p:blipFill>
        <p:spPr bwMode="auto">
          <a:xfrm>
            <a:off x="7422719" y="5625291"/>
            <a:ext cx="119397" cy="102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125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PROBLEM MOTIVATION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715266" y="1142251"/>
            <a:ext cx="4046416" cy="4782299"/>
          </a:xfrm>
          <a:prstGeom prst="rect">
            <a:avLst/>
          </a:prstGeom>
        </p:spPr>
      </p:pic>
      <p:pic>
        <p:nvPicPr>
          <p:cNvPr id="9" name="Picture 2" descr="Free eye see viewing vector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6367849" y="2889096"/>
            <a:ext cx="434960" cy="2242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159:morph option="byObject"/>
      </p:transition>
    </mc:Choice>
    <mc:Fallback>
      <p:transition spd="med" advClick="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RESULTS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50" advClick="1">
        <p:cover dir="l"/>
      </p:transition>
    </mc:Choice>
    <mc:Fallback>
      <p:transition spd="med" advClick="1">
        <p:cover dir="l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00675" y="1242976"/>
            <a:ext cx="4590649" cy="43720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RESULTS</a:t>
            </a:r>
            <a:endParaRPr/>
          </a:p>
        </p:txBody>
      </p:sp>
      <p:sp>
        <p:nvSpPr>
          <p:cNvPr id="17" name="Rectangle 16"/>
          <p:cNvSpPr/>
          <p:nvPr/>
        </p:nvSpPr>
        <p:spPr bwMode="auto">
          <a:xfrm>
            <a:off x="9000560" y="2379464"/>
            <a:ext cx="1950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Visual target only</a:t>
            </a:r>
            <a:endParaRPr/>
          </a:p>
        </p:txBody>
      </p:sp>
      <p:sp>
        <p:nvSpPr>
          <p:cNvPr id="18" name="Right Brace 17"/>
          <p:cNvSpPr/>
          <p:nvPr/>
        </p:nvSpPr>
        <p:spPr bwMode="auto">
          <a:xfrm>
            <a:off x="8391324" y="2019300"/>
            <a:ext cx="556260" cy="1089660"/>
          </a:xfrm>
          <a:prstGeom prst="rightBrace">
            <a:avLst>
              <a:gd name="adj1" fmla="val 35644"/>
              <a:gd name="adj2" fmla="val 50000"/>
            </a:avLst>
          </a:prstGeom>
          <a:ln>
            <a:solidFill>
              <a:srgbClr val="0F67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00675" y="1242976"/>
            <a:ext cx="4590649" cy="43720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RESULTS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00675" y="1242977"/>
            <a:ext cx="4590649" cy="4372046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RESULTS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00675" y="1242977"/>
            <a:ext cx="4590649" cy="4372046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RESULTS</a:t>
            </a:r>
            <a:endParaRPr/>
          </a:p>
        </p:txBody>
      </p:sp>
      <p:sp>
        <p:nvSpPr>
          <p:cNvPr id="6" name="Oval 5"/>
          <p:cNvSpPr/>
          <p:nvPr/>
        </p:nvSpPr>
        <p:spPr bwMode="auto">
          <a:xfrm>
            <a:off x="6973016" y="5129904"/>
            <a:ext cx="343947" cy="354736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6258914" y="5484640"/>
            <a:ext cx="3633846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Temporal simultaneity threshold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1939" y="1242978"/>
            <a:ext cx="4590649" cy="4372046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RESULTS</a:t>
            </a:r>
            <a:endParaRPr/>
          </a:p>
        </p:txBody>
      </p:sp>
      <p:grpSp>
        <p:nvGrpSpPr>
          <p:cNvPr id="2" name="Group 1"/>
          <p:cNvGrpSpPr/>
          <p:nvPr/>
        </p:nvGrpSpPr>
        <p:grpSpPr bwMode="auto">
          <a:xfrm>
            <a:off x="6389413" y="1242976"/>
            <a:ext cx="4191069" cy="4372048"/>
            <a:chOff x="4723987" y="1178809"/>
            <a:chExt cx="4191069" cy="4372048"/>
          </a:xfrm>
        </p:grpSpPr>
        <p:grpSp>
          <p:nvGrpSpPr>
            <p:cNvPr id="6" name="Group 5"/>
            <p:cNvGrpSpPr/>
            <p:nvPr/>
          </p:nvGrpSpPr>
          <p:grpSpPr bwMode="auto">
            <a:xfrm>
              <a:off x="4723987" y="1178809"/>
              <a:ext cx="4191069" cy="4372048"/>
              <a:chOff x="4723987" y="1178809"/>
              <a:chExt cx="4191069" cy="437204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4723987" y="1178809"/>
                <a:ext cx="4191069" cy="4372048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 bwMode="auto">
              <a:xfrm>
                <a:off x="4723987" y="2221833"/>
                <a:ext cx="231702" cy="1844842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/>
          </p:blipFill>
          <p:spPr bwMode="auto">
            <a:xfrm>
              <a:off x="6746081" y="5288756"/>
              <a:ext cx="644410" cy="223838"/>
            </a:xfrm>
            <a:prstGeom prst="rect">
              <a:avLst/>
            </a:prstGeom>
          </p:spPr>
        </p:pic>
      </p:grpSp>
      <p:sp>
        <p:nvSpPr>
          <p:cNvPr id="3" name="Right Brace 17"/>
          <p:cNvSpPr/>
          <p:nvPr/>
        </p:nvSpPr>
        <p:spPr bwMode="auto">
          <a:xfrm>
            <a:off x="5817870" y="2013204"/>
            <a:ext cx="556260" cy="1089660"/>
          </a:xfrm>
          <a:prstGeom prst="rightBrace">
            <a:avLst>
              <a:gd name="adj1" fmla="val 48973"/>
              <a:gd name="adj2" fmla="val 53356"/>
            </a:avLst>
          </a:prstGeom>
          <a:ln w="12700">
            <a:solidFill>
              <a:srgbClr val="0F67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430859" y="3171317"/>
            <a:ext cx="1800185" cy="111735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430860" y="3800266"/>
            <a:ext cx="1800185" cy="119845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669021" y="3672901"/>
            <a:ext cx="1758950" cy="79287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667173" y="3025672"/>
            <a:ext cx="1758950" cy="79287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430859" y="2617250"/>
            <a:ext cx="1800185" cy="792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125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EXPERIMENT RESULTS</a:t>
            </a:r>
            <a:endParaRPr/>
          </a:p>
        </p:txBody>
      </p:sp>
      <p:grpSp>
        <p:nvGrpSpPr>
          <p:cNvPr id="2" name="Group 1"/>
          <p:cNvGrpSpPr/>
          <p:nvPr/>
        </p:nvGrpSpPr>
        <p:grpSpPr bwMode="auto">
          <a:xfrm>
            <a:off x="6389414" y="1242978"/>
            <a:ext cx="4193174" cy="4372046"/>
            <a:chOff x="4723986" y="1178810"/>
            <a:chExt cx="4193174" cy="4372046"/>
          </a:xfrm>
        </p:grpSpPr>
        <p:grpSp>
          <p:nvGrpSpPr>
            <p:cNvPr id="9" name="Group 8"/>
            <p:cNvGrpSpPr/>
            <p:nvPr/>
          </p:nvGrpSpPr>
          <p:grpSpPr bwMode="auto">
            <a:xfrm>
              <a:off x="4723986" y="1178810"/>
              <a:ext cx="4193174" cy="4372046"/>
              <a:chOff x="4779226" y="1178809"/>
              <a:chExt cx="4133482" cy="437204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/>
            </p:blipFill>
            <p:spPr bwMode="auto">
              <a:xfrm>
                <a:off x="4779226" y="1178809"/>
                <a:ext cx="4133482" cy="4372046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 bwMode="auto">
              <a:xfrm>
                <a:off x="4779226" y="2221832"/>
                <a:ext cx="228404" cy="1844842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/>
          </p:blipFill>
          <p:spPr bwMode="auto">
            <a:xfrm>
              <a:off x="6746081" y="5288756"/>
              <a:ext cx="644410" cy="22383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1939" y="1242978"/>
            <a:ext cx="4590649" cy="437204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SACCADe</a:t>
            </a:r>
            <a:r>
              <a:rPr lang="en-US"/>
              <a:t> LATENCY MODEL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𝑆𝑎𝑐𝑐𝑎𝑑𝑖𝑐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𝐿𝑎𝑡𝑒𝑛𝑐𝑦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= 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𝐸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2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𝑇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2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</mc:Choice>
              <mc:Fallback/>
            </mc:AlternateContent>
            <a:endParaRPr lang="en-US" sz="2400"/>
          </a:p>
          <a:p>
            <a:pPr marL="0" indent="0">
              <a:buNone/>
              <a:defRPr/>
            </a:pPr>
            <a:endParaRPr lang="en-US"/>
          </a:p>
        </p:txBody>
      </p:sp>
      <p:grpSp>
        <p:nvGrpSpPr>
          <p:cNvPr id="7" name="Group 6"/>
          <p:cNvGrpSpPr/>
          <p:nvPr/>
        </p:nvGrpSpPr>
        <p:grpSpPr bwMode="auto">
          <a:xfrm>
            <a:off x="5173006" y="1594316"/>
            <a:ext cx="5007757" cy="4021975"/>
            <a:chOff x="5173006" y="1594316"/>
            <a:chExt cx="5007757" cy="40219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1444823">
              <a:off x="5473338" y="1594316"/>
              <a:ext cx="4707425" cy="40219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 rot="21444823">
              <a:off x="5173006" y="1703482"/>
              <a:ext cx="796153" cy="64899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SACCADE LATENCY MODEL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𝑆𝑎𝑐𝑐𝑎𝑑𝑖𝑐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𝐿𝑎𝑡𝑒𝑛𝑐𝑦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= 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𝐸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240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𝑇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240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</mc:Choice>
              <mc:Fallback/>
            </mc:AlternateContent>
            <a:endParaRPr lang="en-US" sz="2400"/>
          </a:p>
          <a:p>
            <a:pPr marL="0" indent="0">
              <a:buNone/>
              <a:defRPr/>
            </a:pPr>
            <a:endParaRPr lang="en-US"/>
          </a:p>
          <a:p>
            <a:pPr marL="0" indent="0">
              <a:buNone/>
              <a:defRPr/>
            </a:pPr>
            <a:r>
              <a:rPr lang="en-US" i="1"/>
              <a:t>Conclusions</a:t>
            </a:r>
            <a:endParaRPr/>
          </a:p>
          <a:p>
            <a:pPr>
              <a:defRPr/>
            </a:pPr>
            <a:endParaRPr lang="en-US"/>
          </a:p>
          <a:p>
            <a:pPr lvl="1">
              <a:buFont typeface="Wingdings"/>
              <a:buChar char="§"/>
              <a:defRPr/>
            </a:pPr>
            <a:r>
              <a:rPr lang="en-US" sz="2000"/>
              <a:t>Latency decreases with temporal shift</a:t>
            </a:r>
            <a:endParaRPr/>
          </a:p>
        </p:txBody>
      </p:sp>
      <p:grpSp>
        <p:nvGrpSpPr>
          <p:cNvPr id="7" name="Group 6"/>
          <p:cNvGrpSpPr/>
          <p:nvPr/>
        </p:nvGrpSpPr>
        <p:grpSpPr bwMode="auto">
          <a:xfrm>
            <a:off x="5173006" y="1594316"/>
            <a:ext cx="5007757" cy="4021975"/>
            <a:chOff x="5173006" y="1594316"/>
            <a:chExt cx="5007757" cy="40219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1444823">
              <a:off x="5473338" y="1594316"/>
              <a:ext cx="4707425" cy="40219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 rot="21444823">
              <a:off x="5173006" y="1703482"/>
              <a:ext cx="796153" cy="64899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Star: 5 Points 1"/>
          <p:cNvSpPr/>
          <p:nvPr/>
        </p:nvSpPr>
        <p:spPr bwMode="auto">
          <a:xfrm>
            <a:off x="6593305" y="5423780"/>
            <a:ext cx="259882" cy="2310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 bwMode="auto">
          <a:xfrm>
            <a:off x="5173006" y="1594316"/>
            <a:ext cx="5007757" cy="4021975"/>
            <a:chOff x="5173006" y="1594316"/>
            <a:chExt cx="5007757" cy="40219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1444823">
              <a:off x="5473338" y="1594316"/>
              <a:ext cx="4707425" cy="402197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 rot="21444823">
              <a:off x="5173006" y="1703482"/>
              <a:ext cx="796153" cy="64899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SACCADE LATENCY MODEL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𝑆𝑎𝑐𝑐𝑎𝑑𝑖𝑐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𝐿𝑎𝑡𝑒𝑛𝑐𝑦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= 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𝐸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240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𝑇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240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</mc:Choice>
              <mc:Fallback/>
            </mc:AlternateContent>
            <a:endParaRPr lang="en-US" sz="2400"/>
          </a:p>
          <a:p>
            <a:pPr marL="0" indent="0">
              <a:buNone/>
              <a:defRPr/>
            </a:pPr>
            <a:endParaRPr lang="en-US"/>
          </a:p>
          <a:p>
            <a:pPr marL="0" indent="0">
              <a:buNone/>
              <a:defRPr/>
            </a:pPr>
            <a:r>
              <a:rPr lang="en-US" i="1"/>
              <a:t>Conclusions</a:t>
            </a:r>
            <a:endParaRPr/>
          </a:p>
          <a:p>
            <a:pPr>
              <a:defRPr/>
            </a:pPr>
            <a:endParaRPr lang="en-US"/>
          </a:p>
          <a:p>
            <a:pPr lvl="1">
              <a:buFont typeface="Wingdings"/>
              <a:buChar char="§"/>
              <a:defRPr/>
            </a:pPr>
            <a:r>
              <a:rPr lang="en-US" sz="2000"/>
              <a:t>Latency decreases with temporal shift</a:t>
            </a:r>
            <a:endParaRPr/>
          </a:p>
          <a:p>
            <a:pPr lvl="1">
              <a:buFont typeface="Wingdings"/>
              <a:buChar char="§"/>
              <a:defRPr/>
            </a:pPr>
            <a:r>
              <a:rPr lang="en-US" sz="2000"/>
              <a:t>Spatial mismatch does not limit the effect</a:t>
            </a:r>
            <a:endParaRPr/>
          </a:p>
        </p:txBody>
      </p:sp>
      <p:sp>
        <p:nvSpPr>
          <p:cNvPr id="10" name="Star: 5 Points 9"/>
          <p:cNvSpPr/>
          <p:nvPr/>
        </p:nvSpPr>
        <p:spPr bwMode="auto">
          <a:xfrm>
            <a:off x="9328885" y="4796544"/>
            <a:ext cx="259882" cy="2310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715266" y="1142251"/>
            <a:ext cx="4046416" cy="47822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PROBLEM MOTIVATION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pic>
        <p:nvPicPr>
          <p:cNvPr id="9" name="Picture 2" descr="Free eye see viewing vector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6367849" y="2889096"/>
            <a:ext cx="434960" cy="2242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159:morph option="byObject"/>
      </p:transition>
    </mc:Choice>
    <mc:Fallback>
      <p:transition spd="med" advClick="1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SACCADE LATENCY MODEL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𝑆𝑎𝑐𝑐𝑎𝑑𝑖𝑐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𝐿𝑎𝑡𝑒𝑛𝑐𝑦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= 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𝐸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240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𝑇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240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</mc:Choice>
              <mc:Fallback/>
            </mc:AlternateContent>
            <a:endParaRPr lang="en-US" sz="2400"/>
          </a:p>
          <a:p>
            <a:pPr marL="0" indent="0">
              <a:buNone/>
              <a:defRPr/>
            </a:pPr>
            <a:endParaRPr lang="en-US"/>
          </a:p>
          <a:p>
            <a:pPr marL="0" indent="0">
              <a:buNone/>
              <a:defRPr/>
            </a:pPr>
            <a:r>
              <a:rPr lang="en-US" i="1"/>
              <a:t>Conclusions</a:t>
            </a:r>
            <a:endParaRPr/>
          </a:p>
          <a:p>
            <a:pPr>
              <a:defRPr/>
            </a:pPr>
            <a:endParaRPr lang="en-US"/>
          </a:p>
          <a:p>
            <a:pPr lvl="1">
              <a:buFont typeface="Wingdings"/>
              <a:buChar char="§"/>
              <a:defRPr/>
            </a:pPr>
            <a:r>
              <a:rPr lang="en-US" sz="2000"/>
              <a:t>Latency decreases with temporal shift</a:t>
            </a:r>
            <a:endParaRPr/>
          </a:p>
          <a:p>
            <a:pPr lvl="1">
              <a:buFont typeface="Wingdings"/>
              <a:buChar char="§"/>
              <a:defRPr/>
            </a:pPr>
            <a:r>
              <a:rPr lang="en-US" sz="2000"/>
              <a:t>Spatial mismatch does not limit the effect</a:t>
            </a:r>
            <a:endParaRPr/>
          </a:p>
          <a:p>
            <a:pPr lvl="1">
              <a:buFont typeface="Wingdings"/>
              <a:buChar char="§"/>
              <a:defRPr/>
            </a:pPr>
            <a:r>
              <a:rPr lang="en-US" sz="2000"/>
              <a:t>Uniform effect for different eccentricities</a:t>
            </a:r>
            <a:endParaRPr/>
          </a:p>
          <a:p>
            <a:pPr lvl="1">
              <a:defRPr/>
            </a:pPr>
            <a:endParaRPr lang="en-US"/>
          </a:p>
        </p:txBody>
      </p:sp>
      <p:grpSp>
        <p:nvGrpSpPr>
          <p:cNvPr id="9" name="Group 8"/>
          <p:cNvGrpSpPr/>
          <p:nvPr/>
        </p:nvGrpSpPr>
        <p:grpSpPr bwMode="auto">
          <a:xfrm>
            <a:off x="5173006" y="1594316"/>
            <a:ext cx="5007757" cy="4021975"/>
            <a:chOff x="5173006" y="1594316"/>
            <a:chExt cx="5007757" cy="40219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1444823">
              <a:off x="5473338" y="1594316"/>
              <a:ext cx="4707425" cy="402197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 rot="21444823">
              <a:off x="5173006" y="1703482"/>
              <a:ext cx="796153" cy="64899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" name="Star: 5 Points 9"/>
          <p:cNvSpPr/>
          <p:nvPr/>
        </p:nvSpPr>
        <p:spPr bwMode="auto">
          <a:xfrm>
            <a:off x="5723515" y="3197994"/>
            <a:ext cx="259882" cy="2310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SACCADE LATENCY MODEL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𝑆𝑎𝑐𝑐𝑎𝑑𝑖𝑐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𝐿𝑎𝑡𝑒𝑛𝑐𝑦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= 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𝐸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240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𝑇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240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Δ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</m:t>
                      </m:r>
                      <m:r>
                        <m:rPr/>
                        <a:rPr lang="en-US" sz="2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</mc:Choice>
              <mc:Fallback/>
            </mc:AlternateContent>
            <a:endParaRPr lang="en-US" sz="2400"/>
          </a:p>
          <a:p>
            <a:pPr marL="0" indent="0">
              <a:buNone/>
              <a:defRPr/>
            </a:pPr>
            <a:endParaRPr lang="en-US"/>
          </a:p>
          <a:p>
            <a:pPr marL="0" indent="0">
              <a:buNone/>
              <a:defRPr/>
            </a:pPr>
            <a:r>
              <a:rPr lang="en-US" i="1"/>
              <a:t>Conclusions</a:t>
            </a:r>
            <a:endParaRPr/>
          </a:p>
          <a:p>
            <a:pPr>
              <a:defRPr/>
            </a:pPr>
            <a:endParaRPr lang="en-US"/>
          </a:p>
          <a:p>
            <a:pPr lvl="1">
              <a:buFont typeface="Wingdings"/>
              <a:buChar char="§"/>
              <a:defRPr/>
            </a:pPr>
            <a:r>
              <a:rPr lang="en-US" sz="2000"/>
              <a:t>Latency decreases with temporal shift</a:t>
            </a:r>
            <a:endParaRPr/>
          </a:p>
          <a:p>
            <a:pPr lvl="1">
              <a:buFont typeface="Wingdings"/>
              <a:buChar char="§"/>
              <a:defRPr/>
            </a:pPr>
            <a:r>
              <a:rPr lang="en-US" sz="2000"/>
              <a:t>Spatial mismatch does not limit the effect</a:t>
            </a:r>
            <a:endParaRPr/>
          </a:p>
          <a:p>
            <a:pPr lvl="1">
              <a:buFont typeface="Wingdings"/>
              <a:buChar char="§"/>
              <a:defRPr/>
            </a:pPr>
            <a:r>
              <a:rPr lang="en-US" sz="2000"/>
              <a:t>Uniform effect for different eccentricities</a:t>
            </a:r>
            <a:endParaRPr/>
          </a:p>
          <a:p>
            <a:pPr lvl="1">
              <a:buFont typeface="Wingdings"/>
              <a:buChar char="§"/>
              <a:defRPr/>
            </a:pPr>
            <a:r>
              <a:rPr lang="en-US" sz="2000"/>
              <a:t>Landing errors below ET resolution</a:t>
            </a:r>
            <a:endParaRPr/>
          </a:p>
        </p:txBody>
      </p:sp>
      <p:grpSp>
        <p:nvGrpSpPr>
          <p:cNvPr id="7" name="Group 6"/>
          <p:cNvGrpSpPr/>
          <p:nvPr/>
        </p:nvGrpSpPr>
        <p:grpSpPr bwMode="auto">
          <a:xfrm>
            <a:off x="5173006" y="1594316"/>
            <a:ext cx="5007757" cy="4021975"/>
            <a:chOff x="5173006" y="1594316"/>
            <a:chExt cx="5007757" cy="40219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1444823">
              <a:off x="5473338" y="1594316"/>
              <a:ext cx="4707425" cy="40219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 rot="21444823">
              <a:off x="5173006" y="1703482"/>
              <a:ext cx="796153" cy="64899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VALIDATION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50" advClick="1">
        <p:cover dir="l"/>
      </p:transition>
    </mc:Choice>
    <mc:Fallback>
      <p:transition spd="med" advClick="1">
        <p:cover dir="l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INTERACTIVE gaming Application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000"/>
              <a:t>Farm scenario</a:t>
            </a:r>
            <a:endParaRPr lang="en-US" sz="2000" b="1"/>
          </a:p>
        </p:txBody>
      </p:sp>
      <p:pic>
        <p:nvPicPr>
          <p:cNvPr id="1026" name="Picture 2" descr="person holding black remot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315092" y="4300216"/>
            <a:ext cx="2180024" cy="14533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 bwMode="auto">
          <a:xfrm>
            <a:off x="0" y="2156615"/>
            <a:ext cx="4438144" cy="14050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/>
              <a:t>	</a:t>
            </a:r>
            <a:r>
              <a:rPr lang="en-US" sz="2000">
                <a:solidFill>
                  <a:srgbClr val="FFC000"/>
                </a:solidFill>
              </a:rPr>
              <a:t>Fixation Point </a:t>
            </a:r>
            <a:r>
              <a:rPr lang="en-US" sz="2000"/>
              <a:t> Rooster</a:t>
            </a:r>
            <a:endParaRPr lang="en-US" sz="2000"/>
          </a:p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	Visual Target </a:t>
            </a:r>
            <a:r>
              <a:rPr lang="en-US" sz="2000"/>
              <a:t></a:t>
            </a:r>
            <a:r>
              <a:rPr lang="en-US" sz="2000"/>
              <a:t> Cat</a:t>
            </a:r>
            <a:endParaRPr/>
          </a:p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000"/>
              <a:t>	</a:t>
            </a:r>
            <a:r>
              <a:rPr lang="en-US" sz="2000">
                <a:solidFill>
                  <a:srgbClr val="FE0046"/>
                </a:solidFill>
              </a:rPr>
              <a:t>Auditory Cue </a:t>
            </a:r>
            <a:r>
              <a:rPr lang="en-US" sz="2000"/>
              <a:t></a:t>
            </a:r>
            <a:r>
              <a:rPr lang="en-US" sz="2000"/>
              <a:t> Cat’s meow</a:t>
            </a:r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31397" y="1959739"/>
            <a:ext cx="5419091" cy="32173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688830" y="3773112"/>
            <a:ext cx="588645" cy="393090"/>
          </a:xfrm>
          <a:prstGeom prst="rect">
            <a:avLst/>
          </a:prstGeom>
        </p:spPr>
      </p:pic>
      <p:sp>
        <p:nvSpPr>
          <p:cNvPr id="16" name="Bocadillo: ovalado 15"/>
          <p:cNvSpPr/>
          <p:nvPr/>
        </p:nvSpPr>
        <p:spPr bwMode="auto">
          <a:xfrm>
            <a:off x="9162814" y="3260356"/>
            <a:ext cx="706120" cy="391928"/>
          </a:xfrm>
          <a:prstGeom prst="wedgeEllipseCallout">
            <a:avLst>
              <a:gd name="adj1" fmla="val 27885"/>
              <a:gd name="adj2" fmla="val 8215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48140" y="3366593"/>
            <a:ext cx="535468" cy="17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INTERACTIVE gaming Application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2000"/>
              <a:t>Farm scenario</a:t>
            </a:r>
            <a:endParaRPr/>
          </a:p>
          <a:p>
            <a:pPr>
              <a:defRPr/>
            </a:pPr>
            <a:r>
              <a:rPr lang="en-US" sz="2000"/>
              <a:t>New </a:t>
            </a:r>
            <a:r>
              <a:rPr lang="en-US" sz="2000" b="1">
                <a:solidFill>
                  <a:srgbClr val="03A289"/>
                </a:solidFill>
              </a:rPr>
              <a:t>E</a:t>
            </a:r>
            <a:r>
              <a:rPr lang="en-US" sz="2000"/>
              <a:t> values: </a:t>
            </a:r>
            <a:r>
              <a:rPr lang="en-US" sz="2000" b="1">
                <a:solidFill>
                  <a:srgbClr val="03A289"/>
                </a:solidFill>
              </a:rPr>
              <a:t>10°, 12°, 14°</a:t>
            </a:r>
            <a:endParaRPr/>
          </a:p>
        </p:txBody>
      </p:sp>
      <p:sp>
        <p:nvSpPr>
          <p:cNvPr id="17" name="Rectangle 16"/>
          <p:cNvSpPr/>
          <p:nvPr/>
        </p:nvSpPr>
        <p:spPr bwMode="auto">
          <a:xfrm rot="21444823">
            <a:off x="5173006" y="1703482"/>
            <a:ext cx="796153" cy="648992"/>
          </a:xfrm>
          <a:prstGeom prst="rect">
            <a:avLst/>
          </a:prstGeom>
          <a:solidFill>
            <a:srgbClr val="FAFAFA"/>
          </a:solidFill>
          <a:ln>
            <a:solidFill>
              <a:srgbClr val="FAFAFA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8" name="Group 17"/>
          <p:cNvGrpSpPr/>
          <p:nvPr/>
        </p:nvGrpSpPr>
        <p:grpSpPr bwMode="auto">
          <a:xfrm>
            <a:off x="588679" y="2758757"/>
            <a:ext cx="3619327" cy="3105791"/>
            <a:chOff x="5173006" y="1594316"/>
            <a:chExt cx="5007757" cy="40219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1444823">
              <a:off x="5473338" y="1594316"/>
              <a:ext cx="4707425" cy="402197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auto">
            <a:xfrm rot="21444823">
              <a:off x="5173006" y="1703482"/>
              <a:ext cx="796153" cy="64899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31397" y="1959739"/>
            <a:ext cx="5419091" cy="32173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688830" y="3773112"/>
            <a:ext cx="588645" cy="393090"/>
          </a:xfrm>
          <a:prstGeom prst="rect">
            <a:avLst/>
          </a:prstGeom>
        </p:spPr>
      </p:pic>
      <p:sp>
        <p:nvSpPr>
          <p:cNvPr id="6" name="Bocadillo: ovalado 5"/>
          <p:cNvSpPr/>
          <p:nvPr/>
        </p:nvSpPr>
        <p:spPr bwMode="auto">
          <a:xfrm>
            <a:off x="9162814" y="3260356"/>
            <a:ext cx="706120" cy="391928"/>
          </a:xfrm>
          <a:prstGeom prst="wedgeEllipseCallout">
            <a:avLst>
              <a:gd name="adj1" fmla="val 27885"/>
              <a:gd name="adj2" fmla="val 8215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48140" y="3366593"/>
            <a:ext cx="535468" cy="17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INTERACTIVE gaming Application</a:t>
            </a:r>
            <a:endParaRPr/>
          </a:p>
        </p:txBody>
      </p:sp>
      <p:grpSp>
        <p:nvGrpSpPr>
          <p:cNvPr id="10" name="Group 9"/>
          <p:cNvGrpSpPr/>
          <p:nvPr/>
        </p:nvGrpSpPr>
        <p:grpSpPr bwMode="auto">
          <a:xfrm>
            <a:off x="4208007" y="2296090"/>
            <a:ext cx="7801746" cy="3304135"/>
            <a:chOff x="4026382" y="3763407"/>
            <a:chExt cx="8050269" cy="34117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026382" y="3763407"/>
              <a:ext cx="8050269" cy="34117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4026382" y="3831798"/>
              <a:ext cx="368885" cy="260321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000"/>
              <a:t>Farm scenario</a:t>
            </a:r>
            <a:endParaRPr/>
          </a:p>
          <a:p>
            <a:pPr>
              <a:defRPr/>
            </a:pPr>
            <a:r>
              <a:rPr lang="en-US" sz="2000"/>
              <a:t>New </a:t>
            </a:r>
            <a:r>
              <a:rPr lang="en-US" sz="2000">
                <a:solidFill>
                  <a:srgbClr val="03A289"/>
                </a:solidFill>
              </a:rPr>
              <a:t>E</a:t>
            </a:r>
            <a:r>
              <a:rPr lang="en-US" sz="2000"/>
              <a:t> values: </a:t>
            </a:r>
            <a:r>
              <a:rPr lang="en-US" sz="2000">
                <a:solidFill>
                  <a:srgbClr val="03A289"/>
                </a:solidFill>
              </a:rPr>
              <a:t>10°, 12°, 14°</a:t>
            </a:r>
            <a:endParaRPr/>
          </a:p>
          <a:p>
            <a:pPr>
              <a:defRPr/>
            </a:pPr>
            <a:r>
              <a:rPr lang="en-US" sz="2000"/>
              <a:t>Acceleration goal: </a:t>
            </a:r>
            <a:r>
              <a:rPr lang="en-US" sz="2000" b="1"/>
              <a:t>20, 40, 60ms</a:t>
            </a:r>
            <a:endParaRPr/>
          </a:p>
          <a:p>
            <a:pPr lvl="1">
              <a:defRPr/>
            </a:pPr>
            <a:r>
              <a:rPr lang="en-US"/>
              <a:t> </a:t>
            </a:r>
            <a:r>
              <a:rPr lang="en-US" sz="1800" u="sng"/>
              <a:t>Temporal shift predicted</a:t>
            </a:r>
            <a:endParaRPr/>
          </a:p>
        </p:txBody>
      </p:sp>
      <p:sp>
        <p:nvSpPr>
          <p:cNvPr id="12" name="Rectangle 11"/>
          <p:cNvSpPr/>
          <p:nvPr/>
        </p:nvSpPr>
        <p:spPr bwMode="auto">
          <a:xfrm rot="21444823">
            <a:off x="868021" y="3555214"/>
            <a:ext cx="461241" cy="392986"/>
          </a:xfrm>
          <a:prstGeom prst="rect">
            <a:avLst/>
          </a:prstGeom>
          <a:solidFill>
            <a:srgbClr val="FAFAFA"/>
          </a:solidFill>
          <a:ln>
            <a:solidFill>
              <a:srgbClr val="FAFAFA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419877" y="3843453"/>
            <a:ext cx="4031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left"/>
                    </m:oMathParaPr>
                    <m:oMath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𝑆𝑎𝑐𝑐𝑎𝑑𝑖𝑐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𝐿𝑎𝑡𝑒𝑛𝑐𝑦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 = 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𝐸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/>
                        <a:rPr lang="el-GR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𝛥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𝑇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, </m:t>
                      </m:r>
                      <m:r>
                        <m:rPr/>
                        <a:rPr lang="el-GR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𝛥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𝑆</m:t>
                      </m:r>
                      <m:r>
                        <m:rPr/>
                        <a:rPr lang="en-US" sz="20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</mc:Choice>
              <mc:Fallback/>
            </mc:AlternateContent>
            <a:endParaRPr lang="en-US" sz="2000"/>
          </a:p>
        </p:txBody>
      </p:sp>
      <p:sp>
        <p:nvSpPr>
          <p:cNvPr id="3" name="Arrow: Down 2"/>
          <p:cNvSpPr/>
          <p:nvPr/>
        </p:nvSpPr>
        <p:spPr bwMode="auto">
          <a:xfrm rot="10800000">
            <a:off x="3437039" y="4243563"/>
            <a:ext cx="321195" cy="38524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Arrow: Down 15"/>
          <p:cNvSpPr/>
          <p:nvPr/>
        </p:nvSpPr>
        <p:spPr bwMode="auto">
          <a:xfrm rot="16199998">
            <a:off x="506167" y="2879792"/>
            <a:ext cx="321195" cy="38524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INTERACTIVE gaming Application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000"/>
              <a:t>Farm scenario</a:t>
            </a:r>
            <a:endParaRPr/>
          </a:p>
          <a:p>
            <a:pPr>
              <a:defRPr/>
            </a:pPr>
            <a:r>
              <a:rPr lang="en-US" sz="2000"/>
              <a:t>New </a:t>
            </a:r>
            <a:r>
              <a:rPr lang="en-US" sz="2000">
                <a:solidFill>
                  <a:srgbClr val="03A289"/>
                </a:solidFill>
              </a:rPr>
              <a:t>E</a:t>
            </a:r>
            <a:r>
              <a:rPr lang="en-US" sz="2000"/>
              <a:t> values: </a:t>
            </a:r>
            <a:r>
              <a:rPr lang="en-US" sz="2000">
                <a:solidFill>
                  <a:srgbClr val="03A289"/>
                </a:solidFill>
              </a:rPr>
              <a:t>10°, 12°, 14°</a:t>
            </a:r>
            <a:endParaRPr/>
          </a:p>
          <a:p>
            <a:pPr>
              <a:defRPr/>
            </a:pPr>
            <a:r>
              <a:rPr lang="en-US" sz="2000"/>
              <a:t>Acceleration goal: 20, 40, 60ms</a:t>
            </a:r>
            <a:endParaRPr/>
          </a:p>
          <a:p>
            <a:pPr lvl="1">
              <a:defRPr/>
            </a:pPr>
            <a:r>
              <a:rPr lang="en-US"/>
              <a:t> </a:t>
            </a:r>
            <a:r>
              <a:rPr lang="en-US" sz="1800" u="sng"/>
              <a:t>Temporal shift predicted</a:t>
            </a:r>
            <a:endParaRPr/>
          </a:p>
          <a:p>
            <a:pPr>
              <a:defRPr/>
            </a:pPr>
            <a:endParaRPr lang="en-US" i="1"/>
          </a:p>
          <a:p>
            <a:pPr>
              <a:defRPr/>
            </a:pPr>
            <a:r>
              <a:rPr lang="en-US" b="1" i="1"/>
              <a:t>Average Latency Error</a:t>
            </a:r>
            <a:endParaRPr/>
          </a:p>
          <a:p>
            <a:pPr lvl="2">
              <a:defRPr/>
            </a:pPr>
            <a:r>
              <a:rPr lang="en-US" sz="2000" b="1">
                <a:solidFill>
                  <a:srgbClr val="00B050"/>
                </a:solidFill>
              </a:rPr>
              <a:t>8 </a:t>
            </a:r>
            <a:r>
              <a:rPr lang="en-US" sz="2000" b="1">
                <a:solidFill>
                  <a:srgbClr val="00B050"/>
                </a:solidFill>
              </a:rPr>
              <a:t>ms</a:t>
            </a:r>
            <a:endParaRPr lang="en-US" sz="2000" b="1">
              <a:solidFill>
                <a:srgbClr val="00B050"/>
              </a:solidFill>
            </a:endParaRPr>
          </a:p>
          <a:p>
            <a:pPr marL="0" indent="0">
              <a:buNone/>
              <a:defRPr/>
            </a:pPr>
            <a:endParaRPr lang="en-US"/>
          </a:p>
        </p:txBody>
      </p:sp>
      <p:grpSp>
        <p:nvGrpSpPr>
          <p:cNvPr id="10" name="Group 9"/>
          <p:cNvGrpSpPr/>
          <p:nvPr/>
        </p:nvGrpSpPr>
        <p:grpSpPr bwMode="auto">
          <a:xfrm>
            <a:off x="4208007" y="2296090"/>
            <a:ext cx="7801746" cy="3304135"/>
            <a:chOff x="4026382" y="3763407"/>
            <a:chExt cx="8050269" cy="34117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4026382" y="3763407"/>
              <a:ext cx="8050269" cy="34117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4026382" y="3831798"/>
              <a:ext cx="368885" cy="260321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2400"/>
              <a:t>Larger values for experiment variables</a:t>
            </a:r>
            <a:endParaRPr/>
          </a:p>
          <a:p>
            <a:pPr lvl="1">
              <a:defRPr/>
            </a:pPr>
            <a:r>
              <a:rPr lang="en-US" sz="1800"/>
              <a:t>Eccentricity, temporal delay and spatial mismatch</a:t>
            </a:r>
            <a:endParaRPr/>
          </a:p>
          <a:p>
            <a:pPr marL="228600" lvl="1" indent="0">
              <a:buNone/>
              <a:defRPr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FUTURE WORK</a:t>
            </a:r>
            <a:endParaRPr/>
          </a:p>
        </p:txBody>
      </p:sp>
      <p:grpSp>
        <p:nvGrpSpPr>
          <p:cNvPr id="5" name="Group 4"/>
          <p:cNvGrpSpPr/>
          <p:nvPr/>
        </p:nvGrpSpPr>
        <p:grpSpPr bwMode="auto">
          <a:xfrm>
            <a:off x="5983397" y="1490157"/>
            <a:ext cx="5007757" cy="4021975"/>
            <a:chOff x="5173006" y="1594316"/>
            <a:chExt cx="5007757" cy="40219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1444823">
              <a:off x="5473338" y="1594316"/>
              <a:ext cx="4707425" cy="402197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 rot="21444823">
              <a:off x="5173006" y="1703482"/>
              <a:ext cx="796153" cy="64899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2400"/>
              <a:t>Larger values for experiment variables</a:t>
            </a:r>
            <a:endParaRPr/>
          </a:p>
          <a:p>
            <a:pPr lvl="1">
              <a:defRPr/>
            </a:pPr>
            <a:r>
              <a:rPr lang="en-US" sz="1800"/>
              <a:t>Eccentricity, temporal delay and spatial mismatch</a:t>
            </a:r>
            <a:endParaRPr/>
          </a:p>
          <a:p>
            <a:pPr marL="228600" lvl="1" indent="0">
              <a:buNone/>
              <a:defRPr/>
            </a:pPr>
            <a:endParaRPr lang="en-US" sz="1800"/>
          </a:p>
          <a:p>
            <a:pPr>
              <a:defRPr/>
            </a:pPr>
            <a:r>
              <a:rPr lang="en-US" sz="2400"/>
              <a:t>Depth cues</a:t>
            </a:r>
            <a:endParaRPr/>
          </a:p>
          <a:p>
            <a:pPr lvl="1">
              <a:defRPr/>
            </a:pPr>
            <a:r>
              <a:rPr lang="en-US" sz="1800"/>
              <a:t>Vergence-Accommodation conflict</a:t>
            </a:r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FUTURE WORK</a:t>
            </a:r>
            <a:endParaRPr/>
          </a:p>
        </p:txBody>
      </p:sp>
      <p:grpSp>
        <p:nvGrpSpPr>
          <p:cNvPr id="2" name="Group 4"/>
          <p:cNvGrpSpPr/>
          <p:nvPr/>
        </p:nvGrpSpPr>
        <p:grpSpPr bwMode="auto">
          <a:xfrm>
            <a:off x="5983397" y="1490157"/>
            <a:ext cx="5007757" cy="4021975"/>
            <a:chOff x="5173006" y="1594316"/>
            <a:chExt cx="5007757" cy="4021975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1444823">
              <a:off x="5473338" y="1594316"/>
              <a:ext cx="4707425" cy="4021975"/>
            </a:xfrm>
            <a:prstGeom prst="rect">
              <a:avLst/>
            </a:prstGeom>
          </p:spPr>
        </p:pic>
        <p:sp>
          <p:nvSpPr>
            <p:cNvPr id="9" name="Rectangle 6"/>
            <p:cNvSpPr/>
            <p:nvPr/>
          </p:nvSpPr>
          <p:spPr bwMode="auto">
            <a:xfrm rot="21444823">
              <a:off x="5173006" y="1703482"/>
              <a:ext cx="796153" cy="64899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2400"/>
              <a:t>Larger values for experiment variables</a:t>
            </a:r>
            <a:endParaRPr/>
          </a:p>
          <a:p>
            <a:pPr lvl="1">
              <a:defRPr/>
            </a:pPr>
            <a:r>
              <a:rPr lang="en-US" sz="1800"/>
              <a:t>Eccentricity, temporal delay and spatial mismatch</a:t>
            </a:r>
            <a:endParaRPr/>
          </a:p>
          <a:p>
            <a:pPr marL="228600" lvl="1" indent="0">
              <a:buNone/>
              <a:defRPr/>
            </a:pPr>
            <a:endParaRPr lang="en-US" sz="1800"/>
          </a:p>
          <a:p>
            <a:pPr>
              <a:defRPr/>
            </a:pPr>
            <a:r>
              <a:rPr lang="en-US" sz="2400"/>
              <a:t>Depth cues</a:t>
            </a:r>
            <a:endParaRPr/>
          </a:p>
          <a:p>
            <a:pPr lvl="1">
              <a:defRPr/>
            </a:pPr>
            <a:r>
              <a:rPr lang="en-US" sz="1800"/>
              <a:t>Vergence-Accommodation conflict</a:t>
            </a:r>
            <a:endParaRPr/>
          </a:p>
          <a:p>
            <a:pPr marL="0" indent="0">
              <a:buNone/>
              <a:defRPr/>
            </a:pPr>
            <a:endParaRPr lang="en-US" sz="2400"/>
          </a:p>
          <a:p>
            <a:pPr>
              <a:defRPr/>
            </a:pPr>
            <a:r>
              <a:rPr lang="en-US" sz="2400"/>
              <a:t>Motion and scene complexity</a:t>
            </a:r>
            <a:endParaRPr/>
          </a:p>
          <a:p>
            <a:pPr lvl="1">
              <a:defRPr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FUTURE </a:t>
            </a:r>
            <a:r>
              <a:rPr lang="en-US"/>
              <a:t>WORk</a:t>
            </a:r>
            <a:endParaRPr lang="en-US"/>
          </a:p>
        </p:txBody>
      </p:sp>
      <p:grpSp>
        <p:nvGrpSpPr>
          <p:cNvPr id="2" name="Group 4"/>
          <p:cNvGrpSpPr/>
          <p:nvPr/>
        </p:nvGrpSpPr>
        <p:grpSpPr bwMode="auto">
          <a:xfrm>
            <a:off x="5983397" y="1490157"/>
            <a:ext cx="5007757" cy="4021975"/>
            <a:chOff x="5173006" y="1594316"/>
            <a:chExt cx="5007757" cy="4021975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 rot="21444823">
              <a:off x="5473338" y="1594316"/>
              <a:ext cx="4707425" cy="4021975"/>
            </a:xfrm>
            <a:prstGeom prst="rect">
              <a:avLst/>
            </a:prstGeom>
          </p:spPr>
        </p:pic>
        <p:sp>
          <p:nvSpPr>
            <p:cNvPr id="9" name="Rectangle 6"/>
            <p:cNvSpPr/>
            <p:nvPr/>
          </p:nvSpPr>
          <p:spPr bwMode="auto">
            <a:xfrm rot="21444823">
              <a:off x="5173006" y="1703482"/>
              <a:ext cx="796153" cy="64899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715267" y="1142251"/>
            <a:ext cx="4046416" cy="47822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PROBLEM MOTIVATION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pic>
        <p:nvPicPr>
          <p:cNvPr id="7" name="Picture 2" descr="Free eye see viewing vector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4403738" y="2203296"/>
            <a:ext cx="434960" cy="2242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159:morph option="byObject"/>
      </p:transition>
    </mc:Choice>
    <mc:Fallback>
      <p:transition spd="med" advClick="1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881721" y="2557305"/>
            <a:ext cx="5520737" cy="984885"/>
          </a:xfrm>
        </p:spPr>
        <p:txBody>
          <a:bodyPr/>
          <a:lstStyle/>
          <a:p>
            <a:pPr>
              <a:defRPr/>
            </a:pPr>
            <a:r>
              <a:rPr lang="en-US"/>
              <a:t>Thank you!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61201" y="4816476"/>
            <a:ext cx="1778694" cy="1770718"/>
          </a:xfrm>
          <a:prstGeom prst="rect">
            <a:avLst/>
          </a:prstGeom>
        </p:spPr>
      </p:pic>
      <p:pic>
        <p:nvPicPr>
          <p:cNvPr id="1030" name="Picture 6" descr="Free arrow blue curve vector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rot="8589712">
            <a:off x="9039972" y="5218048"/>
            <a:ext cx="791816" cy="39714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 bwMode="auto">
          <a:xfrm>
            <a:off x="6096000" y="3808252"/>
            <a:ext cx="4362450" cy="52245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 sz="2400">
                <a:solidFill>
                  <a:schemeClr val="bg2"/>
                </a:solidFill>
              </a:rPr>
              <a:t>PROJECT WEBSITE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6306951" y="4295299"/>
            <a:ext cx="4286250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defRPr/>
            </a:pPr>
            <a:r>
              <a:rPr lang="en-US">
                <a:solidFill>
                  <a:schemeClr val="bg2"/>
                </a:solidFill>
              </a:rPr>
              <a:t>https://avsaccadeaccel.mpi-inf.mpg.de/</a:t>
            </a:r>
            <a:endParaRPr/>
          </a:p>
        </p:txBody>
      </p:sp>
      <p:sp>
        <p:nvSpPr>
          <p:cNvPr id="3" name="Rectangle 3"/>
          <p:cNvSpPr/>
          <p:nvPr/>
        </p:nvSpPr>
        <p:spPr bwMode="auto">
          <a:xfrm>
            <a:off x="4659812" y="539758"/>
            <a:ext cx="7162634" cy="10106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4" descr="Graphics and Imaging Lab | The Graphics and Imaging Lab is a research group  working on computer graphics and computational imaging at Universidad de  Zaragoza. The group does relevant research in th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237503" y="662520"/>
            <a:ext cx="2210511" cy="776269"/>
          </a:xfrm>
          <a:prstGeom prst="rect">
            <a:avLst/>
          </a:prstGeom>
          <a:noFill/>
        </p:spPr>
      </p:pic>
      <p:pic>
        <p:nvPicPr>
          <p:cNvPr id="16" name="Picture 6" descr="New York University Logo and symbol, meaning, history, PNG, brand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0271496" y="614449"/>
            <a:ext cx="1550950" cy="872409"/>
          </a:xfrm>
          <a:prstGeom prst="rect">
            <a:avLst/>
          </a:prstGeom>
          <a:noFill/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030150" y="722780"/>
            <a:ext cx="2966062" cy="65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715266" y="1142251"/>
            <a:ext cx="4046416" cy="47822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PROBLEM MOTIVATION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pic>
        <p:nvPicPr>
          <p:cNvPr id="7" name="Picture 2" descr="Free eye see viewing vector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4403738" y="2203296"/>
            <a:ext cx="434960" cy="2242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159:morph option="byObject"/>
      </p:transition>
    </mc:Choice>
    <mc:Fallback>
      <p:transition spd="med" advClick="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715266" y="1142251"/>
            <a:ext cx="4046416" cy="4782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PROBLEM MOTIVATION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pic>
        <p:nvPicPr>
          <p:cNvPr id="6" name="Picture 2" descr="Free eye see viewing vector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5988162" y="1979020"/>
            <a:ext cx="434960" cy="2242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159:morph option="byObject"/>
      </p:transition>
    </mc:Choice>
    <mc:Fallback>
      <p:transition spd="med" advClick="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715266" y="1142251"/>
            <a:ext cx="4046416" cy="4782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PROBLEM MOTIVATION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pic>
        <p:nvPicPr>
          <p:cNvPr id="8" name="Picture 2" descr="Free eye see viewing vector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5988162" y="1979020"/>
            <a:ext cx="434960" cy="2242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159:morph option="byObject"/>
      </p:transition>
    </mc:Choice>
    <mc:Fallback>
      <p:transition spd="med" advClick="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715266" y="1142251"/>
            <a:ext cx="4046416" cy="4782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PROBLEM MOTIVATION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  <p:pic>
        <p:nvPicPr>
          <p:cNvPr id="7" name="Picture 2" descr="Free eye see viewing vector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4852782" y="2687680"/>
            <a:ext cx="434960" cy="2242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159:morph option="byObject"/>
      </p:transition>
    </mc:Choice>
    <mc:Fallback>
      <p:transition spd="med" advClick="1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C3986"/>
      </a:accent1>
      <a:accent2>
        <a:srgbClr val="41BDE9"/>
      </a:accent2>
      <a:accent3>
        <a:srgbClr val="F6E734"/>
      </a:accent3>
      <a:accent4>
        <a:srgbClr val="E64341"/>
      </a:accent4>
      <a:accent5>
        <a:srgbClr val="CCCCCC"/>
      </a:accent5>
      <a:accent6>
        <a:srgbClr val="222222"/>
      </a:accent6>
      <a:hlink>
        <a:srgbClr val="E64341"/>
      </a:hlink>
      <a:folHlink>
        <a:srgbClr val="41BDE9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>
          <a:noFill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>
          <a:schemeClr val="lt1"/>
        </a:fontRef>
      </a:style>
    </a:spDef>
    <a:txDef>
      <a:spPr bwMode="auto">
        <a:prstGeom prst="rect">
          <a:avLst/>
        </a:prstGeom>
        <a:noFill/>
      </a:spPr>
      <a:bodyPr/>
      <a:lstStyle/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ONLYOFFICE/8.2.0.143</Application>
  <PresentationFormat>On-screen Show (4:3)</PresentationFormat>
  <Paragraphs>0</Paragraphs>
  <Slides>50</Slides>
  <Notes>50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/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claire@cubicleninjas.com</dc:creator>
  <cp:lastModifiedBy>Daniel Jiménez Navarro</cp:lastModifiedBy>
  <cp:revision>307</cp:revision>
  <dcterms:created xsi:type="dcterms:W3CDTF">2020-09-03T21:14:56Z</dcterms:created>
  <dcterms:modified xsi:type="dcterms:W3CDTF">2024-11-22T23:57:22Z</dcterms:modified>
</cp:coreProperties>
</file>